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92" r:id="rId3"/>
    <p:sldId id="275" r:id="rId4"/>
    <p:sldId id="291" r:id="rId5"/>
    <p:sldId id="290" r:id="rId6"/>
    <p:sldId id="257" r:id="rId7"/>
    <p:sldId id="258" r:id="rId8"/>
    <p:sldId id="262" r:id="rId9"/>
    <p:sldId id="263" r:id="rId10"/>
    <p:sldId id="283" r:id="rId11"/>
    <p:sldId id="287" r:id="rId12"/>
    <p:sldId id="286" r:id="rId13"/>
    <p:sldId id="259" r:id="rId14"/>
    <p:sldId id="288" r:id="rId15"/>
    <p:sldId id="261" r:id="rId16"/>
    <p:sldId id="260" r:id="rId17"/>
    <p:sldId id="277" r:id="rId18"/>
    <p:sldId id="279" r:id="rId19"/>
    <p:sldId id="266" r:id="rId20"/>
    <p:sldId id="270" r:id="rId21"/>
    <p:sldId id="272" r:id="rId22"/>
    <p:sldId id="280"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ckering, Cathy" initials="CC" lastIdx="13" clrIdx="0">
    <p:extLst>
      <p:ext uri="{19B8F6BF-5375-455C-9EA6-DF929625EA0E}">
        <p15:presenceInfo xmlns:p15="http://schemas.microsoft.com/office/powerpoint/2012/main" userId="S-1-5-21-111288279-36659543-794563710-169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40" autoAdjust="0"/>
    <p:restoredTop sz="94660"/>
  </p:normalViewPr>
  <p:slideViewPr>
    <p:cSldViewPr snapToGrid="0">
      <p:cViewPr varScale="1">
        <p:scale>
          <a:sx n="110" d="100"/>
          <a:sy n="110" d="100"/>
        </p:scale>
        <p:origin x="126"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C36FC-886D-42FA-A601-73C433AE9BF3}" type="datetimeFigureOut">
              <a:rPr lang="en-US" smtClean="0"/>
              <a:pPr/>
              <a:t>10/19/2018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6ABCF-D432-4C67-8963-2AC4C00755B7}" type="slidenum">
              <a:rPr lang="en-US" smtClean="0"/>
              <a:pPr/>
              <a:t>‹#›</a:t>
            </a:fld>
            <a:endParaRPr lang="en-US" dirty="0"/>
          </a:p>
        </p:txBody>
      </p:sp>
    </p:spTree>
    <p:extLst>
      <p:ext uri="{BB962C8B-B14F-4D97-AF65-F5344CB8AC3E}">
        <p14:creationId xmlns:p14="http://schemas.microsoft.com/office/powerpoint/2010/main" val="145601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6ABCF-D432-4C67-8963-2AC4C00755B7}" type="slidenum">
              <a:rPr lang="en-US" smtClean="0"/>
              <a:pPr/>
              <a:t>1</a:t>
            </a:fld>
            <a:endParaRPr lang="en-US" dirty="0"/>
          </a:p>
        </p:txBody>
      </p:sp>
    </p:spTree>
    <p:extLst>
      <p:ext uri="{BB962C8B-B14F-4D97-AF65-F5344CB8AC3E}">
        <p14:creationId xmlns:p14="http://schemas.microsoft.com/office/powerpoint/2010/main" val="2330653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Blue Ba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 y="0"/>
            <a:ext cx="6152271" cy="6858000"/>
          </a:xfrm>
          <a:prstGeom prst="rect">
            <a:avLst/>
          </a:prstGeom>
        </p:spPr>
      </p:pic>
      <p:grpSp>
        <p:nvGrpSpPr>
          <p:cNvPr id="2" name="Group 1"/>
          <p:cNvGrpSpPr/>
          <p:nvPr userDrawn="1"/>
        </p:nvGrpSpPr>
        <p:grpSpPr>
          <a:xfrm>
            <a:off x="4542221" y="0"/>
            <a:ext cx="7611172" cy="6858000"/>
            <a:chOff x="3435621" y="0"/>
            <a:chExt cx="5708379" cy="5143500"/>
          </a:xfrm>
        </p:grpSpPr>
        <p:sp useBgFill="1">
          <p:nvSpPr>
            <p:cNvPr id="15" name="Rectangle 8"/>
            <p:cNvSpPr/>
            <p:nvPr userDrawn="1"/>
          </p:nvSpPr>
          <p:spPr>
            <a:xfrm>
              <a:off x="3795913" y="0"/>
              <a:ext cx="5348087"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34" h="6858000">
                  <a:moveTo>
                    <a:pt x="140834" y="0"/>
                  </a:moveTo>
                  <a:lnTo>
                    <a:pt x="9132434" y="0"/>
                  </a:lnTo>
                  <a:lnTo>
                    <a:pt x="9132434" y="6858000"/>
                  </a:lnTo>
                  <a:lnTo>
                    <a:pt x="0" y="6858000"/>
                  </a:lnTo>
                  <a:cubicBezTo>
                    <a:pt x="1225995" y="4769571"/>
                    <a:pt x="1890121" y="2653749"/>
                    <a:pt x="14083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10" name="Picture 10"/>
            <p:cNvPicPr>
              <a:picLocks noChangeAspect="1"/>
            </p:cNvPicPr>
            <p:nvPr userDrawn="1"/>
          </p:nvPicPr>
          <p:blipFill>
            <a:blip r:embed="rId3" cstate="email">
              <a:extLst>
                <a:ext uri="{28A0092B-C50C-407E-A947-70E740481C1C}">
                  <a14:useLocalDpi xmlns:a14="http://schemas.microsoft.com/office/drawing/2010/main"/>
                </a:ext>
              </a:extLst>
            </a:blip>
            <a:srcRect l="22279" r="63603"/>
            <a:stretch>
              <a:fillRect/>
            </a:stretch>
          </p:blipFill>
          <p:spPr bwMode="auto">
            <a:xfrm>
              <a:off x="3435621"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l="8790" t="34294" r="8357" b="34966"/>
            <a:stretch/>
          </p:blipFill>
          <p:spPr>
            <a:xfrm>
              <a:off x="4726258" y="4100072"/>
              <a:ext cx="4087542" cy="853053"/>
            </a:xfrm>
            <a:prstGeom prst="rect">
              <a:avLst/>
            </a:prstGeom>
          </p:spPr>
        </p:pic>
      </p:grpSp>
      <p:sp>
        <p:nvSpPr>
          <p:cNvPr id="16" name="Title 1"/>
          <p:cNvSpPr>
            <a:spLocks noGrp="1"/>
          </p:cNvSpPr>
          <p:nvPr>
            <p:ph type="ctrTitle" hasCustomPrompt="1"/>
          </p:nvPr>
        </p:nvSpPr>
        <p:spPr>
          <a:xfrm>
            <a:off x="6227445" y="730830"/>
            <a:ext cx="5925947" cy="3188951"/>
          </a:xfrm>
        </p:spPr>
        <p:txBody>
          <a:bodyPr anchor="b">
            <a:normAutofit/>
          </a:bodyPr>
          <a:lstStyle>
            <a:lvl1pPr algn="l">
              <a:defRPr sz="5333" baseline="0">
                <a:solidFill>
                  <a:schemeClr val="bg1"/>
                </a:solidFill>
              </a:defRPr>
            </a:lvl1pPr>
          </a:lstStyle>
          <a:p>
            <a:r>
              <a:rPr lang="en-US" dirty="0"/>
              <a:t>Click to edit Master text styles</a:t>
            </a:r>
          </a:p>
        </p:txBody>
      </p:sp>
      <p:sp>
        <p:nvSpPr>
          <p:cNvPr id="17" name="Subtitle 2"/>
          <p:cNvSpPr>
            <a:spLocks noGrp="1"/>
          </p:cNvSpPr>
          <p:nvPr>
            <p:ph type="subTitle" idx="1" hasCustomPrompt="1"/>
          </p:nvPr>
        </p:nvSpPr>
        <p:spPr>
          <a:xfrm>
            <a:off x="6237173" y="3989748"/>
            <a:ext cx="5925947" cy="425213"/>
          </a:xfrm>
        </p:spPr>
        <p:txBody>
          <a:bodyPr>
            <a:noAutofit/>
          </a:bodyPr>
          <a:lstStyle>
            <a:lvl1pPr marL="0" indent="0" algn="l">
              <a:buFont typeface="Arial" panose="020B0604020202020204" pitchFamily="34" charset="0"/>
              <a:buNone/>
              <a:defRPr sz="2667" cap="all" baseline="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dirty="0"/>
              <a:t>Click to edit Master text styles</a:t>
            </a:r>
          </a:p>
        </p:txBody>
      </p:sp>
      <p:sp>
        <p:nvSpPr>
          <p:cNvPr id="18" name="Text Placeholder 11"/>
          <p:cNvSpPr>
            <a:spLocks noGrp="1"/>
          </p:cNvSpPr>
          <p:nvPr>
            <p:ph type="body" sz="quarter" idx="10"/>
          </p:nvPr>
        </p:nvSpPr>
        <p:spPr>
          <a:xfrm>
            <a:off x="6225423" y="4433703"/>
            <a:ext cx="5941524" cy="457605"/>
          </a:xfrm>
        </p:spPr>
        <p:txBody>
          <a:bodyPr>
            <a:noAutofit/>
          </a:bodyPr>
          <a:lstStyle>
            <a:lvl1pPr marL="0" indent="0" algn="l">
              <a:buFont typeface="Arial" panose="020B0604020202020204" pitchFamily="34" charset="0"/>
              <a:buNone/>
              <a:defRPr sz="2133" i="1">
                <a:solidFill>
                  <a:schemeClr val="bg1"/>
                </a:solidFill>
              </a:defRPr>
            </a:lvl1pPr>
            <a:lvl2pPr marL="257168" indent="0">
              <a:buNone/>
              <a:defRPr sz="900"/>
            </a:lvl2pPr>
            <a:lvl3pPr marL="514338" indent="0">
              <a:buNone/>
              <a:defRPr sz="788"/>
            </a:lvl3pPr>
            <a:lvl4pPr marL="771506" indent="0">
              <a:buNone/>
              <a:defRPr sz="675"/>
            </a:lvl4pPr>
            <a:lvl5pPr marL="1028674" indent="0">
              <a:buNone/>
              <a:defRPr sz="675"/>
            </a:lvl5pPr>
          </a:lstStyle>
          <a:p>
            <a:pPr lvl="0"/>
            <a:r>
              <a:rPr lang="en-US" dirty="0"/>
              <a:t>Click to edit Master text styles</a:t>
            </a:r>
          </a:p>
        </p:txBody>
      </p:sp>
    </p:spTree>
    <p:extLst>
      <p:ext uri="{BB962C8B-B14F-4D97-AF65-F5344CB8AC3E}">
        <p14:creationId xmlns:p14="http://schemas.microsoft.com/office/powerpoint/2010/main" val="1297288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extLst mod="1">
    <p:ext uri="{DCECCB84-F9BA-43D5-87BE-67443E8EF086}">
      <p15:sldGuideLst xmlns:p15="http://schemas.microsoft.com/office/powerpoint/2012/main">
        <p15:guide id="1" pos="40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532697"/>
            <a:ext cx="12192000" cy="2852737"/>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0" y="3412420"/>
            <a:ext cx="12192000" cy="1500187"/>
          </a:xfrm>
        </p:spPr>
        <p:txBody>
          <a:bodyPr>
            <a:normAutofit/>
          </a:bodyPr>
          <a:lstStyle>
            <a:lvl1pPr marL="0" indent="0" algn="ctr">
              <a:buNone/>
              <a:defRPr sz="3200">
                <a:solidFill>
                  <a:schemeClr val="bg1"/>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04924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dirty="0"/>
              <a:t>Click to edit Master title style</a:t>
            </a:r>
          </a:p>
        </p:txBody>
      </p:sp>
      <p:sp>
        <p:nvSpPr>
          <p:cNvPr id="3" name="Content Placeholder 2"/>
          <p:cNvSpPr>
            <a:spLocks noGrp="1"/>
          </p:cNvSpPr>
          <p:nvPr>
            <p:ph sz="half" idx="1"/>
          </p:nvPr>
        </p:nvSpPr>
        <p:spPr>
          <a:xfrm>
            <a:off x="423869" y="1622429"/>
            <a:ext cx="5595937" cy="4558241"/>
          </a:xfrm>
        </p:spPr>
        <p:txBody>
          <a:bodyPr/>
          <a:lstStyle>
            <a:lvl1pPr marL="128585" indent="-128585">
              <a:buClr>
                <a:schemeClr val="bg1">
                  <a:lumMod val="50000"/>
                </a:schemeClr>
              </a:buClr>
              <a:buFont typeface="Arial" panose="020B0604020202020204" pitchFamily="34" charset="0"/>
              <a:buChar char="•"/>
              <a:defRPr sz="3200"/>
            </a:lvl1pPr>
            <a:lvl2pPr marL="385753" indent="-128585">
              <a:buClr>
                <a:schemeClr val="bg1">
                  <a:lumMod val="50000"/>
                </a:schemeClr>
              </a:buClr>
              <a:buFont typeface="Arial" panose="020B0604020202020204" pitchFamily="34" charset="0"/>
              <a:buChar char="•"/>
              <a:defRPr sz="2400"/>
            </a:lvl2pPr>
            <a:lvl3pPr marL="642923" indent="-128585">
              <a:buClr>
                <a:schemeClr val="bg1">
                  <a:lumMod val="50000"/>
                </a:schemeClr>
              </a:buClr>
              <a:buFont typeface="Arial" panose="020B0604020202020204" pitchFamily="34" charset="0"/>
              <a:buChar char="•"/>
              <a:defRPr sz="2400"/>
            </a:lvl3pPr>
            <a:lvl4pPr marL="900091" indent="-128585">
              <a:buClr>
                <a:schemeClr val="bg1">
                  <a:lumMod val="50000"/>
                </a:schemeClr>
              </a:buClr>
              <a:buFont typeface="Arial" panose="020B0604020202020204" pitchFamily="34" charset="0"/>
              <a:buChar char="•"/>
              <a:defRPr sz="1600"/>
            </a:lvl4pPr>
            <a:lvl5pPr marL="1157259" indent="-128585">
              <a:buClr>
                <a:schemeClr val="bg1">
                  <a:lumMod val="50000"/>
                </a:schemeClr>
              </a:buClr>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5" y="1622429"/>
            <a:ext cx="5659439" cy="4558241"/>
          </a:xfrm>
        </p:spPr>
        <p:txBody>
          <a:bodyPr/>
          <a:lstStyle>
            <a:lvl1pPr marL="128585" indent="-128585">
              <a:buClr>
                <a:schemeClr val="bg1">
                  <a:lumMod val="50000"/>
                </a:schemeClr>
              </a:buClr>
              <a:buFont typeface="Arial" panose="020B0604020202020204" pitchFamily="34" charset="0"/>
              <a:buChar char="•"/>
              <a:defRPr sz="3200"/>
            </a:lvl1pPr>
            <a:lvl2pPr marL="385753" indent="-128585">
              <a:buClr>
                <a:schemeClr val="bg1">
                  <a:lumMod val="50000"/>
                </a:schemeClr>
              </a:buClr>
              <a:buFont typeface="Arial" panose="020B0604020202020204" pitchFamily="34" charset="0"/>
              <a:buChar char="•"/>
              <a:defRPr sz="2400"/>
            </a:lvl2pPr>
            <a:lvl3pPr marL="642923" indent="-128585">
              <a:buClr>
                <a:schemeClr val="bg1">
                  <a:lumMod val="50000"/>
                </a:schemeClr>
              </a:buClr>
              <a:buFont typeface="Arial" panose="020B0604020202020204" pitchFamily="34" charset="0"/>
              <a:buChar char="•"/>
              <a:defRPr sz="2400"/>
            </a:lvl3pPr>
            <a:lvl4pPr marL="900091" indent="-128585">
              <a:buClr>
                <a:schemeClr val="bg1">
                  <a:lumMod val="50000"/>
                </a:schemeClr>
              </a:buClr>
              <a:buFont typeface="Arial" panose="020B0604020202020204" pitchFamily="34" charset="0"/>
              <a:buChar char="•"/>
              <a:defRPr sz="1600"/>
            </a:lvl4pPr>
            <a:lvl5pPr marL="1157259" indent="-128585">
              <a:buClr>
                <a:schemeClr val="bg1">
                  <a:lumMod val="50000"/>
                </a:schemeClr>
              </a:buClr>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2773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625" y="1579563"/>
            <a:ext cx="5576952" cy="823912"/>
          </a:xfrm>
        </p:spPr>
        <p:txBody>
          <a:bodyPr anchor="b">
            <a:noAutofit/>
          </a:bodyPr>
          <a:lstStyle>
            <a:lvl1pPr marL="0" indent="0">
              <a:buNone/>
              <a:defRPr sz="32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420625" y="2403475"/>
            <a:ext cx="5576952" cy="3684588"/>
          </a:xfrm>
        </p:spPr>
        <p:txBody>
          <a:bodyPr>
            <a:normAutofit/>
          </a:bodyPr>
          <a:lstStyle>
            <a:lvl1pPr marL="128585" indent="-128585">
              <a:buClr>
                <a:schemeClr val="bg1">
                  <a:lumMod val="50000"/>
                </a:schemeClr>
              </a:buClr>
              <a:buFont typeface="Arial" panose="020B0604020202020204" pitchFamily="34" charset="0"/>
              <a:buChar char="•"/>
              <a:defRPr sz="2400"/>
            </a:lvl1pPr>
            <a:lvl2pPr marL="385753" indent="-128585">
              <a:buClr>
                <a:schemeClr val="bg1">
                  <a:lumMod val="50000"/>
                </a:schemeClr>
              </a:buClr>
              <a:buFont typeface="Arial" panose="020B0604020202020204" pitchFamily="34" charset="0"/>
              <a:buChar char="•"/>
              <a:defRPr sz="2000"/>
            </a:lvl2pPr>
            <a:lvl3pPr marL="642923" indent="-128585">
              <a:buClr>
                <a:schemeClr val="bg1">
                  <a:lumMod val="50000"/>
                </a:schemeClr>
              </a:buClr>
              <a:buFont typeface="Arial" panose="020B0604020202020204" pitchFamily="34" charset="0"/>
              <a:buChar char="•"/>
              <a:defRPr sz="1400"/>
            </a:lvl3pPr>
            <a:lvl4pPr marL="900091" indent="-128585">
              <a:buClr>
                <a:schemeClr val="bg1">
                  <a:lumMod val="50000"/>
                </a:schemeClr>
              </a:buClr>
              <a:buFont typeface="Arial" panose="020B0604020202020204" pitchFamily="34" charset="0"/>
              <a:buChar char="•"/>
              <a:defRPr sz="1400"/>
            </a:lvl4pPr>
            <a:lvl5pPr marL="1157259" indent="-128585">
              <a:buClr>
                <a:schemeClr val="bg1">
                  <a:lumMod val="50000"/>
                </a:schemeClr>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79563"/>
            <a:ext cx="5763125" cy="823912"/>
          </a:xfrm>
        </p:spPr>
        <p:txBody>
          <a:bodyPr anchor="b">
            <a:noAutofit/>
          </a:bodyPr>
          <a:lstStyle>
            <a:lvl1pPr marL="0" indent="0">
              <a:buNone/>
              <a:defRPr sz="32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6172200" y="2403475"/>
            <a:ext cx="5763125" cy="3684588"/>
          </a:xfrm>
        </p:spPr>
        <p:txBody>
          <a:bodyPr>
            <a:normAutofit/>
          </a:bodyPr>
          <a:lstStyle>
            <a:lvl1pPr marL="128585" indent="-128585">
              <a:buClr>
                <a:schemeClr val="bg1">
                  <a:lumMod val="50000"/>
                </a:schemeClr>
              </a:buClr>
              <a:buFont typeface="Arial" panose="020B0604020202020204" pitchFamily="34" charset="0"/>
              <a:buChar char="•"/>
              <a:defRPr sz="2400"/>
            </a:lvl1pPr>
            <a:lvl2pPr marL="385753" indent="-128585">
              <a:buClr>
                <a:schemeClr val="bg1">
                  <a:lumMod val="50000"/>
                </a:schemeClr>
              </a:buClr>
              <a:buFont typeface="Arial" panose="020B0604020202020204" pitchFamily="34" charset="0"/>
              <a:buChar char="•"/>
              <a:defRPr sz="2000"/>
            </a:lvl2pPr>
            <a:lvl3pPr marL="642923" indent="-128585">
              <a:buClr>
                <a:schemeClr val="bg1">
                  <a:lumMod val="50000"/>
                </a:schemeClr>
              </a:buClr>
              <a:buFont typeface="Arial" panose="020B0604020202020204" pitchFamily="34" charset="0"/>
              <a:buChar char="•"/>
              <a:defRPr sz="1400"/>
            </a:lvl3pPr>
            <a:lvl4pPr marL="900091" indent="-128585">
              <a:buClr>
                <a:schemeClr val="bg1">
                  <a:lumMod val="50000"/>
                </a:schemeClr>
              </a:buClr>
              <a:buFont typeface="Arial" panose="020B0604020202020204" pitchFamily="34" charset="0"/>
              <a:buChar char="•"/>
              <a:defRPr sz="1400"/>
            </a:lvl4pPr>
            <a:lvl5pPr marL="1157259" indent="-128585">
              <a:buClr>
                <a:schemeClr val="bg1">
                  <a:lumMod val="50000"/>
                </a:schemeClr>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198613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7065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extLst mod="1">
    <p:ext uri="{DCECCB84-F9BA-43D5-87BE-67443E8EF086}">
      <p15:sldGuideLst xmlns:p15="http://schemas.microsoft.com/office/powerpoint/2012/main">
        <p15:guide id="1" pos="60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5748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4510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extLst mod="1">
    <p:ext uri="{DCECCB84-F9BA-43D5-87BE-67443E8EF086}">
      <p15:sldGuideLst xmlns:p15="http://schemas.microsoft.com/office/powerpoint/2012/main">
        <p15:guide id="1" pos="60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829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 photo whi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6159213" cy="68580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3" name="Rectangle 8"/>
          <p:cNvSpPr/>
          <p:nvPr/>
        </p:nvSpPr>
        <p:spPr>
          <a:xfrm>
            <a:off x="3279775" y="0"/>
            <a:ext cx="8991600" cy="68580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0" h="6858000">
                <a:moveTo>
                  <a:pt x="0" y="0"/>
                </a:moveTo>
                <a:lnTo>
                  <a:pt x="8991600" y="0"/>
                </a:lnTo>
                <a:lnTo>
                  <a:pt x="8991600" y="6858000"/>
                </a:lnTo>
                <a:lnTo>
                  <a:pt x="0" y="6858000"/>
                </a:lnTo>
                <a:cubicBezTo>
                  <a:pt x="437322" y="5695122"/>
                  <a:pt x="1749287" y="2653749"/>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5" name="Picture 10"/>
          <p:cNvPicPr>
            <a:picLocks noChangeAspect="1"/>
          </p:cNvPicPr>
          <p:nvPr/>
        </p:nvPicPr>
        <p:blipFill>
          <a:blip r:embed="rId3" cstate="email">
            <a:extLst>
              <a:ext uri="{28A0092B-C50C-407E-A947-70E740481C1C}">
                <a14:useLocalDpi xmlns:a14="http://schemas.microsoft.com/office/drawing/2010/main"/>
              </a:ext>
            </a:extLst>
          </a:blip>
          <a:srcRect l="22279" r="63603"/>
          <a:stretch>
            <a:fillRect/>
          </a:stretch>
        </p:blipFill>
        <p:spPr bwMode="auto">
          <a:xfrm>
            <a:off x="2767013" y="0"/>
            <a:ext cx="1720851" cy="68580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392346" y="6217857"/>
            <a:ext cx="2685095" cy="524256"/>
          </a:xfrm>
          <a:prstGeom prst="rect">
            <a:avLst/>
          </a:prstGeom>
        </p:spPr>
      </p:pic>
    </p:spTree>
    <p:extLst>
      <p:ext uri="{BB962C8B-B14F-4D97-AF65-F5344CB8AC3E}">
        <p14:creationId xmlns:p14="http://schemas.microsoft.com/office/powerpoint/2010/main" val="611158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 photo blue">
    <p:spTree>
      <p:nvGrpSpPr>
        <p:cNvPr id="1" name=""/>
        <p:cNvGrpSpPr/>
        <p:nvPr/>
      </p:nvGrpSpPr>
      <p:grpSpPr>
        <a:xfrm>
          <a:off x="0" y="0"/>
          <a:ext cx="0" cy="0"/>
          <a:chOff x="0" y="0"/>
          <a:chExt cx="0" cy="0"/>
        </a:xfrm>
      </p:grpSpPr>
      <p:pic>
        <p:nvPicPr>
          <p:cNvPr id="2"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6032788" y="0"/>
            <a:ext cx="6159213" cy="68580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1" y="0"/>
            <a:ext cx="9583740" cy="6858000"/>
            <a:chOff x="0" y="0"/>
            <a:chExt cx="7187805" cy="5143500"/>
          </a:xfrm>
        </p:grpSpPr>
        <p:sp useBgFill="1">
          <p:nvSpPr>
            <p:cNvPr id="3" name="Rectangle 8"/>
            <p:cNvSpPr/>
            <p:nvPr/>
          </p:nvSpPr>
          <p:spPr>
            <a:xfrm flipH="1">
              <a:off x="0" y="0"/>
              <a:ext cx="6743700"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0" h="6858000">
                  <a:moveTo>
                    <a:pt x="0" y="0"/>
                  </a:moveTo>
                  <a:lnTo>
                    <a:pt x="8991600" y="0"/>
                  </a:lnTo>
                  <a:lnTo>
                    <a:pt x="8991600" y="6858000"/>
                  </a:lnTo>
                  <a:lnTo>
                    <a:pt x="0" y="6858000"/>
                  </a:lnTo>
                  <a:cubicBezTo>
                    <a:pt x="437322" y="5695122"/>
                    <a:pt x="1749287" y="265374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4" name="Picture 9"/>
            <p:cNvPicPr>
              <a:picLocks noChangeAspect="1"/>
            </p:cNvPicPr>
            <p:nvPr/>
          </p:nvPicPr>
          <p:blipFill>
            <a:blip r:embed="rId3" cstate="email">
              <a:extLst>
                <a:ext uri="{28A0092B-C50C-407E-A947-70E740481C1C}">
                  <a14:useLocalDpi xmlns:a14="http://schemas.microsoft.com/office/drawing/2010/main"/>
                </a:ext>
              </a:extLst>
            </a:blip>
            <a:srcRect l="22279" r="63603"/>
            <a:stretch>
              <a:fillRect/>
            </a:stretch>
          </p:blipFill>
          <p:spPr bwMode="auto">
            <a:xfrm flipH="1">
              <a:off x="5897167"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37772" y="4666974"/>
              <a:ext cx="1866900" cy="389614"/>
            </a:xfrm>
            <a:prstGeom prst="rect">
              <a:avLst/>
            </a:prstGeom>
          </p:spPr>
        </p:pic>
      </p:grpSp>
    </p:spTree>
    <p:extLst>
      <p:ext uri="{BB962C8B-B14F-4D97-AF65-F5344CB8AC3E}">
        <p14:creationId xmlns:p14="http://schemas.microsoft.com/office/powerpoint/2010/main" val="3870036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dSideBar_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051" y="0"/>
            <a:ext cx="3143251" cy="68580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28585" indent="-128585">
              <a:spcBef>
                <a:spcPts val="0"/>
              </a:spcBef>
              <a:spcAft>
                <a:spcPts val="675"/>
              </a:spcAft>
              <a:buClr>
                <a:schemeClr val="accent6">
                  <a:lumMod val="60000"/>
                  <a:lumOff val="40000"/>
                </a:schemeClr>
              </a:buClr>
              <a:buFont typeface="Arial" panose="020B0604020202020204" pitchFamily="34" charset="0"/>
              <a:buChar char="•"/>
              <a:defRPr sz="3200"/>
            </a:lvl1pPr>
            <a:lvl2pPr marL="385753" indent="-128585">
              <a:spcBef>
                <a:spcPts val="0"/>
              </a:spcBef>
              <a:spcAft>
                <a:spcPts val="675"/>
              </a:spcAft>
              <a:buClr>
                <a:schemeClr val="accent6">
                  <a:lumMod val="60000"/>
                  <a:lumOff val="40000"/>
                </a:schemeClr>
              </a:buClr>
              <a:buFont typeface="Arial" panose="020B0604020202020204" pitchFamily="34" charset="0"/>
              <a:buChar char="•"/>
              <a:defRPr sz="2400"/>
            </a:lvl2pPr>
            <a:lvl3pPr marL="642923" indent="-128585">
              <a:spcBef>
                <a:spcPts val="0"/>
              </a:spcBef>
              <a:spcAft>
                <a:spcPts val="675"/>
              </a:spcAft>
              <a:buClr>
                <a:schemeClr val="accent6">
                  <a:lumMod val="60000"/>
                  <a:lumOff val="40000"/>
                </a:schemeClr>
              </a:buClr>
              <a:buFont typeface="Arial" panose="020B0604020202020204" pitchFamily="34" charset="0"/>
              <a:buChar char="•"/>
              <a:defRPr sz="2400"/>
            </a:lvl3pPr>
            <a:lvl4pPr marL="900091" indent="-128585">
              <a:spcBef>
                <a:spcPts val="0"/>
              </a:spcBef>
              <a:spcAft>
                <a:spcPts val="675"/>
              </a:spcAft>
              <a:buClr>
                <a:schemeClr val="accent6">
                  <a:lumMod val="60000"/>
                  <a:lumOff val="40000"/>
                </a:schemeClr>
              </a:buClr>
              <a:buFont typeface="Arial" panose="020B0604020202020204" pitchFamily="34" charset="0"/>
              <a:buChar char="•"/>
              <a:defRPr sz="1600"/>
            </a:lvl4pPr>
            <a:lvl5pPr marL="1157259" indent="-128585">
              <a:spcBef>
                <a:spcPts val="0"/>
              </a:spcBef>
              <a:spcAft>
                <a:spcPts val="675"/>
              </a:spcAft>
              <a:buClr>
                <a:schemeClr val="accent6">
                  <a:lumMod val="60000"/>
                  <a:lumOff val="40000"/>
                </a:schemeClr>
              </a:buClr>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659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edSideBar_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051" y="0"/>
            <a:ext cx="3143251" cy="68580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0"/>
            <a:ext cx="12192000" cy="1574800"/>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518027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Ba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75" y="0"/>
            <a:ext cx="6242528" cy="6858000"/>
          </a:xfrm>
          <a:prstGeom prst="rect">
            <a:avLst/>
          </a:prstGeom>
        </p:spPr>
      </p:pic>
      <p:grpSp>
        <p:nvGrpSpPr>
          <p:cNvPr id="11" name="Group 10"/>
          <p:cNvGrpSpPr/>
          <p:nvPr userDrawn="1"/>
        </p:nvGrpSpPr>
        <p:grpSpPr>
          <a:xfrm>
            <a:off x="4542221" y="0"/>
            <a:ext cx="7611172" cy="6858000"/>
            <a:chOff x="3435621" y="0"/>
            <a:chExt cx="5708379" cy="5143500"/>
          </a:xfrm>
        </p:grpSpPr>
        <p:sp useBgFill="1">
          <p:nvSpPr>
            <p:cNvPr id="12" name="Rectangle 8"/>
            <p:cNvSpPr/>
            <p:nvPr userDrawn="1"/>
          </p:nvSpPr>
          <p:spPr>
            <a:xfrm>
              <a:off x="3795913" y="0"/>
              <a:ext cx="5348087"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34" h="6858000">
                  <a:moveTo>
                    <a:pt x="140834" y="0"/>
                  </a:moveTo>
                  <a:lnTo>
                    <a:pt x="9132434" y="0"/>
                  </a:lnTo>
                  <a:lnTo>
                    <a:pt x="9132434" y="6858000"/>
                  </a:lnTo>
                  <a:lnTo>
                    <a:pt x="0" y="6858000"/>
                  </a:lnTo>
                  <a:cubicBezTo>
                    <a:pt x="1225995" y="4769571"/>
                    <a:pt x="1890121" y="2653749"/>
                    <a:pt x="14083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13" name="Picture 10"/>
            <p:cNvPicPr>
              <a:picLocks noChangeAspect="1"/>
            </p:cNvPicPr>
            <p:nvPr userDrawn="1"/>
          </p:nvPicPr>
          <p:blipFill>
            <a:blip r:embed="rId3" cstate="email">
              <a:extLst>
                <a:ext uri="{28A0092B-C50C-407E-A947-70E740481C1C}">
                  <a14:useLocalDpi xmlns:a14="http://schemas.microsoft.com/office/drawing/2010/main"/>
                </a:ext>
              </a:extLst>
            </a:blip>
            <a:srcRect l="22279" r="63603"/>
            <a:stretch>
              <a:fillRect/>
            </a:stretch>
          </p:blipFill>
          <p:spPr bwMode="auto">
            <a:xfrm>
              <a:off x="3435621"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a:ext>
              </a:extLst>
            </a:blip>
            <a:srcRect l="8790" t="34294" r="8357" b="34966"/>
            <a:stretch/>
          </p:blipFill>
          <p:spPr>
            <a:xfrm>
              <a:off x="4726258" y="4100072"/>
              <a:ext cx="4087542" cy="853053"/>
            </a:xfrm>
            <a:prstGeom prst="rect">
              <a:avLst/>
            </a:prstGeom>
          </p:spPr>
        </p:pic>
      </p:grpSp>
      <p:sp>
        <p:nvSpPr>
          <p:cNvPr id="19" name="Title 1"/>
          <p:cNvSpPr>
            <a:spLocks noGrp="1"/>
          </p:cNvSpPr>
          <p:nvPr>
            <p:ph type="ctrTitle" hasCustomPrompt="1"/>
          </p:nvPr>
        </p:nvSpPr>
        <p:spPr>
          <a:xfrm>
            <a:off x="6227445" y="730830"/>
            <a:ext cx="5925947" cy="3188951"/>
          </a:xfrm>
        </p:spPr>
        <p:txBody>
          <a:bodyPr anchor="b">
            <a:normAutofit/>
          </a:bodyPr>
          <a:lstStyle>
            <a:lvl1pPr algn="l">
              <a:defRPr sz="5333" baseline="0">
                <a:solidFill>
                  <a:schemeClr val="bg1"/>
                </a:solidFill>
              </a:defRPr>
            </a:lvl1pPr>
          </a:lstStyle>
          <a:p>
            <a:r>
              <a:rPr lang="en-US" dirty="0"/>
              <a:t>Click to edit Master text styles</a:t>
            </a:r>
          </a:p>
        </p:txBody>
      </p:sp>
      <p:sp>
        <p:nvSpPr>
          <p:cNvPr id="20" name="Subtitle 2"/>
          <p:cNvSpPr>
            <a:spLocks noGrp="1"/>
          </p:cNvSpPr>
          <p:nvPr>
            <p:ph type="subTitle" idx="1" hasCustomPrompt="1"/>
          </p:nvPr>
        </p:nvSpPr>
        <p:spPr>
          <a:xfrm>
            <a:off x="6237173" y="3989748"/>
            <a:ext cx="5925947" cy="425213"/>
          </a:xfrm>
        </p:spPr>
        <p:txBody>
          <a:bodyPr>
            <a:noAutofit/>
          </a:bodyPr>
          <a:lstStyle>
            <a:lvl1pPr marL="0" indent="0" algn="l">
              <a:buFont typeface="Arial" panose="020B0604020202020204" pitchFamily="34" charset="0"/>
              <a:buNone/>
              <a:defRPr sz="2667" cap="all" baseline="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dirty="0"/>
              <a:t>Click to edit Master text styles</a:t>
            </a:r>
          </a:p>
        </p:txBody>
      </p:sp>
      <p:sp>
        <p:nvSpPr>
          <p:cNvPr id="21" name="Text Placeholder 11"/>
          <p:cNvSpPr>
            <a:spLocks noGrp="1"/>
          </p:cNvSpPr>
          <p:nvPr>
            <p:ph type="body" sz="quarter" idx="10"/>
          </p:nvPr>
        </p:nvSpPr>
        <p:spPr>
          <a:xfrm>
            <a:off x="6225423" y="4433703"/>
            <a:ext cx="5941524" cy="457605"/>
          </a:xfrm>
        </p:spPr>
        <p:txBody>
          <a:bodyPr>
            <a:noAutofit/>
          </a:bodyPr>
          <a:lstStyle>
            <a:lvl1pPr marL="0" indent="0" algn="l">
              <a:buFont typeface="Arial" panose="020B0604020202020204" pitchFamily="34" charset="0"/>
              <a:buNone/>
              <a:defRPr sz="2133" i="1">
                <a:solidFill>
                  <a:schemeClr val="bg1"/>
                </a:solidFill>
              </a:defRPr>
            </a:lvl1pPr>
            <a:lvl2pPr marL="257168" indent="0">
              <a:buNone/>
              <a:defRPr sz="900"/>
            </a:lvl2pPr>
            <a:lvl3pPr marL="514338" indent="0">
              <a:buNone/>
              <a:defRPr sz="788"/>
            </a:lvl3pPr>
            <a:lvl4pPr marL="771506" indent="0">
              <a:buNone/>
              <a:defRPr sz="675"/>
            </a:lvl4pPr>
            <a:lvl5pPr marL="1028674" indent="0">
              <a:buNone/>
              <a:defRPr sz="675"/>
            </a:lvl5pPr>
          </a:lstStyle>
          <a:p>
            <a:pPr lvl="0"/>
            <a:r>
              <a:rPr lang="en-US" dirty="0"/>
              <a:t>Click to edit Master text styles</a:t>
            </a:r>
          </a:p>
        </p:txBody>
      </p:sp>
    </p:spTree>
    <p:extLst>
      <p:ext uri="{BB962C8B-B14F-4D97-AF65-F5344CB8AC3E}">
        <p14:creationId xmlns:p14="http://schemas.microsoft.com/office/powerpoint/2010/main" val="2484772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extLst mod="1">
    <p:ext uri="{DCECCB84-F9BA-43D5-87BE-67443E8EF086}">
      <p15:sldGuideLst xmlns:p15="http://schemas.microsoft.com/office/powerpoint/2012/main">
        <p15:guide id="1" pos="40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ueSideBar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0"/>
            <a:ext cx="4508811"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28585" indent="-128585">
              <a:spcBef>
                <a:spcPts val="0"/>
              </a:spcBef>
              <a:spcAft>
                <a:spcPts val="675"/>
              </a:spcAft>
              <a:buClr>
                <a:schemeClr val="accent6">
                  <a:lumMod val="60000"/>
                  <a:lumOff val="40000"/>
                </a:schemeClr>
              </a:buClr>
              <a:buFont typeface="Arial" panose="020B0604020202020204" pitchFamily="34" charset="0"/>
              <a:buChar char="•"/>
              <a:defRPr/>
            </a:lvl1pPr>
            <a:lvl2pPr marL="385753" indent="-128585">
              <a:spcBef>
                <a:spcPts val="0"/>
              </a:spcBef>
              <a:spcAft>
                <a:spcPts val="675"/>
              </a:spcAft>
              <a:buClr>
                <a:schemeClr val="accent6">
                  <a:lumMod val="60000"/>
                  <a:lumOff val="40000"/>
                </a:schemeClr>
              </a:buClr>
              <a:buFont typeface="Arial" panose="020B0604020202020204" pitchFamily="34" charset="0"/>
              <a:buChar char="•"/>
              <a:defRPr/>
            </a:lvl2pPr>
            <a:lvl3pPr marL="642923" indent="-128585">
              <a:spcBef>
                <a:spcPts val="0"/>
              </a:spcBef>
              <a:spcAft>
                <a:spcPts val="675"/>
              </a:spcAft>
              <a:buClr>
                <a:schemeClr val="accent6">
                  <a:lumMod val="60000"/>
                  <a:lumOff val="40000"/>
                </a:schemeClr>
              </a:buClr>
              <a:buFont typeface="Arial" panose="020B0604020202020204" pitchFamily="34" charset="0"/>
              <a:buChar char="•"/>
              <a:defRPr/>
            </a:lvl3pPr>
            <a:lvl4pPr marL="900091" indent="-128585">
              <a:spcBef>
                <a:spcPts val="0"/>
              </a:spcBef>
              <a:spcAft>
                <a:spcPts val="675"/>
              </a:spcAft>
              <a:buClr>
                <a:schemeClr val="accent6">
                  <a:lumMod val="60000"/>
                  <a:lumOff val="40000"/>
                </a:schemeClr>
              </a:buClr>
              <a:buFont typeface="Arial" panose="020B0604020202020204" pitchFamily="34" charset="0"/>
              <a:buChar char="•"/>
              <a:defRPr/>
            </a:lvl4pPr>
            <a:lvl5pPr marL="1157259" indent="-128585">
              <a:spcBef>
                <a:spcPts val="0"/>
              </a:spcBef>
              <a:spcAft>
                <a:spcPts val="675"/>
              </a:spcAft>
              <a:buClr>
                <a:schemeClr val="accent6">
                  <a:lumMod val="60000"/>
                  <a:lumOff val="40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9693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637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ue Side 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0"/>
            <a:ext cx="4508811" cy="6858000"/>
          </a:xfrm>
          <a:prstGeom prst="rect">
            <a:avLst/>
          </a:prstGeom>
        </p:spPr>
      </p:pic>
    </p:spTree>
    <p:extLst>
      <p:ext uri="{BB962C8B-B14F-4D97-AF65-F5344CB8AC3E}">
        <p14:creationId xmlns:p14="http://schemas.microsoft.com/office/powerpoint/2010/main" val="244382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62001" r="4527"/>
          <a:stretch/>
        </p:blipFill>
        <p:spPr bwMode="auto">
          <a:xfrm>
            <a:off x="8094134" y="0"/>
            <a:ext cx="4080933" cy="68580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532697"/>
            <a:ext cx="12192000" cy="2852737"/>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0" y="3412420"/>
            <a:ext cx="12192000" cy="1500187"/>
          </a:xfrm>
        </p:spPr>
        <p:txBody>
          <a:bodyPr>
            <a:normAutofit/>
          </a:bodyPr>
          <a:lstStyle>
            <a:lvl1pPr marL="0" indent="0" algn="ctr">
              <a:buNone/>
              <a:defRPr sz="3200">
                <a:solidFill>
                  <a:schemeClr val="bg1"/>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l="8790" t="34294" r="8357" b="34966"/>
          <a:stretch/>
        </p:blipFill>
        <p:spPr>
          <a:xfrm>
            <a:off x="3351133" y="5090166"/>
            <a:ext cx="5550693" cy="1158407"/>
          </a:xfrm>
          <a:prstGeom prst="rect">
            <a:avLst/>
          </a:prstGeom>
        </p:spPr>
      </p:pic>
    </p:spTree>
    <p:extLst>
      <p:ext uri="{BB962C8B-B14F-4D97-AF65-F5344CB8AC3E}">
        <p14:creationId xmlns:p14="http://schemas.microsoft.com/office/powerpoint/2010/main" val="2605909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5"/>
          <p:cNvPicPr>
            <a:picLocks noChangeAspect="1"/>
          </p:cNvPicPr>
          <p:nvPr/>
        </p:nvPicPr>
        <p:blipFill rotWithShape="1">
          <a:blip r:embed="rId2" cstate="email">
            <a:extLst>
              <a:ext uri="{28A0092B-C50C-407E-A947-70E740481C1C}">
                <a14:useLocalDpi xmlns:a14="http://schemas.microsoft.com/office/drawing/2010/main"/>
              </a:ext>
            </a:extLst>
          </a:blip>
          <a:srcRect l="62001" r="4527"/>
          <a:stretch/>
        </p:blipFill>
        <p:spPr bwMode="auto">
          <a:xfrm>
            <a:off x="8094134" y="0"/>
            <a:ext cx="4080933" cy="68580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23869" y="1622430"/>
            <a:ext cx="5595937" cy="4625975"/>
          </a:xfrm>
        </p:spPr>
        <p:txBody>
          <a:bodyPr/>
          <a:lstStyle>
            <a:lvl1pPr marL="128585" indent="-128585">
              <a:buClr>
                <a:schemeClr val="bg1">
                  <a:lumMod val="50000"/>
                </a:schemeClr>
              </a:buClr>
              <a:buFont typeface="Arial" panose="020B0604020202020204" pitchFamily="34" charset="0"/>
              <a:buChar char="•"/>
              <a:defRPr/>
            </a:lvl1pPr>
            <a:lvl2pPr marL="385753" indent="-128585">
              <a:buClr>
                <a:schemeClr val="bg1">
                  <a:lumMod val="50000"/>
                </a:schemeClr>
              </a:buClr>
              <a:buFont typeface="Arial" panose="020B0604020202020204" pitchFamily="34" charset="0"/>
              <a:buChar char="•"/>
              <a:defRPr/>
            </a:lvl2pPr>
            <a:lvl3pPr marL="642923" indent="-128585">
              <a:buClr>
                <a:schemeClr val="bg1">
                  <a:lumMod val="50000"/>
                </a:schemeClr>
              </a:buClr>
              <a:buFont typeface="Arial" panose="020B0604020202020204" pitchFamily="34" charset="0"/>
              <a:buChar char="•"/>
              <a:defRPr/>
            </a:lvl3pPr>
            <a:lvl4pPr marL="900091" indent="-128585">
              <a:buClr>
                <a:schemeClr val="bg1">
                  <a:lumMod val="50000"/>
                </a:schemeClr>
              </a:buClr>
              <a:buFont typeface="Arial" panose="020B0604020202020204" pitchFamily="34" charset="0"/>
              <a:buChar char="•"/>
              <a:defRPr/>
            </a:lvl4pPr>
            <a:lvl5pPr marL="1157259" indent="-128585">
              <a:buClr>
                <a:schemeClr val="bg1">
                  <a:lumMod val="50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5" y="1622430"/>
            <a:ext cx="5659439" cy="4625975"/>
          </a:xfrm>
        </p:spPr>
        <p:txBody>
          <a:bodyPr/>
          <a:lstStyle>
            <a:lvl1pPr marL="128585" indent="-128585">
              <a:buClr>
                <a:schemeClr val="bg1">
                  <a:lumMod val="50000"/>
                </a:schemeClr>
              </a:buClr>
              <a:buFont typeface="Arial" panose="020B0604020202020204" pitchFamily="34" charset="0"/>
              <a:buChar char="•"/>
              <a:defRPr/>
            </a:lvl1pPr>
            <a:lvl2pPr marL="385753" indent="-128585">
              <a:buClr>
                <a:schemeClr val="bg1">
                  <a:lumMod val="50000"/>
                </a:schemeClr>
              </a:buClr>
              <a:buFont typeface="Arial" panose="020B0604020202020204" pitchFamily="34" charset="0"/>
              <a:buChar char="•"/>
              <a:defRPr/>
            </a:lvl2pPr>
            <a:lvl3pPr marL="642923" indent="-128585">
              <a:buClr>
                <a:schemeClr val="bg1">
                  <a:lumMod val="50000"/>
                </a:schemeClr>
              </a:buClr>
              <a:buFont typeface="Arial" panose="020B0604020202020204" pitchFamily="34" charset="0"/>
              <a:buChar char="•"/>
              <a:defRPr/>
            </a:lvl3pPr>
            <a:lvl4pPr marL="900091" indent="-128585">
              <a:buClr>
                <a:schemeClr val="bg1">
                  <a:lumMod val="50000"/>
                </a:schemeClr>
              </a:buClr>
              <a:buFont typeface="Arial" panose="020B0604020202020204" pitchFamily="34" charset="0"/>
              <a:buChar char="•"/>
              <a:defRPr/>
            </a:lvl4pPr>
            <a:lvl5pPr marL="1157259" indent="-128585">
              <a:buClr>
                <a:schemeClr val="bg1">
                  <a:lumMod val="50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3696" y="6222632"/>
            <a:ext cx="2489200" cy="519485"/>
          </a:xfrm>
          <a:prstGeom prst="rect">
            <a:avLst/>
          </a:prstGeom>
        </p:spPr>
      </p:pic>
    </p:spTree>
    <p:extLst>
      <p:ext uri="{BB962C8B-B14F-4D97-AF65-F5344CB8AC3E}">
        <p14:creationId xmlns:p14="http://schemas.microsoft.com/office/powerpoint/2010/main" val="2887803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693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29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D708B8-152C-47AA-9EAF-86354DBF2F73}" type="slidenum">
              <a:rPr lang="en-US" smtClean="0"/>
              <a:pPr/>
              <a:t>‹#›</a:t>
            </a:fld>
            <a:endParaRPr lang="en-US" dirty="0"/>
          </a:p>
        </p:txBody>
      </p:sp>
    </p:spTree>
    <p:extLst>
      <p:ext uri="{BB962C8B-B14F-4D97-AF65-F5344CB8AC3E}">
        <p14:creationId xmlns:p14="http://schemas.microsoft.com/office/powerpoint/2010/main" val="2319161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Description: header_color">
            <a:extLst>
              <a:ext uri="{FF2B5EF4-FFF2-40B4-BE49-F238E27FC236}">
                <a16:creationId xmlns:mc="http://schemas.openxmlformats.org/markup-compatibility/2006" xmlns:mv="urn:schemas-microsoft-com:mac:vml" xmlns="" xmlns:a16="http://schemas.microsoft.com/office/drawing/2014/main" id="{37C56B1B-71F1-4698-89B4-ADEE6BA574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85306" y="200777"/>
            <a:ext cx="2009241" cy="402336"/>
          </a:xfrm>
          <a:prstGeom prst="rect">
            <a:avLst/>
          </a:prstGeom>
          <a:noFill/>
          <a:ln>
            <a:noFill/>
          </a:ln>
        </p:spPr>
      </p:pic>
    </p:spTree>
    <p:extLst>
      <p:ext uri="{BB962C8B-B14F-4D97-AF65-F5344CB8AC3E}">
        <p14:creationId xmlns:p14="http://schemas.microsoft.com/office/powerpoint/2010/main" val="157916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Blue Bac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323576" cy="6858000"/>
          </a:xfrm>
          <a:prstGeom prst="rect">
            <a:avLst/>
          </a:prstGeom>
        </p:spPr>
      </p:pic>
      <p:grpSp>
        <p:nvGrpSpPr>
          <p:cNvPr id="12" name="Group 11"/>
          <p:cNvGrpSpPr/>
          <p:nvPr userDrawn="1"/>
        </p:nvGrpSpPr>
        <p:grpSpPr>
          <a:xfrm>
            <a:off x="4542221" y="0"/>
            <a:ext cx="7611172" cy="6858000"/>
            <a:chOff x="3435621" y="0"/>
            <a:chExt cx="5708379" cy="5143500"/>
          </a:xfrm>
        </p:grpSpPr>
        <p:sp useBgFill="1">
          <p:nvSpPr>
            <p:cNvPr id="13" name="Rectangle 8"/>
            <p:cNvSpPr/>
            <p:nvPr userDrawn="1"/>
          </p:nvSpPr>
          <p:spPr>
            <a:xfrm>
              <a:off x="3795913" y="0"/>
              <a:ext cx="5348087"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34" h="6858000">
                  <a:moveTo>
                    <a:pt x="140834" y="0"/>
                  </a:moveTo>
                  <a:lnTo>
                    <a:pt x="9132434" y="0"/>
                  </a:lnTo>
                  <a:lnTo>
                    <a:pt x="9132434" y="6858000"/>
                  </a:lnTo>
                  <a:lnTo>
                    <a:pt x="0" y="6858000"/>
                  </a:lnTo>
                  <a:cubicBezTo>
                    <a:pt x="1225995" y="4769571"/>
                    <a:pt x="1890121" y="2653749"/>
                    <a:pt x="14083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14" name="Picture 10"/>
            <p:cNvPicPr>
              <a:picLocks noChangeAspect="1"/>
            </p:cNvPicPr>
            <p:nvPr userDrawn="1"/>
          </p:nvPicPr>
          <p:blipFill>
            <a:blip r:embed="rId3" cstate="email">
              <a:extLst>
                <a:ext uri="{28A0092B-C50C-407E-A947-70E740481C1C}">
                  <a14:useLocalDpi xmlns:a14="http://schemas.microsoft.com/office/drawing/2010/main"/>
                </a:ext>
              </a:extLst>
            </a:blip>
            <a:srcRect l="22279" r="63603"/>
            <a:stretch>
              <a:fillRect/>
            </a:stretch>
          </p:blipFill>
          <p:spPr bwMode="auto">
            <a:xfrm>
              <a:off x="3435621"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9" name="Picture 18"/>
            <p:cNvPicPr>
              <a:picLocks noChangeAspect="1"/>
            </p:cNvPicPr>
            <p:nvPr userDrawn="1"/>
          </p:nvPicPr>
          <p:blipFill rotWithShape="1">
            <a:blip r:embed="rId4" cstate="print">
              <a:extLst>
                <a:ext uri="{28A0092B-C50C-407E-A947-70E740481C1C}">
                  <a14:useLocalDpi xmlns:a14="http://schemas.microsoft.com/office/drawing/2010/main"/>
                </a:ext>
              </a:extLst>
            </a:blip>
            <a:srcRect l="8790" t="34294" r="8357" b="34966"/>
            <a:stretch/>
          </p:blipFill>
          <p:spPr>
            <a:xfrm>
              <a:off x="4726258" y="4100072"/>
              <a:ext cx="4087542" cy="853053"/>
            </a:xfrm>
            <a:prstGeom prst="rect">
              <a:avLst/>
            </a:prstGeom>
          </p:spPr>
        </p:pic>
      </p:grpSp>
      <p:sp>
        <p:nvSpPr>
          <p:cNvPr id="20" name="Title 1"/>
          <p:cNvSpPr>
            <a:spLocks noGrp="1"/>
          </p:cNvSpPr>
          <p:nvPr>
            <p:ph type="ctrTitle" hasCustomPrompt="1"/>
          </p:nvPr>
        </p:nvSpPr>
        <p:spPr>
          <a:xfrm>
            <a:off x="6227445" y="730830"/>
            <a:ext cx="5925947" cy="3188951"/>
          </a:xfrm>
        </p:spPr>
        <p:txBody>
          <a:bodyPr anchor="b">
            <a:normAutofit/>
          </a:bodyPr>
          <a:lstStyle>
            <a:lvl1pPr algn="l">
              <a:defRPr sz="5333" baseline="0">
                <a:solidFill>
                  <a:schemeClr val="bg1"/>
                </a:solidFill>
              </a:defRPr>
            </a:lvl1pPr>
          </a:lstStyle>
          <a:p>
            <a:r>
              <a:rPr lang="en-US" dirty="0"/>
              <a:t>Click to edit Master text styles</a:t>
            </a:r>
          </a:p>
        </p:txBody>
      </p:sp>
      <p:sp>
        <p:nvSpPr>
          <p:cNvPr id="21" name="Subtitle 2"/>
          <p:cNvSpPr>
            <a:spLocks noGrp="1"/>
          </p:cNvSpPr>
          <p:nvPr>
            <p:ph type="subTitle" idx="1" hasCustomPrompt="1"/>
          </p:nvPr>
        </p:nvSpPr>
        <p:spPr>
          <a:xfrm>
            <a:off x="6237173" y="3989748"/>
            <a:ext cx="5925947" cy="425213"/>
          </a:xfrm>
        </p:spPr>
        <p:txBody>
          <a:bodyPr>
            <a:noAutofit/>
          </a:bodyPr>
          <a:lstStyle>
            <a:lvl1pPr marL="0" indent="0" algn="l">
              <a:buFont typeface="Arial" panose="020B0604020202020204" pitchFamily="34" charset="0"/>
              <a:buNone/>
              <a:defRPr sz="2667" cap="all" baseline="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dirty="0"/>
              <a:t>Click to edit Master text styles</a:t>
            </a:r>
          </a:p>
        </p:txBody>
      </p:sp>
      <p:sp>
        <p:nvSpPr>
          <p:cNvPr id="22" name="Text Placeholder 11"/>
          <p:cNvSpPr>
            <a:spLocks noGrp="1"/>
          </p:cNvSpPr>
          <p:nvPr>
            <p:ph type="body" sz="quarter" idx="10"/>
          </p:nvPr>
        </p:nvSpPr>
        <p:spPr>
          <a:xfrm>
            <a:off x="6225423" y="4433703"/>
            <a:ext cx="5941524" cy="457605"/>
          </a:xfrm>
        </p:spPr>
        <p:txBody>
          <a:bodyPr>
            <a:noAutofit/>
          </a:bodyPr>
          <a:lstStyle>
            <a:lvl1pPr marL="0" indent="0" algn="l">
              <a:buFont typeface="Arial" panose="020B0604020202020204" pitchFamily="34" charset="0"/>
              <a:buNone/>
              <a:defRPr sz="2133" i="1">
                <a:solidFill>
                  <a:schemeClr val="bg1"/>
                </a:solidFill>
              </a:defRPr>
            </a:lvl1pPr>
            <a:lvl2pPr marL="257168" indent="0">
              <a:buNone/>
              <a:defRPr sz="900"/>
            </a:lvl2pPr>
            <a:lvl3pPr marL="514338" indent="0">
              <a:buNone/>
              <a:defRPr sz="788"/>
            </a:lvl3pPr>
            <a:lvl4pPr marL="771506" indent="0">
              <a:buNone/>
              <a:defRPr sz="675"/>
            </a:lvl4pPr>
            <a:lvl5pPr marL="1028674" indent="0">
              <a:buNone/>
              <a:defRPr sz="675"/>
            </a:lvl5pPr>
          </a:lstStyle>
          <a:p>
            <a:pPr lvl="0"/>
            <a:r>
              <a:rPr lang="en-US" dirty="0"/>
              <a:t>Click to edit Master text styles</a:t>
            </a:r>
          </a:p>
        </p:txBody>
      </p:sp>
    </p:spTree>
    <p:extLst>
      <p:ext uri="{BB962C8B-B14F-4D97-AF65-F5344CB8AC3E}">
        <p14:creationId xmlns:p14="http://schemas.microsoft.com/office/powerpoint/2010/main" val="3758266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Blue Bac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6180667" cy="6858000"/>
          </a:xfrm>
          <a:prstGeom prst="rect">
            <a:avLst/>
          </a:prstGeom>
        </p:spPr>
      </p:pic>
      <p:grpSp>
        <p:nvGrpSpPr>
          <p:cNvPr id="11" name="Group 10"/>
          <p:cNvGrpSpPr/>
          <p:nvPr userDrawn="1"/>
        </p:nvGrpSpPr>
        <p:grpSpPr>
          <a:xfrm>
            <a:off x="4542221" y="0"/>
            <a:ext cx="7611172" cy="6858000"/>
            <a:chOff x="3435621" y="0"/>
            <a:chExt cx="5708379" cy="5143500"/>
          </a:xfrm>
        </p:grpSpPr>
        <p:sp useBgFill="1">
          <p:nvSpPr>
            <p:cNvPr id="12" name="Rectangle 8"/>
            <p:cNvSpPr/>
            <p:nvPr userDrawn="1"/>
          </p:nvSpPr>
          <p:spPr>
            <a:xfrm>
              <a:off x="3795913" y="0"/>
              <a:ext cx="5348087"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34" h="6858000">
                  <a:moveTo>
                    <a:pt x="140834" y="0"/>
                  </a:moveTo>
                  <a:lnTo>
                    <a:pt x="9132434" y="0"/>
                  </a:lnTo>
                  <a:lnTo>
                    <a:pt x="9132434" y="6858000"/>
                  </a:lnTo>
                  <a:lnTo>
                    <a:pt x="0" y="6858000"/>
                  </a:lnTo>
                  <a:cubicBezTo>
                    <a:pt x="1225995" y="4769571"/>
                    <a:pt x="1890121" y="2653749"/>
                    <a:pt x="14083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13" name="Picture 10"/>
            <p:cNvPicPr>
              <a:picLocks noChangeAspect="1"/>
            </p:cNvPicPr>
            <p:nvPr userDrawn="1"/>
          </p:nvPicPr>
          <p:blipFill>
            <a:blip r:embed="rId3" cstate="email">
              <a:extLst>
                <a:ext uri="{28A0092B-C50C-407E-A947-70E740481C1C}">
                  <a14:useLocalDpi xmlns:a14="http://schemas.microsoft.com/office/drawing/2010/main"/>
                </a:ext>
              </a:extLst>
            </a:blip>
            <a:srcRect l="22279" r="63603"/>
            <a:stretch>
              <a:fillRect/>
            </a:stretch>
          </p:blipFill>
          <p:spPr bwMode="auto">
            <a:xfrm>
              <a:off x="3435621"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a:ext>
              </a:extLst>
            </a:blip>
            <a:srcRect l="8790" t="34294" r="8357" b="34966"/>
            <a:stretch/>
          </p:blipFill>
          <p:spPr>
            <a:xfrm>
              <a:off x="4726258" y="4100072"/>
              <a:ext cx="4087542" cy="853053"/>
            </a:xfrm>
            <a:prstGeom prst="rect">
              <a:avLst/>
            </a:prstGeom>
          </p:spPr>
        </p:pic>
      </p:grpSp>
      <p:sp>
        <p:nvSpPr>
          <p:cNvPr id="19" name="Title 1"/>
          <p:cNvSpPr>
            <a:spLocks noGrp="1"/>
          </p:cNvSpPr>
          <p:nvPr>
            <p:ph type="ctrTitle" hasCustomPrompt="1"/>
          </p:nvPr>
        </p:nvSpPr>
        <p:spPr>
          <a:xfrm>
            <a:off x="6227445" y="730830"/>
            <a:ext cx="5925947" cy="3188951"/>
          </a:xfrm>
        </p:spPr>
        <p:txBody>
          <a:bodyPr anchor="b">
            <a:normAutofit/>
          </a:bodyPr>
          <a:lstStyle>
            <a:lvl1pPr algn="l">
              <a:defRPr sz="5333" baseline="0">
                <a:solidFill>
                  <a:schemeClr val="bg1"/>
                </a:solidFill>
              </a:defRPr>
            </a:lvl1pPr>
          </a:lstStyle>
          <a:p>
            <a:r>
              <a:rPr lang="en-US" dirty="0"/>
              <a:t>Click to edit Master text styles</a:t>
            </a:r>
          </a:p>
        </p:txBody>
      </p:sp>
      <p:sp>
        <p:nvSpPr>
          <p:cNvPr id="20" name="Subtitle 2"/>
          <p:cNvSpPr>
            <a:spLocks noGrp="1"/>
          </p:cNvSpPr>
          <p:nvPr>
            <p:ph type="subTitle" idx="1" hasCustomPrompt="1"/>
          </p:nvPr>
        </p:nvSpPr>
        <p:spPr>
          <a:xfrm>
            <a:off x="6237173" y="3989748"/>
            <a:ext cx="5925947" cy="425213"/>
          </a:xfrm>
        </p:spPr>
        <p:txBody>
          <a:bodyPr>
            <a:noAutofit/>
          </a:bodyPr>
          <a:lstStyle>
            <a:lvl1pPr marL="0" indent="0" algn="l">
              <a:buFont typeface="Arial" panose="020B0604020202020204" pitchFamily="34" charset="0"/>
              <a:buNone/>
              <a:defRPr sz="2667" cap="all" baseline="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dirty="0"/>
              <a:t>Click to edit Master text styles</a:t>
            </a:r>
          </a:p>
        </p:txBody>
      </p:sp>
      <p:sp>
        <p:nvSpPr>
          <p:cNvPr id="21" name="Text Placeholder 11"/>
          <p:cNvSpPr>
            <a:spLocks noGrp="1"/>
          </p:cNvSpPr>
          <p:nvPr>
            <p:ph type="body" sz="quarter" idx="10"/>
          </p:nvPr>
        </p:nvSpPr>
        <p:spPr>
          <a:xfrm>
            <a:off x="6225423" y="4433703"/>
            <a:ext cx="5941524" cy="457605"/>
          </a:xfrm>
        </p:spPr>
        <p:txBody>
          <a:bodyPr>
            <a:noAutofit/>
          </a:bodyPr>
          <a:lstStyle>
            <a:lvl1pPr marL="0" indent="0" algn="l">
              <a:buFont typeface="Arial" panose="020B0604020202020204" pitchFamily="34" charset="0"/>
              <a:buNone/>
              <a:defRPr sz="2133" i="1">
                <a:solidFill>
                  <a:schemeClr val="bg1"/>
                </a:solidFill>
              </a:defRPr>
            </a:lvl1pPr>
            <a:lvl2pPr marL="257168" indent="0">
              <a:buNone/>
              <a:defRPr sz="900"/>
            </a:lvl2pPr>
            <a:lvl3pPr marL="514338" indent="0">
              <a:buNone/>
              <a:defRPr sz="788"/>
            </a:lvl3pPr>
            <a:lvl4pPr marL="771506" indent="0">
              <a:buNone/>
              <a:defRPr sz="675"/>
            </a:lvl4pPr>
            <a:lvl5pPr marL="1028674" indent="0">
              <a:buNone/>
              <a:defRPr sz="675"/>
            </a:lvl5pPr>
          </a:lstStyle>
          <a:p>
            <a:pPr lvl="0"/>
            <a:r>
              <a:rPr lang="en-US" dirty="0"/>
              <a:t>Click to edit Master text styles</a:t>
            </a:r>
          </a:p>
        </p:txBody>
      </p:sp>
    </p:spTree>
    <p:extLst>
      <p:ext uri="{BB962C8B-B14F-4D97-AF65-F5344CB8AC3E}">
        <p14:creationId xmlns:p14="http://schemas.microsoft.com/office/powerpoint/2010/main" val="2306928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Blue Bac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6231468" cy="6858000"/>
          </a:xfrm>
          <a:prstGeom prst="rect">
            <a:avLst/>
          </a:prstGeom>
        </p:spPr>
      </p:pic>
      <p:grpSp>
        <p:nvGrpSpPr>
          <p:cNvPr id="11" name="Group 10"/>
          <p:cNvGrpSpPr/>
          <p:nvPr userDrawn="1"/>
        </p:nvGrpSpPr>
        <p:grpSpPr>
          <a:xfrm>
            <a:off x="4542221" y="0"/>
            <a:ext cx="7611172" cy="6858000"/>
            <a:chOff x="3435621" y="0"/>
            <a:chExt cx="5708379" cy="5143500"/>
          </a:xfrm>
        </p:grpSpPr>
        <p:sp useBgFill="1">
          <p:nvSpPr>
            <p:cNvPr id="12" name="Rectangle 8"/>
            <p:cNvSpPr/>
            <p:nvPr userDrawn="1"/>
          </p:nvSpPr>
          <p:spPr>
            <a:xfrm>
              <a:off x="3795913" y="0"/>
              <a:ext cx="5348087"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34" h="6858000">
                  <a:moveTo>
                    <a:pt x="140834" y="0"/>
                  </a:moveTo>
                  <a:lnTo>
                    <a:pt x="9132434" y="0"/>
                  </a:lnTo>
                  <a:lnTo>
                    <a:pt x="9132434" y="6858000"/>
                  </a:lnTo>
                  <a:lnTo>
                    <a:pt x="0" y="6858000"/>
                  </a:lnTo>
                  <a:cubicBezTo>
                    <a:pt x="1225995" y="4769571"/>
                    <a:pt x="1890121" y="2653749"/>
                    <a:pt x="14083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13" name="Picture 10"/>
            <p:cNvPicPr>
              <a:picLocks noChangeAspect="1"/>
            </p:cNvPicPr>
            <p:nvPr userDrawn="1"/>
          </p:nvPicPr>
          <p:blipFill>
            <a:blip r:embed="rId3" cstate="email">
              <a:extLst>
                <a:ext uri="{28A0092B-C50C-407E-A947-70E740481C1C}">
                  <a14:useLocalDpi xmlns:a14="http://schemas.microsoft.com/office/drawing/2010/main"/>
                </a:ext>
              </a:extLst>
            </a:blip>
            <a:srcRect l="22279" r="63603"/>
            <a:stretch>
              <a:fillRect/>
            </a:stretch>
          </p:blipFill>
          <p:spPr bwMode="auto">
            <a:xfrm>
              <a:off x="3435621"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a:ext>
              </a:extLst>
            </a:blip>
            <a:srcRect l="8790" t="34294" r="8357" b="34966"/>
            <a:stretch/>
          </p:blipFill>
          <p:spPr>
            <a:xfrm>
              <a:off x="4726258" y="4100072"/>
              <a:ext cx="4087542" cy="853053"/>
            </a:xfrm>
            <a:prstGeom prst="rect">
              <a:avLst/>
            </a:prstGeom>
          </p:spPr>
        </p:pic>
      </p:grpSp>
      <p:sp>
        <p:nvSpPr>
          <p:cNvPr id="19" name="Title 1"/>
          <p:cNvSpPr>
            <a:spLocks noGrp="1"/>
          </p:cNvSpPr>
          <p:nvPr>
            <p:ph type="ctrTitle" hasCustomPrompt="1"/>
          </p:nvPr>
        </p:nvSpPr>
        <p:spPr>
          <a:xfrm>
            <a:off x="6227445" y="730830"/>
            <a:ext cx="5925947" cy="3188951"/>
          </a:xfrm>
        </p:spPr>
        <p:txBody>
          <a:bodyPr anchor="b">
            <a:normAutofit/>
          </a:bodyPr>
          <a:lstStyle>
            <a:lvl1pPr algn="l">
              <a:defRPr sz="5333" baseline="0">
                <a:solidFill>
                  <a:schemeClr val="bg1"/>
                </a:solidFill>
              </a:defRPr>
            </a:lvl1pPr>
          </a:lstStyle>
          <a:p>
            <a:r>
              <a:rPr lang="en-US" dirty="0"/>
              <a:t>Click to edit Master text styles</a:t>
            </a:r>
          </a:p>
        </p:txBody>
      </p:sp>
      <p:sp>
        <p:nvSpPr>
          <p:cNvPr id="20" name="Subtitle 2"/>
          <p:cNvSpPr>
            <a:spLocks noGrp="1"/>
          </p:cNvSpPr>
          <p:nvPr>
            <p:ph type="subTitle" idx="1" hasCustomPrompt="1"/>
          </p:nvPr>
        </p:nvSpPr>
        <p:spPr>
          <a:xfrm>
            <a:off x="6237173" y="3989748"/>
            <a:ext cx="5925947" cy="425213"/>
          </a:xfrm>
        </p:spPr>
        <p:txBody>
          <a:bodyPr>
            <a:noAutofit/>
          </a:bodyPr>
          <a:lstStyle>
            <a:lvl1pPr marL="0" indent="0" algn="l">
              <a:buFont typeface="Arial" panose="020B0604020202020204" pitchFamily="34" charset="0"/>
              <a:buNone/>
              <a:defRPr sz="2667" cap="all" baseline="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dirty="0"/>
              <a:t>Click to edit Master text styles</a:t>
            </a:r>
          </a:p>
        </p:txBody>
      </p:sp>
      <p:sp>
        <p:nvSpPr>
          <p:cNvPr id="21" name="Text Placeholder 11"/>
          <p:cNvSpPr>
            <a:spLocks noGrp="1"/>
          </p:cNvSpPr>
          <p:nvPr>
            <p:ph type="body" sz="quarter" idx="10"/>
          </p:nvPr>
        </p:nvSpPr>
        <p:spPr>
          <a:xfrm>
            <a:off x="6225423" y="4433703"/>
            <a:ext cx="5941524" cy="457605"/>
          </a:xfrm>
        </p:spPr>
        <p:txBody>
          <a:bodyPr>
            <a:noAutofit/>
          </a:bodyPr>
          <a:lstStyle>
            <a:lvl1pPr marL="0" indent="0" algn="l">
              <a:buFont typeface="Arial" panose="020B0604020202020204" pitchFamily="34" charset="0"/>
              <a:buNone/>
              <a:defRPr sz="2133" i="1">
                <a:solidFill>
                  <a:schemeClr val="bg1"/>
                </a:solidFill>
              </a:defRPr>
            </a:lvl1pPr>
            <a:lvl2pPr marL="257168" indent="0">
              <a:buNone/>
              <a:defRPr sz="900"/>
            </a:lvl2pPr>
            <a:lvl3pPr marL="514338" indent="0">
              <a:buNone/>
              <a:defRPr sz="788"/>
            </a:lvl3pPr>
            <a:lvl4pPr marL="771506" indent="0">
              <a:buNone/>
              <a:defRPr sz="675"/>
            </a:lvl4pPr>
            <a:lvl5pPr marL="1028674" indent="0">
              <a:buNone/>
              <a:defRPr sz="675"/>
            </a:lvl5pPr>
          </a:lstStyle>
          <a:p>
            <a:pPr lvl="0"/>
            <a:r>
              <a:rPr lang="en-US" dirty="0"/>
              <a:t>Click to edit Master text styles</a:t>
            </a:r>
          </a:p>
        </p:txBody>
      </p:sp>
    </p:spTree>
    <p:extLst>
      <p:ext uri="{BB962C8B-B14F-4D97-AF65-F5344CB8AC3E}">
        <p14:creationId xmlns:p14="http://schemas.microsoft.com/office/powerpoint/2010/main" val="2666292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Blue Bac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8001000" cy="6858000"/>
          </a:xfrm>
          <a:prstGeom prst="rect">
            <a:avLst/>
          </a:prstGeom>
        </p:spPr>
      </p:pic>
      <p:grpSp>
        <p:nvGrpSpPr>
          <p:cNvPr id="11" name="Group 10"/>
          <p:cNvGrpSpPr/>
          <p:nvPr userDrawn="1"/>
        </p:nvGrpSpPr>
        <p:grpSpPr>
          <a:xfrm>
            <a:off x="4542221" y="0"/>
            <a:ext cx="7611172" cy="6858000"/>
            <a:chOff x="3435621" y="0"/>
            <a:chExt cx="5708379" cy="5143500"/>
          </a:xfrm>
        </p:grpSpPr>
        <p:sp useBgFill="1">
          <p:nvSpPr>
            <p:cNvPr id="12" name="Rectangle 8"/>
            <p:cNvSpPr/>
            <p:nvPr userDrawn="1"/>
          </p:nvSpPr>
          <p:spPr>
            <a:xfrm>
              <a:off x="3795913" y="0"/>
              <a:ext cx="5348087"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34" h="6858000">
                  <a:moveTo>
                    <a:pt x="140834" y="0"/>
                  </a:moveTo>
                  <a:lnTo>
                    <a:pt x="9132434" y="0"/>
                  </a:lnTo>
                  <a:lnTo>
                    <a:pt x="9132434" y="6858000"/>
                  </a:lnTo>
                  <a:lnTo>
                    <a:pt x="0" y="6858000"/>
                  </a:lnTo>
                  <a:cubicBezTo>
                    <a:pt x="1225995" y="4769571"/>
                    <a:pt x="1890121" y="2653749"/>
                    <a:pt x="14083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13" name="Picture 10"/>
            <p:cNvPicPr>
              <a:picLocks noChangeAspect="1"/>
            </p:cNvPicPr>
            <p:nvPr userDrawn="1"/>
          </p:nvPicPr>
          <p:blipFill>
            <a:blip r:embed="rId3" cstate="email">
              <a:extLst>
                <a:ext uri="{28A0092B-C50C-407E-A947-70E740481C1C}">
                  <a14:useLocalDpi xmlns:a14="http://schemas.microsoft.com/office/drawing/2010/main"/>
                </a:ext>
              </a:extLst>
            </a:blip>
            <a:srcRect l="22279" r="63603"/>
            <a:stretch>
              <a:fillRect/>
            </a:stretch>
          </p:blipFill>
          <p:spPr bwMode="auto">
            <a:xfrm>
              <a:off x="3435621"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a:ext>
              </a:extLst>
            </a:blip>
            <a:srcRect l="8790" t="34294" r="8357" b="34966"/>
            <a:stretch/>
          </p:blipFill>
          <p:spPr>
            <a:xfrm>
              <a:off x="4726258" y="4100072"/>
              <a:ext cx="4087542" cy="853053"/>
            </a:xfrm>
            <a:prstGeom prst="rect">
              <a:avLst/>
            </a:prstGeom>
          </p:spPr>
        </p:pic>
      </p:grpSp>
      <p:sp>
        <p:nvSpPr>
          <p:cNvPr id="19" name="Title 1"/>
          <p:cNvSpPr>
            <a:spLocks noGrp="1"/>
          </p:cNvSpPr>
          <p:nvPr>
            <p:ph type="ctrTitle" hasCustomPrompt="1"/>
          </p:nvPr>
        </p:nvSpPr>
        <p:spPr>
          <a:xfrm>
            <a:off x="6227445" y="730830"/>
            <a:ext cx="5925947" cy="3188951"/>
          </a:xfrm>
        </p:spPr>
        <p:txBody>
          <a:bodyPr anchor="b">
            <a:normAutofit/>
          </a:bodyPr>
          <a:lstStyle>
            <a:lvl1pPr algn="l">
              <a:defRPr sz="5333" baseline="0">
                <a:solidFill>
                  <a:schemeClr val="bg1"/>
                </a:solidFill>
              </a:defRPr>
            </a:lvl1pPr>
          </a:lstStyle>
          <a:p>
            <a:r>
              <a:rPr lang="en-US" dirty="0"/>
              <a:t>Click to edit Master text styles</a:t>
            </a:r>
          </a:p>
        </p:txBody>
      </p:sp>
      <p:sp>
        <p:nvSpPr>
          <p:cNvPr id="20" name="Subtitle 2"/>
          <p:cNvSpPr>
            <a:spLocks noGrp="1"/>
          </p:cNvSpPr>
          <p:nvPr>
            <p:ph type="subTitle" idx="1" hasCustomPrompt="1"/>
          </p:nvPr>
        </p:nvSpPr>
        <p:spPr>
          <a:xfrm>
            <a:off x="6237173" y="3989748"/>
            <a:ext cx="5925947" cy="425213"/>
          </a:xfrm>
        </p:spPr>
        <p:txBody>
          <a:bodyPr>
            <a:noAutofit/>
          </a:bodyPr>
          <a:lstStyle>
            <a:lvl1pPr marL="0" indent="0" algn="l">
              <a:buFont typeface="Arial" panose="020B0604020202020204" pitchFamily="34" charset="0"/>
              <a:buNone/>
              <a:defRPr sz="2667" cap="all" baseline="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dirty="0"/>
              <a:t>Click to edit Master text styles</a:t>
            </a:r>
          </a:p>
        </p:txBody>
      </p:sp>
      <p:sp>
        <p:nvSpPr>
          <p:cNvPr id="21" name="Text Placeholder 11"/>
          <p:cNvSpPr>
            <a:spLocks noGrp="1"/>
          </p:cNvSpPr>
          <p:nvPr>
            <p:ph type="body" sz="quarter" idx="10"/>
          </p:nvPr>
        </p:nvSpPr>
        <p:spPr>
          <a:xfrm>
            <a:off x="6225423" y="4433703"/>
            <a:ext cx="5941524" cy="457605"/>
          </a:xfrm>
        </p:spPr>
        <p:txBody>
          <a:bodyPr>
            <a:noAutofit/>
          </a:bodyPr>
          <a:lstStyle>
            <a:lvl1pPr marL="0" indent="0" algn="l">
              <a:buFont typeface="Arial" panose="020B0604020202020204" pitchFamily="34" charset="0"/>
              <a:buNone/>
              <a:defRPr sz="2133" i="1">
                <a:solidFill>
                  <a:schemeClr val="bg1"/>
                </a:solidFill>
              </a:defRPr>
            </a:lvl1pPr>
            <a:lvl2pPr marL="257168" indent="0">
              <a:buNone/>
              <a:defRPr sz="900"/>
            </a:lvl2pPr>
            <a:lvl3pPr marL="514338" indent="0">
              <a:buNone/>
              <a:defRPr sz="788"/>
            </a:lvl3pPr>
            <a:lvl4pPr marL="771506" indent="0">
              <a:buNone/>
              <a:defRPr sz="675"/>
            </a:lvl4pPr>
            <a:lvl5pPr marL="1028674" indent="0">
              <a:buNone/>
              <a:defRPr sz="675"/>
            </a:lvl5pPr>
          </a:lstStyle>
          <a:p>
            <a:pPr lvl="0"/>
            <a:r>
              <a:rPr lang="en-US" dirty="0"/>
              <a:t>Click to edit Master text styles</a:t>
            </a:r>
          </a:p>
        </p:txBody>
      </p:sp>
    </p:spTree>
    <p:extLst>
      <p:ext uri="{BB962C8B-B14F-4D97-AF65-F5344CB8AC3E}">
        <p14:creationId xmlns:p14="http://schemas.microsoft.com/office/powerpoint/2010/main" val="1249525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Blue Bac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6383867" cy="6858000"/>
          </a:xfrm>
          <a:prstGeom prst="rect">
            <a:avLst/>
          </a:prstGeom>
        </p:spPr>
      </p:pic>
      <p:grpSp>
        <p:nvGrpSpPr>
          <p:cNvPr id="11" name="Group 10"/>
          <p:cNvGrpSpPr/>
          <p:nvPr userDrawn="1"/>
        </p:nvGrpSpPr>
        <p:grpSpPr>
          <a:xfrm>
            <a:off x="4542221" y="0"/>
            <a:ext cx="7611172" cy="6858000"/>
            <a:chOff x="3435621" y="0"/>
            <a:chExt cx="5708379" cy="5143500"/>
          </a:xfrm>
        </p:grpSpPr>
        <p:sp useBgFill="1">
          <p:nvSpPr>
            <p:cNvPr id="12" name="Rectangle 8"/>
            <p:cNvSpPr/>
            <p:nvPr userDrawn="1"/>
          </p:nvSpPr>
          <p:spPr>
            <a:xfrm>
              <a:off x="3795913" y="0"/>
              <a:ext cx="5348087"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34" h="6858000">
                  <a:moveTo>
                    <a:pt x="140834" y="0"/>
                  </a:moveTo>
                  <a:lnTo>
                    <a:pt x="9132434" y="0"/>
                  </a:lnTo>
                  <a:lnTo>
                    <a:pt x="9132434" y="6858000"/>
                  </a:lnTo>
                  <a:lnTo>
                    <a:pt x="0" y="6858000"/>
                  </a:lnTo>
                  <a:cubicBezTo>
                    <a:pt x="1225995" y="4769571"/>
                    <a:pt x="1890121" y="2653749"/>
                    <a:pt x="14083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13" name="Picture 10"/>
            <p:cNvPicPr>
              <a:picLocks noChangeAspect="1"/>
            </p:cNvPicPr>
            <p:nvPr userDrawn="1"/>
          </p:nvPicPr>
          <p:blipFill>
            <a:blip r:embed="rId3" cstate="email">
              <a:extLst>
                <a:ext uri="{28A0092B-C50C-407E-A947-70E740481C1C}">
                  <a14:useLocalDpi xmlns:a14="http://schemas.microsoft.com/office/drawing/2010/main"/>
                </a:ext>
              </a:extLst>
            </a:blip>
            <a:srcRect l="22279" r="63603"/>
            <a:stretch>
              <a:fillRect/>
            </a:stretch>
          </p:blipFill>
          <p:spPr bwMode="auto">
            <a:xfrm>
              <a:off x="3435621"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a:ext>
              </a:extLst>
            </a:blip>
            <a:srcRect l="8790" t="34294" r="8357" b="34966"/>
            <a:stretch/>
          </p:blipFill>
          <p:spPr>
            <a:xfrm>
              <a:off x="4726258" y="4100072"/>
              <a:ext cx="4087542" cy="853053"/>
            </a:xfrm>
            <a:prstGeom prst="rect">
              <a:avLst/>
            </a:prstGeom>
          </p:spPr>
        </p:pic>
      </p:grpSp>
      <p:sp>
        <p:nvSpPr>
          <p:cNvPr id="19" name="Title 1"/>
          <p:cNvSpPr>
            <a:spLocks noGrp="1"/>
          </p:cNvSpPr>
          <p:nvPr>
            <p:ph type="ctrTitle" hasCustomPrompt="1"/>
          </p:nvPr>
        </p:nvSpPr>
        <p:spPr>
          <a:xfrm>
            <a:off x="6227445" y="730830"/>
            <a:ext cx="5925947" cy="3188951"/>
          </a:xfrm>
        </p:spPr>
        <p:txBody>
          <a:bodyPr anchor="b">
            <a:normAutofit/>
          </a:bodyPr>
          <a:lstStyle>
            <a:lvl1pPr algn="l">
              <a:defRPr sz="5333" baseline="0">
                <a:solidFill>
                  <a:schemeClr val="bg1"/>
                </a:solidFill>
              </a:defRPr>
            </a:lvl1pPr>
          </a:lstStyle>
          <a:p>
            <a:r>
              <a:rPr lang="en-US" dirty="0"/>
              <a:t>Click to edit Master text styles</a:t>
            </a:r>
          </a:p>
        </p:txBody>
      </p:sp>
      <p:sp>
        <p:nvSpPr>
          <p:cNvPr id="20" name="Subtitle 2"/>
          <p:cNvSpPr>
            <a:spLocks noGrp="1"/>
          </p:cNvSpPr>
          <p:nvPr>
            <p:ph type="subTitle" idx="1" hasCustomPrompt="1"/>
          </p:nvPr>
        </p:nvSpPr>
        <p:spPr>
          <a:xfrm>
            <a:off x="6237173" y="3989748"/>
            <a:ext cx="5925947" cy="425213"/>
          </a:xfrm>
        </p:spPr>
        <p:txBody>
          <a:bodyPr>
            <a:noAutofit/>
          </a:bodyPr>
          <a:lstStyle>
            <a:lvl1pPr marL="0" indent="0" algn="l">
              <a:buFont typeface="Arial" panose="020B0604020202020204" pitchFamily="34" charset="0"/>
              <a:buNone/>
              <a:defRPr sz="2667" cap="all" baseline="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dirty="0"/>
              <a:t>Click to edit Master text styles</a:t>
            </a:r>
          </a:p>
        </p:txBody>
      </p:sp>
      <p:sp>
        <p:nvSpPr>
          <p:cNvPr id="21" name="Text Placeholder 11"/>
          <p:cNvSpPr>
            <a:spLocks noGrp="1"/>
          </p:cNvSpPr>
          <p:nvPr>
            <p:ph type="body" sz="quarter" idx="10"/>
          </p:nvPr>
        </p:nvSpPr>
        <p:spPr>
          <a:xfrm>
            <a:off x="6225423" y="4433703"/>
            <a:ext cx="5941524" cy="457605"/>
          </a:xfrm>
        </p:spPr>
        <p:txBody>
          <a:bodyPr>
            <a:noAutofit/>
          </a:bodyPr>
          <a:lstStyle>
            <a:lvl1pPr marL="0" indent="0" algn="l">
              <a:buFont typeface="Arial" panose="020B0604020202020204" pitchFamily="34" charset="0"/>
              <a:buNone/>
              <a:defRPr sz="2133" i="1">
                <a:solidFill>
                  <a:schemeClr val="bg1"/>
                </a:solidFill>
              </a:defRPr>
            </a:lvl1pPr>
            <a:lvl2pPr marL="257168" indent="0">
              <a:buNone/>
              <a:defRPr sz="900"/>
            </a:lvl2pPr>
            <a:lvl3pPr marL="514338" indent="0">
              <a:buNone/>
              <a:defRPr sz="788"/>
            </a:lvl3pPr>
            <a:lvl4pPr marL="771506" indent="0">
              <a:buNone/>
              <a:defRPr sz="675"/>
            </a:lvl4pPr>
            <a:lvl5pPr marL="1028674" indent="0">
              <a:buNone/>
              <a:defRPr sz="675"/>
            </a:lvl5pPr>
          </a:lstStyle>
          <a:p>
            <a:pPr lvl="0"/>
            <a:r>
              <a:rPr lang="en-US" dirty="0"/>
              <a:t>Click to edit Master text styles</a:t>
            </a:r>
          </a:p>
        </p:txBody>
      </p:sp>
    </p:spTree>
    <p:extLst>
      <p:ext uri="{BB962C8B-B14F-4D97-AF65-F5344CB8AC3E}">
        <p14:creationId xmlns:p14="http://schemas.microsoft.com/office/powerpoint/2010/main" val="299478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Blue Bac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0308476" cy="6858000"/>
          </a:xfrm>
          <a:prstGeom prst="rect">
            <a:avLst/>
          </a:prstGeom>
        </p:spPr>
      </p:pic>
      <p:grpSp>
        <p:nvGrpSpPr>
          <p:cNvPr id="14" name="Group 13"/>
          <p:cNvGrpSpPr/>
          <p:nvPr userDrawn="1"/>
        </p:nvGrpSpPr>
        <p:grpSpPr>
          <a:xfrm>
            <a:off x="4542221" y="0"/>
            <a:ext cx="7611172" cy="6858000"/>
            <a:chOff x="3435621" y="0"/>
            <a:chExt cx="5708379" cy="5143500"/>
          </a:xfrm>
        </p:grpSpPr>
        <p:sp useBgFill="1">
          <p:nvSpPr>
            <p:cNvPr id="16" name="Rectangle 8"/>
            <p:cNvSpPr/>
            <p:nvPr userDrawn="1"/>
          </p:nvSpPr>
          <p:spPr>
            <a:xfrm>
              <a:off x="3795913" y="0"/>
              <a:ext cx="5348087" cy="514350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 name="connsiteX0" fmla="*/ 140834 w 9132434"/>
                <a:gd name="connsiteY0" fmla="*/ 0 h 6858000"/>
                <a:gd name="connsiteX1" fmla="*/ 9132434 w 9132434"/>
                <a:gd name="connsiteY1" fmla="*/ 0 h 6858000"/>
                <a:gd name="connsiteX2" fmla="*/ 9132434 w 9132434"/>
                <a:gd name="connsiteY2" fmla="*/ 6858000 h 6858000"/>
                <a:gd name="connsiteX3" fmla="*/ 0 w 9132434"/>
                <a:gd name="connsiteY3" fmla="*/ 6858000 h 6858000"/>
                <a:gd name="connsiteX4" fmla="*/ 140834 w 91324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34" h="6858000">
                  <a:moveTo>
                    <a:pt x="140834" y="0"/>
                  </a:moveTo>
                  <a:lnTo>
                    <a:pt x="9132434" y="0"/>
                  </a:lnTo>
                  <a:lnTo>
                    <a:pt x="9132434" y="6858000"/>
                  </a:lnTo>
                  <a:lnTo>
                    <a:pt x="0" y="6858000"/>
                  </a:lnTo>
                  <a:cubicBezTo>
                    <a:pt x="1225995" y="4769571"/>
                    <a:pt x="1890121" y="2653749"/>
                    <a:pt x="14083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17" name="Picture 10"/>
            <p:cNvPicPr>
              <a:picLocks noChangeAspect="1"/>
            </p:cNvPicPr>
            <p:nvPr userDrawn="1"/>
          </p:nvPicPr>
          <p:blipFill>
            <a:blip r:embed="rId3" cstate="email">
              <a:extLst>
                <a:ext uri="{28A0092B-C50C-407E-A947-70E740481C1C}">
                  <a14:useLocalDpi xmlns:a14="http://schemas.microsoft.com/office/drawing/2010/main"/>
                </a:ext>
              </a:extLst>
            </a:blip>
            <a:srcRect l="22279" r="63603"/>
            <a:stretch>
              <a:fillRect/>
            </a:stretch>
          </p:blipFill>
          <p:spPr bwMode="auto">
            <a:xfrm>
              <a:off x="3435621" y="0"/>
              <a:ext cx="1290638" cy="5143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l="8790" t="34294" r="8357" b="34966"/>
            <a:stretch/>
          </p:blipFill>
          <p:spPr>
            <a:xfrm>
              <a:off x="4726258" y="4100072"/>
              <a:ext cx="4087542" cy="853053"/>
            </a:xfrm>
            <a:prstGeom prst="rect">
              <a:avLst/>
            </a:prstGeom>
          </p:spPr>
        </p:pic>
      </p:grpSp>
      <p:sp>
        <p:nvSpPr>
          <p:cNvPr id="19" name="Title 1"/>
          <p:cNvSpPr>
            <a:spLocks noGrp="1"/>
          </p:cNvSpPr>
          <p:nvPr>
            <p:ph type="ctrTitle" hasCustomPrompt="1"/>
          </p:nvPr>
        </p:nvSpPr>
        <p:spPr>
          <a:xfrm>
            <a:off x="6227445" y="730830"/>
            <a:ext cx="5925947" cy="3188951"/>
          </a:xfrm>
        </p:spPr>
        <p:txBody>
          <a:bodyPr anchor="b">
            <a:normAutofit/>
          </a:bodyPr>
          <a:lstStyle>
            <a:lvl1pPr algn="l">
              <a:defRPr sz="5333" baseline="0">
                <a:solidFill>
                  <a:schemeClr val="bg1"/>
                </a:solidFill>
              </a:defRPr>
            </a:lvl1pPr>
          </a:lstStyle>
          <a:p>
            <a:r>
              <a:rPr lang="en-US" dirty="0"/>
              <a:t>Click to edit Master text styles</a:t>
            </a:r>
          </a:p>
        </p:txBody>
      </p:sp>
      <p:sp>
        <p:nvSpPr>
          <p:cNvPr id="20" name="Subtitle 2"/>
          <p:cNvSpPr>
            <a:spLocks noGrp="1"/>
          </p:cNvSpPr>
          <p:nvPr>
            <p:ph type="subTitle" idx="1" hasCustomPrompt="1"/>
          </p:nvPr>
        </p:nvSpPr>
        <p:spPr>
          <a:xfrm>
            <a:off x="6237173" y="3989748"/>
            <a:ext cx="5925947" cy="425213"/>
          </a:xfrm>
        </p:spPr>
        <p:txBody>
          <a:bodyPr>
            <a:noAutofit/>
          </a:bodyPr>
          <a:lstStyle>
            <a:lvl1pPr marL="0" indent="0" algn="l">
              <a:buFont typeface="Arial" panose="020B0604020202020204" pitchFamily="34" charset="0"/>
              <a:buNone/>
              <a:defRPr sz="2667" cap="all" baseline="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dirty="0"/>
              <a:t>Click to edit Master text styles</a:t>
            </a:r>
          </a:p>
        </p:txBody>
      </p:sp>
      <p:sp>
        <p:nvSpPr>
          <p:cNvPr id="21" name="Text Placeholder 11"/>
          <p:cNvSpPr>
            <a:spLocks noGrp="1"/>
          </p:cNvSpPr>
          <p:nvPr>
            <p:ph type="body" sz="quarter" idx="10"/>
          </p:nvPr>
        </p:nvSpPr>
        <p:spPr>
          <a:xfrm>
            <a:off x="6225423" y="4433703"/>
            <a:ext cx="5941524" cy="457605"/>
          </a:xfrm>
        </p:spPr>
        <p:txBody>
          <a:bodyPr>
            <a:noAutofit/>
          </a:bodyPr>
          <a:lstStyle>
            <a:lvl1pPr marL="0" indent="0" algn="l">
              <a:buFont typeface="Arial" panose="020B0604020202020204" pitchFamily="34" charset="0"/>
              <a:buNone/>
              <a:defRPr sz="2133" i="1">
                <a:solidFill>
                  <a:schemeClr val="bg1"/>
                </a:solidFill>
              </a:defRPr>
            </a:lvl1pPr>
            <a:lvl2pPr marL="257168" indent="0">
              <a:buNone/>
              <a:defRPr sz="900"/>
            </a:lvl2pPr>
            <a:lvl3pPr marL="514338" indent="0">
              <a:buNone/>
              <a:defRPr sz="788"/>
            </a:lvl3pPr>
            <a:lvl4pPr marL="771506" indent="0">
              <a:buNone/>
              <a:defRPr sz="675"/>
            </a:lvl4pPr>
            <a:lvl5pPr marL="1028674" indent="0">
              <a:buNone/>
              <a:defRPr sz="675"/>
            </a:lvl5pPr>
          </a:lstStyle>
          <a:p>
            <a:pPr lvl="0"/>
            <a:r>
              <a:rPr lang="en-US" dirty="0"/>
              <a:t>Click to edit Master text styles</a:t>
            </a:r>
          </a:p>
        </p:txBody>
      </p:sp>
    </p:spTree>
    <p:extLst>
      <p:ext uri="{BB962C8B-B14F-4D97-AF65-F5344CB8AC3E}">
        <p14:creationId xmlns:p14="http://schemas.microsoft.com/office/powerpoint/2010/main" val="1553480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extLst mod="1">
    <p:ext uri="{DCECCB84-F9BA-43D5-87BE-67443E8EF086}">
      <p15:sldGuideLst xmlns:p15="http://schemas.microsoft.com/office/powerpoint/2012/main">
        <p15:guide id="1" pos="40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9" y="0"/>
            <a:ext cx="11768132" cy="15748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423869" y="1487648"/>
            <a:ext cx="11768132" cy="5370352"/>
          </a:xfrm>
        </p:spPr>
        <p:txBody>
          <a:bodyPr>
            <a:normAutofit/>
          </a:bodyPr>
          <a:lstStyle>
            <a:lvl1pPr marL="174621" indent="-174621">
              <a:spcBef>
                <a:spcPts val="0"/>
              </a:spcBef>
              <a:spcAft>
                <a:spcPts val="900"/>
              </a:spcAft>
              <a:buClr>
                <a:schemeClr val="bg1">
                  <a:lumMod val="85000"/>
                </a:schemeClr>
              </a:buClr>
              <a:buFont typeface="Arial" panose="020B0604020202020204" pitchFamily="34" charset="0"/>
              <a:buChar char="•"/>
              <a:defRPr sz="3200"/>
            </a:lvl1pPr>
            <a:lvl2pPr marL="385753" indent="-128585">
              <a:spcBef>
                <a:spcPts val="0"/>
              </a:spcBef>
              <a:spcAft>
                <a:spcPts val="900"/>
              </a:spcAft>
              <a:buClr>
                <a:schemeClr val="bg1">
                  <a:lumMod val="85000"/>
                </a:schemeClr>
              </a:buClr>
              <a:buFont typeface="Arial" panose="020B0604020202020204" pitchFamily="34" charset="0"/>
              <a:buChar char="•"/>
              <a:defRPr sz="2400"/>
            </a:lvl2pPr>
            <a:lvl3pPr marL="642923" indent="-128585">
              <a:spcBef>
                <a:spcPts val="0"/>
              </a:spcBef>
              <a:spcAft>
                <a:spcPts val="900"/>
              </a:spcAft>
              <a:buClr>
                <a:schemeClr val="bg1">
                  <a:lumMod val="85000"/>
                </a:schemeClr>
              </a:buClr>
              <a:buFont typeface="Arial" panose="020B0604020202020204" pitchFamily="34" charset="0"/>
              <a:buChar char="•"/>
              <a:defRPr sz="1600"/>
            </a:lvl3pPr>
            <a:lvl4pPr marL="900091" indent="-128585">
              <a:spcBef>
                <a:spcPts val="0"/>
              </a:spcBef>
              <a:spcAft>
                <a:spcPts val="900"/>
              </a:spcAft>
              <a:buClr>
                <a:schemeClr val="bg1">
                  <a:lumMod val="85000"/>
                </a:schemeClr>
              </a:buClr>
              <a:buFont typeface="Arial" panose="020B0604020202020204" pitchFamily="34" charset="0"/>
              <a:buChar char="•"/>
              <a:defRPr sz="1600"/>
            </a:lvl4pPr>
            <a:lvl5pPr marL="1157259" indent="-128585">
              <a:spcBef>
                <a:spcPts val="0"/>
              </a:spcBef>
              <a:spcAft>
                <a:spcPts val="900"/>
              </a:spcAft>
              <a:buClr>
                <a:schemeClr val="bg1">
                  <a:lumMod val="85000"/>
                </a:schemeClr>
              </a:buClr>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8770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5000">
              <a:schemeClr val="tx2">
                <a:lumMod val="50000"/>
              </a:schemeClr>
            </a:gs>
            <a:gs pos="100000">
              <a:schemeClr val="tx2"/>
            </a:gs>
          </a:gsLst>
          <a:lin ang="81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3869" y="0"/>
            <a:ext cx="11768132" cy="15748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23869" y="1574802"/>
            <a:ext cx="11768132" cy="5283199"/>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AutoShape 11"/>
          <p:cNvSpPr>
            <a:spLocks noChangeAspect="1" noChangeArrowheads="1" noTextEdit="1"/>
          </p:cNvSpPr>
          <p:nvPr userDrawn="1"/>
        </p:nvSpPr>
        <p:spPr bwMode="auto">
          <a:xfrm>
            <a:off x="10136188" y="6100767"/>
            <a:ext cx="1814512" cy="641351"/>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endParaRPr lang="en-US" sz="1800" dirty="0">
              <a:solidFill>
                <a:prstClr val="black"/>
              </a:solidFill>
              <a:ea typeface="ＭＳ Ｐゴシック" charset="0"/>
            </a:endParaRPr>
          </a:p>
        </p:txBody>
      </p:sp>
    </p:spTree>
    <p:extLst>
      <p:ext uri="{BB962C8B-B14F-4D97-AF65-F5344CB8AC3E}">
        <p14:creationId xmlns:p14="http://schemas.microsoft.com/office/powerpoint/2010/main" val="206127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p14:dur="250">
        <p:fade/>
      </p:transition>
    </mc:Choice>
    <mc:Fallback xmlns="" xmlns:mv="urn:schemas-microsoft-com:mac:vml">
      <p:transition>
        <p:fade/>
      </p:transition>
    </mc:Fallback>
  </mc:AlternateContent>
  <p:hf hdr="0" ftr="0" dt="0"/>
  <p:txStyles>
    <p:titleStyle>
      <a:lvl1pPr algn="l" defTabSz="514338" rtl="0" eaLnBrk="0" fontAlgn="base" hangingPunct="0">
        <a:lnSpc>
          <a:spcPct val="90000"/>
        </a:lnSpc>
        <a:spcBef>
          <a:spcPct val="0"/>
        </a:spcBef>
        <a:spcAft>
          <a:spcPct val="0"/>
        </a:spcAft>
        <a:defRPr sz="4800" kern="1200">
          <a:solidFill>
            <a:schemeClr val="bg1"/>
          </a:solidFill>
          <a:latin typeface="Palatino Linotype" panose="02040502050505030304" pitchFamily="18" charset="0"/>
          <a:ea typeface="+mj-ea"/>
          <a:cs typeface="+mj-cs"/>
        </a:defRPr>
      </a:lvl1pPr>
      <a:lvl2pPr algn="l" defTabSz="514338" rtl="0" eaLnBrk="0" fontAlgn="base" hangingPunct="0">
        <a:lnSpc>
          <a:spcPct val="90000"/>
        </a:lnSpc>
        <a:spcBef>
          <a:spcPct val="0"/>
        </a:spcBef>
        <a:spcAft>
          <a:spcPct val="0"/>
        </a:spcAft>
        <a:defRPr sz="2700">
          <a:solidFill>
            <a:schemeClr val="bg1"/>
          </a:solidFill>
          <a:latin typeface="Palatino Linotype" panose="02040502050505030304" pitchFamily="18" charset="0"/>
        </a:defRPr>
      </a:lvl2pPr>
      <a:lvl3pPr algn="l" defTabSz="514338" rtl="0" eaLnBrk="0" fontAlgn="base" hangingPunct="0">
        <a:lnSpc>
          <a:spcPct val="90000"/>
        </a:lnSpc>
        <a:spcBef>
          <a:spcPct val="0"/>
        </a:spcBef>
        <a:spcAft>
          <a:spcPct val="0"/>
        </a:spcAft>
        <a:defRPr sz="2700">
          <a:solidFill>
            <a:schemeClr val="bg1"/>
          </a:solidFill>
          <a:latin typeface="Palatino Linotype" panose="02040502050505030304" pitchFamily="18" charset="0"/>
        </a:defRPr>
      </a:lvl3pPr>
      <a:lvl4pPr algn="l" defTabSz="514338" rtl="0" eaLnBrk="0" fontAlgn="base" hangingPunct="0">
        <a:lnSpc>
          <a:spcPct val="90000"/>
        </a:lnSpc>
        <a:spcBef>
          <a:spcPct val="0"/>
        </a:spcBef>
        <a:spcAft>
          <a:spcPct val="0"/>
        </a:spcAft>
        <a:defRPr sz="2700">
          <a:solidFill>
            <a:schemeClr val="bg1"/>
          </a:solidFill>
          <a:latin typeface="Palatino Linotype" panose="02040502050505030304" pitchFamily="18" charset="0"/>
        </a:defRPr>
      </a:lvl4pPr>
      <a:lvl5pPr algn="l" defTabSz="514338" rtl="0" eaLnBrk="0" fontAlgn="base" hangingPunct="0">
        <a:lnSpc>
          <a:spcPct val="90000"/>
        </a:lnSpc>
        <a:spcBef>
          <a:spcPct val="0"/>
        </a:spcBef>
        <a:spcAft>
          <a:spcPct val="0"/>
        </a:spcAft>
        <a:defRPr sz="2700">
          <a:solidFill>
            <a:schemeClr val="bg1"/>
          </a:solidFill>
          <a:latin typeface="Palatino Linotype" panose="02040502050505030304" pitchFamily="18" charset="0"/>
        </a:defRPr>
      </a:lvl5pPr>
      <a:lvl6pPr marL="342891" algn="l" defTabSz="514338" rtl="0" fontAlgn="base">
        <a:lnSpc>
          <a:spcPct val="90000"/>
        </a:lnSpc>
        <a:spcBef>
          <a:spcPct val="0"/>
        </a:spcBef>
        <a:spcAft>
          <a:spcPct val="0"/>
        </a:spcAft>
        <a:defRPr sz="2700">
          <a:solidFill>
            <a:schemeClr val="bg1"/>
          </a:solidFill>
          <a:latin typeface="Palatino Linotype" panose="02040502050505030304" pitchFamily="18" charset="0"/>
        </a:defRPr>
      </a:lvl6pPr>
      <a:lvl7pPr marL="685783" algn="l" defTabSz="514338" rtl="0" fontAlgn="base">
        <a:lnSpc>
          <a:spcPct val="90000"/>
        </a:lnSpc>
        <a:spcBef>
          <a:spcPct val="0"/>
        </a:spcBef>
        <a:spcAft>
          <a:spcPct val="0"/>
        </a:spcAft>
        <a:defRPr sz="2700">
          <a:solidFill>
            <a:schemeClr val="bg1"/>
          </a:solidFill>
          <a:latin typeface="Palatino Linotype" panose="02040502050505030304" pitchFamily="18" charset="0"/>
        </a:defRPr>
      </a:lvl7pPr>
      <a:lvl8pPr marL="1028674" algn="l" defTabSz="514338" rtl="0" fontAlgn="base">
        <a:lnSpc>
          <a:spcPct val="90000"/>
        </a:lnSpc>
        <a:spcBef>
          <a:spcPct val="0"/>
        </a:spcBef>
        <a:spcAft>
          <a:spcPct val="0"/>
        </a:spcAft>
        <a:defRPr sz="2700">
          <a:solidFill>
            <a:schemeClr val="bg1"/>
          </a:solidFill>
          <a:latin typeface="Palatino Linotype" panose="02040502050505030304" pitchFamily="18" charset="0"/>
        </a:defRPr>
      </a:lvl8pPr>
      <a:lvl9pPr marL="1371566" algn="l" defTabSz="514338" rtl="0" fontAlgn="base">
        <a:lnSpc>
          <a:spcPct val="90000"/>
        </a:lnSpc>
        <a:spcBef>
          <a:spcPct val="0"/>
        </a:spcBef>
        <a:spcAft>
          <a:spcPct val="0"/>
        </a:spcAft>
        <a:defRPr sz="2700">
          <a:solidFill>
            <a:schemeClr val="bg1"/>
          </a:solidFill>
          <a:latin typeface="Palatino Linotype" panose="02040502050505030304" pitchFamily="18" charset="0"/>
        </a:defRPr>
      </a:lvl9pPr>
    </p:titleStyle>
    <p:bodyStyle>
      <a:lvl1pPr marL="234945" indent="-234945" algn="l" defTabSz="514338" rtl="0" eaLnBrk="0" fontAlgn="base" hangingPunct="0">
        <a:lnSpc>
          <a:spcPct val="90000"/>
        </a:lnSpc>
        <a:spcBef>
          <a:spcPts val="0"/>
        </a:spcBef>
        <a:spcAft>
          <a:spcPts val="900"/>
        </a:spcAft>
        <a:buClr>
          <a:schemeClr val="bg1">
            <a:lumMod val="85000"/>
          </a:schemeClr>
        </a:buClr>
        <a:buFont typeface="Arial" panose="020B0604020202020204" pitchFamily="34" charset="0"/>
        <a:buChar char="•"/>
        <a:defRPr sz="3200" kern="1200">
          <a:solidFill>
            <a:schemeClr val="bg1"/>
          </a:solidFill>
          <a:latin typeface="+mn-lt"/>
          <a:ea typeface="+mn-ea"/>
          <a:cs typeface="+mn-cs"/>
        </a:defRPr>
      </a:lvl1pPr>
      <a:lvl2pPr marL="455073" indent="-196846" algn="l" defTabSz="514338" rtl="0" eaLnBrk="0" fontAlgn="base" hangingPunct="0">
        <a:lnSpc>
          <a:spcPct val="90000"/>
        </a:lnSpc>
        <a:spcBef>
          <a:spcPts val="0"/>
        </a:spcBef>
        <a:spcAft>
          <a:spcPts val="900"/>
        </a:spcAft>
        <a:buClr>
          <a:schemeClr val="bg1">
            <a:lumMod val="85000"/>
          </a:schemeClr>
        </a:buClr>
        <a:buFont typeface="Arial" panose="020B0604020202020204" pitchFamily="34" charset="0"/>
        <a:buChar char="•"/>
        <a:defRPr sz="2667" kern="1200">
          <a:solidFill>
            <a:schemeClr val="bg1"/>
          </a:solidFill>
          <a:latin typeface="+mn-lt"/>
          <a:ea typeface="+mn-ea"/>
          <a:cs typeface="+mn-cs"/>
        </a:defRPr>
      </a:lvl2pPr>
      <a:lvl3pPr marL="642923" indent="-128585" algn="l" defTabSz="514338" rtl="0" eaLnBrk="0" fontAlgn="base" hangingPunct="0">
        <a:lnSpc>
          <a:spcPct val="90000"/>
        </a:lnSpc>
        <a:spcBef>
          <a:spcPts val="0"/>
        </a:spcBef>
        <a:spcAft>
          <a:spcPts val="900"/>
        </a:spcAft>
        <a:buClr>
          <a:schemeClr val="bg1">
            <a:lumMod val="85000"/>
          </a:schemeClr>
        </a:buClr>
        <a:buFont typeface="Arial" panose="020B0604020202020204" pitchFamily="34" charset="0"/>
        <a:buChar char="•"/>
        <a:defRPr sz="2667" kern="1200">
          <a:solidFill>
            <a:schemeClr val="bg1"/>
          </a:solidFill>
          <a:latin typeface="+mn-lt"/>
          <a:ea typeface="+mn-ea"/>
          <a:cs typeface="+mn-cs"/>
        </a:defRPr>
      </a:lvl3pPr>
      <a:lvl4pPr marL="900091" indent="-128585" algn="l" defTabSz="514338" rtl="0" eaLnBrk="0" fontAlgn="base" hangingPunct="0">
        <a:lnSpc>
          <a:spcPct val="90000"/>
        </a:lnSpc>
        <a:spcBef>
          <a:spcPts val="0"/>
        </a:spcBef>
        <a:spcAft>
          <a:spcPts val="900"/>
        </a:spcAft>
        <a:buClr>
          <a:schemeClr val="bg1">
            <a:lumMod val="85000"/>
          </a:schemeClr>
        </a:buClr>
        <a:buFont typeface="Arial" panose="020B0604020202020204" pitchFamily="34" charset="0"/>
        <a:buChar char="•"/>
        <a:defRPr sz="1867" kern="1200">
          <a:solidFill>
            <a:schemeClr val="bg1"/>
          </a:solidFill>
          <a:latin typeface="+mn-lt"/>
          <a:ea typeface="+mn-ea"/>
          <a:cs typeface="+mn-cs"/>
        </a:defRPr>
      </a:lvl4pPr>
      <a:lvl5pPr marL="1157259" indent="-128585" algn="l" defTabSz="514338" rtl="0" eaLnBrk="0" fontAlgn="base" hangingPunct="0">
        <a:lnSpc>
          <a:spcPct val="90000"/>
        </a:lnSpc>
        <a:spcBef>
          <a:spcPts val="0"/>
        </a:spcBef>
        <a:spcAft>
          <a:spcPts val="900"/>
        </a:spcAft>
        <a:buClr>
          <a:schemeClr val="bg1">
            <a:lumMod val="85000"/>
          </a:schemeClr>
        </a:buClr>
        <a:buFont typeface="Arial" panose="020B0604020202020204" pitchFamily="34" charset="0"/>
        <a:buChar char="•"/>
        <a:defRPr sz="1867" kern="1200">
          <a:solidFill>
            <a:schemeClr val="bg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4.jpe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jpe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1.jpeg"/><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8787" y="0"/>
            <a:ext cx="5925947" cy="3188951"/>
          </a:xfrm>
        </p:spPr>
        <p:txBody>
          <a:bodyPr>
            <a:normAutofit/>
          </a:bodyPr>
          <a:lstStyle/>
          <a:p>
            <a:r>
              <a:rPr lang="en-US" sz="4800" dirty="0">
                <a:solidFill>
                  <a:srgbClr val="92D050"/>
                </a:solidFill>
              </a:rPr>
              <a:t>Reservoir Analysis for Deep Direct</a:t>
            </a:r>
            <a:r>
              <a:rPr lang="en-US" sz="4800" dirty="0">
                <a:solidFill>
                  <a:srgbClr val="92D050"/>
                </a:solidFill>
                <a:cs typeface="Calibri Light"/>
              </a:rPr>
              <a:t>-Use</a:t>
            </a:r>
            <a:r>
              <a:rPr lang="en-US" sz="4800" dirty="0">
                <a:solidFill>
                  <a:srgbClr val="92D050"/>
                </a:solidFill>
              </a:rPr>
              <a:t> </a:t>
            </a:r>
          </a:p>
          <a:p>
            <a:r>
              <a:rPr lang="en-US" sz="4800" dirty="0">
                <a:solidFill>
                  <a:srgbClr val="92D050"/>
                </a:solidFill>
              </a:rPr>
              <a:t>Feasibility Study </a:t>
            </a:r>
            <a:endParaRPr lang="en-US" sz="4800" dirty="0">
              <a:solidFill>
                <a:srgbClr val="92D050"/>
              </a:solidFill>
              <a:cs typeface="Calibri Light"/>
            </a:endParaRPr>
          </a:p>
          <a:p>
            <a:r>
              <a:rPr lang="en-US" sz="4800" dirty="0">
                <a:solidFill>
                  <a:srgbClr val="92D050"/>
                </a:solidFill>
              </a:rPr>
              <a:t>in East Texas</a:t>
            </a:r>
          </a:p>
        </p:txBody>
      </p:sp>
      <p:sp>
        <p:nvSpPr>
          <p:cNvPr id="3" name="Subtitle 2"/>
          <p:cNvSpPr>
            <a:spLocks noGrp="1"/>
          </p:cNvSpPr>
          <p:nvPr>
            <p:ph type="subTitle" idx="1"/>
          </p:nvPr>
        </p:nvSpPr>
        <p:spPr>
          <a:xfrm>
            <a:off x="6148787" y="3389981"/>
            <a:ext cx="5925947" cy="955878"/>
          </a:xfrm>
        </p:spPr>
        <p:txBody>
          <a:bodyPr vert="horz" lIns="91440" tIns="45720" rIns="91440" bIns="45720" rtlCol="0" anchor="t">
            <a:normAutofit fontScale="55000" lnSpcReduction="20000"/>
          </a:bodyPr>
          <a:lstStyle/>
          <a:p>
            <a:r>
              <a:rPr lang="en-US" dirty="0">
                <a:cs typeface="Calibri"/>
              </a:rPr>
              <a:t>Joseph Batir, Maria Richards, and Harrison Schumann</a:t>
            </a:r>
          </a:p>
          <a:p>
            <a:r>
              <a:rPr lang="en-US" dirty="0">
                <a:cs typeface="Calibri"/>
              </a:rPr>
              <a:t>Southern Methodist University Geothermal Laboratory</a:t>
            </a:r>
          </a:p>
          <a:p>
            <a:r>
              <a:rPr lang="en-US" dirty="0">
                <a:cs typeface="Calibri"/>
              </a:rPr>
              <a:t>Jbatir@gmail.com</a:t>
            </a:r>
          </a:p>
        </p:txBody>
      </p:sp>
      <p:sp>
        <p:nvSpPr>
          <p:cNvPr id="4" name="Rectangle 3"/>
          <p:cNvSpPr/>
          <p:nvPr/>
        </p:nvSpPr>
        <p:spPr>
          <a:xfrm>
            <a:off x="6148787" y="4546889"/>
            <a:ext cx="4471737" cy="369332"/>
          </a:xfrm>
          <a:prstGeom prst="rect">
            <a:avLst/>
          </a:prstGeom>
        </p:spPr>
        <p:txBody>
          <a:bodyPr wrap="none">
            <a:spAutoFit/>
          </a:bodyPr>
          <a:lstStyle/>
          <a:p>
            <a:r>
              <a:rPr lang="en-US" dirty="0" smtClean="0">
                <a:solidFill>
                  <a:schemeClr val="bg1"/>
                </a:solidFill>
                <a:latin typeface="Calibri" panose="020F0502020204030204" pitchFamily="34" charset="0"/>
              </a:rPr>
              <a:t>GRC Technical Talk, Monday October 15, 2018</a:t>
            </a:r>
            <a:endParaRPr lang="en-US" dirty="0">
              <a:solidFill>
                <a:schemeClr val="bg1"/>
              </a:solidFill>
            </a:endParaRPr>
          </a:p>
        </p:txBody>
      </p:sp>
    </p:spTree>
    <p:extLst>
      <p:ext uri="{BB962C8B-B14F-4D97-AF65-F5344CB8AC3E}">
        <p14:creationId xmlns:p14="http://schemas.microsoft.com/office/powerpoint/2010/main" val="1808428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24" y="-124935"/>
            <a:ext cx="11768132" cy="1574800"/>
          </a:xfrm>
        </p:spPr>
        <p:txBody>
          <a:bodyPr/>
          <a:lstStyle/>
          <a:p>
            <a:r>
              <a:rPr lang="en-US" dirty="0">
                <a:solidFill>
                  <a:srgbClr val="92D050"/>
                </a:solidFill>
                <a:cs typeface="Calibri Light"/>
              </a:rPr>
              <a:t>Well data</a:t>
            </a:r>
            <a:endParaRPr lang="en-US" dirty="0">
              <a:solidFill>
                <a:srgbClr val="92D050"/>
              </a:solidFill>
            </a:endParaRPr>
          </a:p>
        </p:txBody>
      </p:sp>
      <p:sp>
        <p:nvSpPr>
          <p:cNvPr id="6" name="Content Placeholder 5">
            <a:extLst>
              <a:ext uri="{FF2B5EF4-FFF2-40B4-BE49-F238E27FC236}">
                <a16:creationId xmlns:mc="http://schemas.openxmlformats.org/markup-compatibility/2006" xmlns:mv="urn:schemas-microsoft-com:mac:vml" xmlns="" xmlns:a16="http://schemas.microsoft.com/office/drawing/2014/main" id="{326D3ED4-305B-4CCC-B3C2-20D7BF073941}"/>
              </a:ext>
            </a:extLst>
          </p:cNvPr>
          <p:cNvSpPr>
            <a:spLocks noGrp="1"/>
          </p:cNvSpPr>
          <p:nvPr>
            <p:ph idx="1"/>
          </p:nvPr>
        </p:nvSpPr>
        <p:spPr>
          <a:xfrm>
            <a:off x="581524" y="1258067"/>
            <a:ext cx="4819650" cy="4351338"/>
          </a:xfrm>
        </p:spPr>
        <p:txBody>
          <a:bodyPr vert="horz" lIns="91440" tIns="45720" rIns="91440" bIns="45720" rtlCol="0" anchor="t">
            <a:normAutofit lnSpcReduction="10000"/>
          </a:bodyPr>
          <a:lstStyle/>
          <a:p>
            <a:pPr>
              <a:buClr>
                <a:srgbClr val="C00000"/>
              </a:buClr>
            </a:pPr>
            <a:r>
              <a:rPr lang="en-US" sz="2800" b="1" dirty="0">
                <a:latin typeface="Calibri" panose="020F0502020204030204" pitchFamily="34" charset="0"/>
                <a:cs typeface="Calibri"/>
              </a:rPr>
              <a:t>Texas RRC Public Data</a:t>
            </a:r>
          </a:p>
          <a:p>
            <a:pPr lvl="1">
              <a:buClr>
                <a:srgbClr val="C00000"/>
              </a:buClr>
              <a:buSzPct val="90000"/>
              <a:buFont typeface="Wingdings" panose="05000000000000000000" pitchFamily="2" charset="2"/>
              <a:buChar char="§"/>
            </a:pPr>
            <a:r>
              <a:rPr lang="en-US" dirty="0">
                <a:latin typeface="Calibri" panose="020F0502020204030204" pitchFamily="34" charset="0"/>
                <a:cs typeface="Calibri"/>
              </a:rPr>
              <a:t>Downloaded from Drillinginfo.com </a:t>
            </a:r>
          </a:p>
          <a:p>
            <a:pPr lvl="1">
              <a:buClr>
                <a:srgbClr val="C00000"/>
              </a:buClr>
              <a:buSzPct val="90000"/>
              <a:buFont typeface="Courier New" panose="02070309020205020404" pitchFamily="49" charset="0"/>
              <a:buChar char="o"/>
            </a:pPr>
            <a:endParaRPr lang="en-US" dirty="0">
              <a:latin typeface="Calibri" panose="020F0502020204030204" pitchFamily="34" charset="0"/>
              <a:cs typeface="Calibri"/>
            </a:endParaRPr>
          </a:p>
          <a:p>
            <a:pPr>
              <a:buClr>
                <a:srgbClr val="C00000"/>
              </a:buClr>
            </a:pPr>
            <a:r>
              <a:rPr lang="en-US" sz="2800" b="1" dirty="0">
                <a:latin typeface="Calibri" panose="020F0502020204030204" pitchFamily="34" charset="0"/>
                <a:cs typeface="Calibri"/>
              </a:rPr>
              <a:t>1000's of wells available </a:t>
            </a:r>
          </a:p>
          <a:p>
            <a:pPr lvl="1">
              <a:buClr>
                <a:srgbClr val="C00000"/>
              </a:buClr>
              <a:buSzPct val="90000"/>
              <a:buFont typeface="Wingdings" panose="05000000000000000000" pitchFamily="2" charset="2"/>
              <a:buChar char="§"/>
            </a:pPr>
            <a:r>
              <a:rPr lang="en-US" dirty="0">
                <a:latin typeface="Calibri" panose="020F0502020204030204" pitchFamily="34" charset="0"/>
                <a:cs typeface="Calibri"/>
              </a:rPr>
              <a:t>Formation depth - used to calculate Formation thickness</a:t>
            </a:r>
          </a:p>
          <a:p>
            <a:pPr lvl="1">
              <a:buClr>
                <a:srgbClr val="C00000"/>
              </a:buClr>
              <a:buSzPct val="90000"/>
              <a:buFont typeface="Wingdings" panose="05000000000000000000" pitchFamily="2" charset="2"/>
              <a:buChar char="§"/>
            </a:pPr>
            <a:r>
              <a:rPr lang="en-US" dirty="0">
                <a:latin typeface="Calibri" panose="020F0502020204030204" pitchFamily="34" charset="0"/>
                <a:cs typeface="Calibri"/>
              </a:rPr>
              <a:t>Production/Injection interval</a:t>
            </a:r>
          </a:p>
          <a:p>
            <a:pPr lvl="1">
              <a:buClr>
                <a:srgbClr val="C00000"/>
              </a:buClr>
              <a:buSzPct val="90000"/>
              <a:buFont typeface="Wingdings" panose="05000000000000000000" pitchFamily="2" charset="2"/>
              <a:buChar char="§"/>
            </a:pPr>
            <a:r>
              <a:rPr lang="en-US" dirty="0">
                <a:latin typeface="Calibri" panose="020F0502020204030204" pitchFamily="34" charset="0"/>
                <a:cs typeface="Calibri"/>
              </a:rPr>
              <a:t>Production/Injection history</a:t>
            </a:r>
          </a:p>
          <a:p>
            <a:pPr lvl="1">
              <a:buClr>
                <a:srgbClr val="C00000"/>
              </a:buClr>
              <a:buSzPct val="90000"/>
              <a:buFont typeface="Wingdings" panose="05000000000000000000" pitchFamily="2" charset="2"/>
              <a:buChar char="§"/>
            </a:pPr>
            <a:r>
              <a:rPr lang="en-US" dirty="0">
                <a:latin typeface="Calibri" panose="020F0502020204030204" pitchFamily="34" charset="0"/>
                <a:cs typeface="Calibri"/>
              </a:rPr>
              <a:t>Well logs (.TIFF) for most wells</a:t>
            </a:r>
          </a:p>
          <a:p>
            <a:pPr indent="0"/>
            <a:endParaRPr lang="en-US" dirty="0">
              <a:cs typeface="Calibri"/>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432" y="416883"/>
            <a:ext cx="7214400" cy="603370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24" y="6191852"/>
            <a:ext cx="2514003" cy="579391"/>
          </a:xfrm>
          <a:prstGeom prst="rect">
            <a:avLst/>
          </a:prstGeom>
        </p:spPr>
      </p:pic>
    </p:spTree>
    <p:extLst>
      <p:ext uri="{BB962C8B-B14F-4D97-AF65-F5344CB8AC3E}">
        <p14:creationId xmlns:p14="http://schemas.microsoft.com/office/powerpoint/2010/main" val="2040373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770C0D59-65CD-4723-A07A-EF0AE6A4B002}"/>
              </a:ext>
            </a:extLst>
          </p:cNvPr>
          <p:cNvSpPr>
            <a:spLocks noGrp="1"/>
          </p:cNvSpPr>
          <p:nvPr>
            <p:ph type="title"/>
          </p:nvPr>
        </p:nvSpPr>
        <p:spPr/>
        <p:txBody>
          <a:bodyPr/>
          <a:lstStyle/>
          <a:p>
            <a:r>
              <a:rPr lang="en-US" dirty="0">
                <a:solidFill>
                  <a:srgbClr val="92D050"/>
                </a:solidFill>
                <a:cs typeface="Calibri Light"/>
              </a:rPr>
              <a:t>National Geothermal Data System</a:t>
            </a:r>
            <a:r>
              <a:rPr lang="en-US" dirty="0">
                <a:cs typeface="Calibri Light"/>
              </a:rPr>
              <a:t> </a:t>
            </a:r>
            <a:endParaRPr lang="en-US" dirty="0"/>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id="{44FA4DA5-ED28-4EDB-BE30-0903F37B5C2F}"/>
              </a:ext>
            </a:extLst>
          </p:cNvPr>
          <p:cNvSpPr>
            <a:spLocks noGrp="1"/>
          </p:cNvSpPr>
          <p:nvPr>
            <p:ph idx="1"/>
          </p:nvPr>
        </p:nvSpPr>
        <p:spPr>
          <a:xfrm>
            <a:off x="610222" y="1385821"/>
            <a:ext cx="11768132" cy="5370352"/>
          </a:xfrm>
        </p:spPr>
        <p:txBody>
          <a:bodyPr vert="horz" lIns="91440" tIns="45720" rIns="91440" bIns="45720" rtlCol="0" anchor="t">
            <a:normAutofit/>
          </a:bodyPr>
          <a:lstStyle/>
          <a:p>
            <a:pPr>
              <a:buClr>
                <a:srgbClr val="C00000"/>
              </a:buClr>
              <a:buSzPct val="90000"/>
            </a:pPr>
            <a:r>
              <a:rPr lang="en-US" b="1" dirty="0">
                <a:latin typeface="Calibri" panose="020F0502020204030204" pitchFamily="34" charset="0"/>
                <a:cs typeface="Calibri"/>
              </a:rPr>
              <a:t>121 </a:t>
            </a:r>
            <a:r>
              <a:rPr lang="en-US" dirty="0">
                <a:latin typeface="Calibri" panose="020F0502020204030204" pitchFamily="34" charset="0"/>
                <a:cs typeface="Calibri"/>
              </a:rPr>
              <a:t>BHT derived heat flow from SMU node</a:t>
            </a:r>
          </a:p>
          <a:p>
            <a:pPr marL="671515" lvl="1" indent="-342900">
              <a:buClr>
                <a:srgbClr val="C00000"/>
              </a:buClr>
              <a:buSzPct val="90000"/>
              <a:buFont typeface="Wingdings" panose="05000000000000000000" pitchFamily="2" charset="2"/>
              <a:buChar char="§"/>
            </a:pPr>
            <a:r>
              <a:rPr lang="en-US" dirty="0">
                <a:latin typeface="Calibri" panose="020F0502020204030204" pitchFamily="34" charset="0"/>
                <a:cs typeface="Calibri"/>
              </a:rPr>
              <a:t>Can increase heat flow resolution using available .TIFF well logs</a:t>
            </a:r>
          </a:p>
          <a:p>
            <a:pPr>
              <a:buClr>
                <a:srgbClr val="C00000"/>
              </a:buClr>
              <a:buSzPct val="90000"/>
            </a:pPr>
            <a:endParaRPr lang="en-US" dirty="0">
              <a:latin typeface="Calibri" panose="020F0502020204030204" pitchFamily="34" charset="0"/>
              <a:cs typeface="Calibri"/>
            </a:endParaRPr>
          </a:p>
          <a:p>
            <a:pPr>
              <a:buClr>
                <a:srgbClr val="C00000"/>
              </a:buClr>
              <a:buSzPct val="90000"/>
            </a:pPr>
            <a:r>
              <a:rPr lang="en-US" dirty="0">
                <a:latin typeface="Calibri" panose="020F0502020204030204" pitchFamily="34" charset="0"/>
                <a:cs typeface="Calibri"/>
              </a:rPr>
              <a:t>No additional tectonic information</a:t>
            </a:r>
          </a:p>
          <a:p>
            <a:pPr>
              <a:buClr>
                <a:srgbClr val="C00000"/>
              </a:buClr>
              <a:buSzPct val="90000"/>
            </a:pPr>
            <a:endParaRPr lang="en-US" dirty="0">
              <a:latin typeface="Calibri" panose="020F0502020204030204" pitchFamily="34" charset="0"/>
              <a:cs typeface="Calibri"/>
            </a:endParaRPr>
          </a:p>
          <a:p>
            <a:pPr>
              <a:buClr>
                <a:srgbClr val="C00000"/>
              </a:buClr>
              <a:buSzPct val="90000"/>
            </a:pPr>
            <a:r>
              <a:rPr lang="en-US" dirty="0">
                <a:latin typeface="Calibri" panose="020F0502020204030204" pitchFamily="34" charset="0"/>
                <a:cs typeface="Calibri"/>
              </a:rPr>
              <a:t>No additional reservoir properties </a:t>
            </a:r>
            <a:r>
              <a:rPr lang="en-US" dirty="0" smtClean="0">
                <a:latin typeface="Calibri" panose="020F0502020204030204" pitchFamily="34" charset="0"/>
                <a:cs typeface="Calibri"/>
              </a:rPr>
              <a:t>information</a:t>
            </a:r>
          </a:p>
          <a:p>
            <a:pPr>
              <a:buClr>
                <a:srgbClr val="C00000"/>
              </a:buClr>
              <a:buSzPct val="90000"/>
            </a:pPr>
            <a:endParaRPr lang="en-US" dirty="0" smtClean="0">
              <a:latin typeface="Calibri" panose="020F0502020204030204" pitchFamily="34" charset="0"/>
              <a:cs typeface="Calibri"/>
            </a:endParaRPr>
          </a:p>
          <a:p>
            <a:pPr>
              <a:buClr>
                <a:srgbClr val="C00000"/>
              </a:buClr>
              <a:buSzPct val="90000"/>
            </a:pPr>
            <a:r>
              <a:rPr lang="en-US" dirty="0" smtClean="0">
                <a:latin typeface="Calibri" panose="020F0502020204030204" pitchFamily="34" charset="0"/>
                <a:cs typeface="Calibri"/>
              </a:rPr>
              <a:t>Production and Injection data available – still to be incorporated</a:t>
            </a:r>
          </a:p>
          <a:p>
            <a:pPr marL="0" indent="0">
              <a:buNone/>
            </a:pPr>
            <a:endParaRPr lang="en-US" dirty="0">
              <a:latin typeface="Calibri" panose="020F0502020204030204" pitchFamily="34" charset="0"/>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22" y="6176782"/>
            <a:ext cx="2514003" cy="579391"/>
          </a:xfrm>
          <a:prstGeom prst="rect">
            <a:avLst/>
          </a:prstGeom>
        </p:spPr>
      </p:pic>
    </p:spTree>
    <p:extLst>
      <p:ext uri="{BB962C8B-B14F-4D97-AF65-F5344CB8AC3E}">
        <p14:creationId xmlns:p14="http://schemas.microsoft.com/office/powerpoint/2010/main" val="4184113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DE096CD1-AC91-46D7-9F93-29E66AAD0094}"/>
              </a:ext>
            </a:extLst>
          </p:cNvPr>
          <p:cNvSpPr>
            <a:spLocks noGrp="1"/>
          </p:cNvSpPr>
          <p:nvPr>
            <p:ph type="title"/>
          </p:nvPr>
        </p:nvSpPr>
        <p:spPr>
          <a:xfrm>
            <a:off x="0" y="433306"/>
            <a:ext cx="12192000" cy="1315981"/>
          </a:xfrm>
        </p:spPr>
        <p:txBody>
          <a:bodyPr/>
          <a:lstStyle/>
          <a:p>
            <a:r>
              <a:rPr lang="en-US" b="1" dirty="0">
                <a:solidFill>
                  <a:srgbClr val="FFFF00"/>
                </a:solidFill>
                <a:cs typeface="Calibri Light"/>
              </a:rPr>
              <a:t>New Data </a:t>
            </a:r>
            <a:endParaRPr lang="en-US" b="1" dirty="0">
              <a:solidFill>
                <a:srgbClr val="FFFF00"/>
              </a:solidFill>
            </a:endParaRPr>
          </a:p>
        </p:txBody>
      </p:sp>
    </p:spTree>
    <p:extLst>
      <p:ext uri="{BB962C8B-B14F-4D97-AF65-F5344CB8AC3E}">
        <p14:creationId xmlns:p14="http://schemas.microsoft.com/office/powerpoint/2010/main" val="1720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99" y="-270110"/>
            <a:ext cx="11768132" cy="1574800"/>
          </a:xfrm>
        </p:spPr>
        <p:txBody>
          <a:bodyPr/>
          <a:lstStyle/>
          <a:p>
            <a:r>
              <a:rPr lang="en-US" dirty="0">
                <a:solidFill>
                  <a:srgbClr val="92D050"/>
                </a:solidFill>
              </a:rPr>
              <a:t>Thermal Data</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216537" y="505017"/>
            <a:ext cx="6975463" cy="5917529"/>
          </a:xfrm>
        </p:spPr>
      </p:pic>
      <p:sp>
        <p:nvSpPr>
          <p:cNvPr id="3" name="Content Placeholder 2">
            <a:extLst>
              <a:ext uri="{FF2B5EF4-FFF2-40B4-BE49-F238E27FC236}">
                <a16:creationId xmlns:mc="http://schemas.openxmlformats.org/markup-compatibility/2006" xmlns:mv="urn:schemas-microsoft-com:mac:vml" xmlns="" xmlns:a16="http://schemas.microsoft.com/office/drawing/2014/main" id="{C9FEDEE3-7B03-44A5-8B79-B486D769017D}"/>
              </a:ext>
            </a:extLst>
          </p:cNvPr>
          <p:cNvSpPr>
            <a:spLocks noGrp="1"/>
          </p:cNvSpPr>
          <p:nvPr>
            <p:ph sz="half" idx="2"/>
          </p:nvPr>
        </p:nvSpPr>
        <p:spPr>
          <a:xfrm>
            <a:off x="570699" y="1245911"/>
            <a:ext cx="4754337" cy="4799886"/>
          </a:xfrm>
        </p:spPr>
        <p:txBody>
          <a:bodyPr vert="horz" lIns="91440" tIns="45720" rIns="91440" bIns="45720" rtlCol="0" anchor="t">
            <a:normAutofit/>
          </a:bodyPr>
          <a:lstStyle/>
          <a:p>
            <a:pPr>
              <a:buClr>
                <a:srgbClr val="C00000"/>
              </a:buClr>
            </a:pPr>
            <a:r>
              <a:rPr lang="en-US" b="1" dirty="0">
                <a:latin typeface="Calibri" panose="020F0502020204030204" pitchFamily="34" charset="0"/>
                <a:cs typeface="Calibri"/>
              </a:rPr>
              <a:t>121</a:t>
            </a:r>
            <a:r>
              <a:rPr lang="en-US" dirty="0">
                <a:latin typeface="Calibri" panose="020F0502020204030204" pitchFamily="34" charset="0"/>
                <a:cs typeface="Calibri"/>
              </a:rPr>
              <a:t> original BHT derived     heat flow </a:t>
            </a:r>
            <a:r>
              <a:rPr lang="en-US" dirty="0" smtClean="0">
                <a:latin typeface="Calibri" panose="020F0502020204030204" pitchFamily="34" charset="0"/>
                <a:cs typeface="Calibri"/>
              </a:rPr>
              <a:t>sites </a:t>
            </a:r>
            <a:endParaRPr lang="en-US" dirty="0">
              <a:latin typeface="Calibri" panose="020F0502020204030204" pitchFamily="34" charset="0"/>
              <a:cs typeface="Calibri"/>
            </a:endParaRPr>
          </a:p>
          <a:p>
            <a:pPr>
              <a:buClr>
                <a:srgbClr val="C00000"/>
              </a:buClr>
            </a:pPr>
            <a:r>
              <a:rPr lang="en-US" dirty="0">
                <a:latin typeface="Calibri" panose="020F0502020204030204" pitchFamily="34" charset="0"/>
                <a:cs typeface="Calibri"/>
              </a:rPr>
              <a:t>Now </a:t>
            </a:r>
            <a:r>
              <a:rPr lang="en-US" b="1" dirty="0">
                <a:latin typeface="Calibri" panose="020F0502020204030204" pitchFamily="34" charset="0"/>
                <a:cs typeface="Calibri"/>
              </a:rPr>
              <a:t>&gt; 1400</a:t>
            </a:r>
            <a:r>
              <a:rPr lang="en-US" dirty="0">
                <a:latin typeface="Calibri" panose="020F0502020204030204" pitchFamily="34" charset="0"/>
                <a:cs typeface="Calibri"/>
              </a:rPr>
              <a:t> </a:t>
            </a:r>
            <a:r>
              <a:rPr lang="en-US" dirty="0" smtClean="0">
                <a:latin typeface="Calibri" panose="020F0502020204030204" pitchFamily="34" charset="0"/>
                <a:cs typeface="Calibri"/>
              </a:rPr>
              <a:t>sites within the 20 </a:t>
            </a:r>
            <a:r>
              <a:rPr lang="en-US" dirty="0">
                <a:latin typeface="Calibri" panose="020F0502020204030204" pitchFamily="34" charset="0"/>
                <a:cs typeface="Calibri"/>
              </a:rPr>
              <a:t>km radius</a:t>
            </a:r>
          </a:p>
          <a:p>
            <a:pPr marL="671515" lvl="1" indent="-342900">
              <a:buClr>
                <a:srgbClr val="C00000"/>
              </a:buClr>
              <a:buFont typeface="Wingdings" panose="05000000000000000000" pitchFamily="2" charset="2"/>
              <a:buChar char="§"/>
            </a:pPr>
            <a:r>
              <a:rPr lang="en-US" dirty="0">
                <a:latin typeface="Calibri" panose="020F0502020204030204" pitchFamily="34" charset="0"/>
                <a:cs typeface="Calibri"/>
              </a:rPr>
              <a:t>Pitman and Rowan (2012) thermal conductivity estimates used in heat flow calculation</a:t>
            </a:r>
          </a:p>
          <a:p>
            <a:pPr marL="671515" lvl="1" indent="-342900">
              <a:buClr>
                <a:srgbClr val="C00000"/>
              </a:buClr>
              <a:buFont typeface="Wingdings" panose="05000000000000000000" pitchFamily="2" charset="2"/>
              <a:buChar char="§"/>
            </a:pPr>
            <a:r>
              <a:rPr lang="en-US" dirty="0">
                <a:latin typeface="Calibri" panose="020F0502020204030204" pitchFamily="34" charset="0"/>
                <a:cs typeface="Calibri"/>
              </a:rPr>
              <a:t>Increased resolution</a:t>
            </a:r>
          </a:p>
          <a:p>
            <a:pPr marL="671515" lvl="1" indent="-342900">
              <a:buClr>
                <a:srgbClr val="C00000"/>
              </a:buClr>
              <a:buFont typeface="Wingdings" panose="05000000000000000000" pitchFamily="2" charset="2"/>
              <a:buChar char="§"/>
            </a:pPr>
            <a:r>
              <a:rPr lang="en-US" dirty="0">
                <a:latin typeface="Calibri" panose="020F0502020204030204" pitchFamily="34" charset="0"/>
                <a:cs typeface="Calibri"/>
              </a:rPr>
              <a:t>Improved total thermal heat      in the reservoir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99" y="6170337"/>
            <a:ext cx="2514003" cy="579391"/>
          </a:xfrm>
          <a:prstGeom prst="rect">
            <a:avLst/>
          </a:prstGeom>
        </p:spPr>
      </p:pic>
    </p:spTree>
    <p:extLst>
      <p:ext uri="{BB962C8B-B14F-4D97-AF65-F5344CB8AC3E}">
        <p14:creationId xmlns:p14="http://schemas.microsoft.com/office/powerpoint/2010/main" val="3923257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288AD020-890D-4359-B2F2-670E64626AFA}"/>
              </a:ext>
            </a:extLst>
          </p:cNvPr>
          <p:cNvSpPr>
            <a:spLocks noGrp="1"/>
          </p:cNvSpPr>
          <p:nvPr>
            <p:ph type="title"/>
          </p:nvPr>
        </p:nvSpPr>
        <p:spPr>
          <a:xfrm>
            <a:off x="139148" y="576469"/>
            <a:ext cx="12192000" cy="1238582"/>
          </a:xfrm>
        </p:spPr>
        <p:txBody>
          <a:bodyPr/>
          <a:lstStyle/>
          <a:p>
            <a:r>
              <a:rPr lang="en-US" b="1" dirty="0">
                <a:solidFill>
                  <a:srgbClr val="FFFF00"/>
                </a:solidFill>
                <a:cs typeface="Calibri Light"/>
              </a:rPr>
              <a:t>Results</a:t>
            </a:r>
            <a:endParaRPr lang="en-US" b="1" dirty="0">
              <a:solidFill>
                <a:srgbClr val="FFFF00"/>
              </a:solidFill>
            </a:endParaRPr>
          </a:p>
        </p:txBody>
      </p:sp>
    </p:spTree>
    <p:extLst>
      <p:ext uri="{BB962C8B-B14F-4D97-AF65-F5344CB8AC3E}">
        <p14:creationId xmlns:p14="http://schemas.microsoft.com/office/powerpoint/2010/main" val="1608893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8" y="-286087"/>
            <a:ext cx="11768132" cy="1574800"/>
          </a:xfrm>
        </p:spPr>
        <p:txBody>
          <a:bodyPr/>
          <a:lstStyle/>
          <a:p>
            <a:r>
              <a:rPr lang="en-US" dirty="0"/>
              <a:t> </a:t>
            </a:r>
            <a:r>
              <a:rPr lang="en-US" dirty="0">
                <a:solidFill>
                  <a:srgbClr val="92D050"/>
                </a:solidFill>
              </a:rPr>
              <a:t>Regional Tectonics</a:t>
            </a:r>
            <a:r>
              <a:rPr lang="en-US" dirty="0">
                <a:solidFill>
                  <a:srgbClr val="92D050"/>
                </a:solidFill>
                <a:cs typeface="Calibri Light"/>
              </a:rPr>
              <a:t> </a:t>
            </a:r>
            <a:r>
              <a:rPr lang="en-US" sz="3600" dirty="0">
                <a:solidFill>
                  <a:srgbClr val="92D050"/>
                </a:solidFill>
                <a:cs typeface="Calibri Light"/>
              </a:rPr>
              <a:t>impact on thermal regime</a:t>
            </a:r>
            <a:endParaRPr lang="en-US" sz="3600" dirty="0">
              <a:solidFill>
                <a:srgbClr val="92D050"/>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116035" y="906921"/>
            <a:ext cx="6926280" cy="5792052"/>
          </a:xfrm>
        </p:spPr>
      </p:pic>
      <p:sp>
        <p:nvSpPr>
          <p:cNvPr id="3" name="Content Placeholder 2">
            <a:extLst>
              <a:ext uri="{FF2B5EF4-FFF2-40B4-BE49-F238E27FC236}">
                <a16:creationId xmlns:mc="http://schemas.openxmlformats.org/markup-compatibility/2006" xmlns:mv="urn:schemas-microsoft-com:mac:vml" xmlns="" xmlns:a16="http://schemas.microsoft.com/office/drawing/2014/main" id="{04AF01E3-DB90-4698-B546-2E742427E56E}"/>
              </a:ext>
            </a:extLst>
          </p:cNvPr>
          <p:cNvSpPr>
            <a:spLocks noGrp="1"/>
          </p:cNvSpPr>
          <p:nvPr>
            <p:ph sz="half" idx="2"/>
          </p:nvPr>
        </p:nvSpPr>
        <p:spPr>
          <a:xfrm>
            <a:off x="617611" y="1183259"/>
            <a:ext cx="5116035" cy="2596924"/>
          </a:xfrm>
        </p:spPr>
        <p:txBody>
          <a:bodyPr vert="horz" lIns="91440" tIns="45720" rIns="91440" bIns="45720" rtlCol="0" anchor="t">
            <a:normAutofit/>
          </a:bodyPr>
          <a:lstStyle/>
          <a:p>
            <a:pPr marL="0" indent="0">
              <a:buNone/>
            </a:pPr>
            <a:r>
              <a:rPr lang="en-US" sz="2800" dirty="0">
                <a:latin typeface="Calibri" panose="020F0502020204030204" pitchFamily="34" charset="0"/>
                <a:cs typeface="Calibri"/>
              </a:rPr>
              <a:t>No significant change in	</a:t>
            </a:r>
          </a:p>
          <a:p>
            <a:pPr lvl="1">
              <a:buClr>
                <a:srgbClr val="C00000"/>
              </a:buClr>
              <a:buSzPct val="90000"/>
              <a:buFont typeface="Wingdings" panose="05000000000000000000" pitchFamily="2" charset="2"/>
              <a:buChar char="§"/>
            </a:pPr>
            <a:r>
              <a:rPr lang="en-US" sz="2800" dirty="0">
                <a:latin typeface="Calibri" panose="020F0502020204030204" pitchFamily="34" charset="0"/>
                <a:cs typeface="Calibri"/>
              </a:rPr>
              <a:t> Gradients</a:t>
            </a:r>
          </a:p>
          <a:p>
            <a:pPr lvl="1">
              <a:buClr>
                <a:srgbClr val="C00000"/>
              </a:buClr>
              <a:buSzPct val="90000"/>
              <a:buFont typeface="Wingdings" panose="05000000000000000000" pitchFamily="2" charset="2"/>
              <a:buChar char="§"/>
            </a:pPr>
            <a:r>
              <a:rPr lang="en-US" sz="2800" dirty="0">
                <a:latin typeface="Calibri" panose="020F0502020204030204" pitchFamily="34" charset="0"/>
                <a:cs typeface="Calibri"/>
              </a:rPr>
              <a:t> Formation tops</a:t>
            </a:r>
            <a:endParaRPr lang="en-US" sz="2800" dirty="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3367422" y="2969248"/>
            <a:ext cx="1748613" cy="23431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99" y="6170337"/>
            <a:ext cx="2514003" cy="579391"/>
          </a:xfrm>
          <a:prstGeom prst="rect">
            <a:avLst/>
          </a:prstGeom>
        </p:spPr>
      </p:pic>
    </p:spTree>
    <p:extLst>
      <p:ext uri="{BB962C8B-B14F-4D97-AF65-F5344CB8AC3E}">
        <p14:creationId xmlns:p14="http://schemas.microsoft.com/office/powerpoint/2010/main" val="724753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2" y="-138688"/>
            <a:ext cx="9973340" cy="1325563"/>
          </a:xfrm>
        </p:spPr>
        <p:txBody>
          <a:bodyPr/>
          <a:lstStyle/>
          <a:p>
            <a:r>
              <a:rPr lang="en-US" dirty="0">
                <a:solidFill>
                  <a:srgbClr val="92D050"/>
                </a:solidFill>
              </a:rPr>
              <a:t>New Surface Heat Flow</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11677" y="877760"/>
            <a:ext cx="7021010" cy="5871968"/>
          </a:xfrm>
        </p:spPr>
      </p:pic>
      <p:sp>
        <p:nvSpPr>
          <p:cNvPr id="4" name="Content Placeholder 2">
            <a:extLst>
              <a:ext uri="{FF2B5EF4-FFF2-40B4-BE49-F238E27FC236}">
                <a16:creationId xmlns:mc="http://schemas.openxmlformats.org/markup-compatibility/2006" xmlns:mv="urn:schemas-microsoft-com:mac:vml" xmlns="" xmlns:a16="http://schemas.microsoft.com/office/drawing/2014/main" id="{90E10977-B2F8-4ECD-BF45-D3E316748F45}"/>
              </a:ext>
            </a:extLst>
          </p:cNvPr>
          <p:cNvSpPr txBox="1">
            <a:spLocks/>
          </p:cNvSpPr>
          <p:nvPr/>
        </p:nvSpPr>
        <p:spPr>
          <a:xfrm>
            <a:off x="300661" y="1186875"/>
            <a:ext cx="5398390" cy="20213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pPr>
            <a:r>
              <a:rPr lang="en-US" dirty="0">
                <a:solidFill>
                  <a:schemeClr val="bg1"/>
                </a:solidFill>
                <a:latin typeface="Calibri" panose="020F0502020204030204" pitchFamily="34" charset="0"/>
                <a:cs typeface="Calibri"/>
              </a:rPr>
              <a:t>Mineral Rights area consistent</a:t>
            </a:r>
          </a:p>
          <a:p>
            <a:pPr>
              <a:buClr>
                <a:srgbClr val="C00000"/>
              </a:buClr>
            </a:pPr>
            <a:r>
              <a:rPr lang="en-US" dirty="0">
                <a:solidFill>
                  <a:schemeClr val="bg1"/>
                </a:solidFill>
                <a:latin typeface="Calibri" panose="020F0502020204030204" pitchFamily="34" charset="0"/>
                <a:cs typeface="Calibri"/>
              </a:rPr>
              <a:t>Increased variability in 20 km </a:t>
            </a:r>
            <a:endParaRPr lang="en-US" dirty="0">
              <a:solidFill>
                <a:schemeClr val="bg1"/>
              </a:solidFill>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9" y="6170337"/>
            <a:ext cx="2514003" cy="579391"/>
          </a:xfrm>
          <a:prstGeom prst="rect">
            <a:avLst/>
          </a:prstGeom>
        </p:spPr>
      </p:pic>
      <p:pic>
        <p:nvPicPr>
          <p:cNvPr id="3" name="Picture 2"/>
          <p:cNvPicPr>
            <a:picLocks noChangeAspect="1"/>
          </p:cNvPicPr>
          <p:nvPr/>
        </p:nvPicPr>
        <p:blipFill>
          <a:blip r:embed="rId4"/>
          <a:stretch>
            <a:fillRect/>
          </a:stretch>
        </p:blipFill>
        <p:spPr>
          <a:xfrm>
            <a:off x="2793390" y="2512437"/>
            <a:ext cx="2147182" cy="2580558"/>
          </a:xfrm>
          <a:prstGeom prst="rect">
            <a:avLst/>
          </a:prstGeom>
        </p:spPr>
      </p:pic>
    </p:spTree>
    <p:extLst>
      <p:ext uri="{BB962C8B-B14F-4D97-AF65-F5344CB8AC3E}">
        <p14:creationId xmlns:p14="http://schemas.microsoft.com/office/powerpoint/2010/main" val="2898855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93FEA1CB-8B59-4576-9F42-615274C3F4B8}"/>
              </a:ext>
            </a:extLst>
          </p:cNvPr>
          <p:cNvSpPr>
            <a:spLocks noGrp="1"/>
          </p:cNvSpPr>
          <p:nvPr>
            <p:ph type="title"/>
          </p:nvPr>
        </p:nvSpPr>
        <p:spPr>
          <a:xfrm>
            <a:off x="423868" y="-118996"/>
            <a:ext cx="11768132" cy="1574800"/>
          </a:xfrm>
        </p:spPr>
        <p:txBody>
          <a:bodyPr/>
          <a:lstStyle/>
          <a:p>
            <a:r>
              <a:rPr lang="en-US" dirty="0">
                <a:solidFill>
                  <a:srgbClr val="92D050"/>
                </a:solidFill>
                <a:cs typeface="Calibri Light"/>
              </a:rPr>
              <a:t>Reservoir Properties</a:t>
            </a:r>
            <a:endParaRPr lang="en-US" dirty="0">
              <a:solidFill>
                <a:srgbClr val="92D050"/>
              </a:solidFill>
            </a:endParaRP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id="{DF5106B3-B355-4F77-B51E-95B91420F879}"/>
              </a:ext>
            </a:extLst>
          </p:cNvPr>
          <p:cNvSpPr>
            <a:spLocks noGrp="1"/>
          </p:cNvSpPr>
          <p:nvPr>
            <p:ph idx="1"/>
          </p:nvPr>
        </p:nvSpPr>
        <p:spPr>
          <a:xfrm>
            <a:off x="599661" y="4929808"/>
            <a:ext cx="11068878" cy="1928192"/>
          </a:xfrm>
        </p:spPr>
        <p:txBody>
          <a:bodyPr vert="horz" lIns="91440" tIns="45720" rIns="91440" bIns="45720" rtlCol="0" anchor="t">
            <a:normAutofit fontScale="40000" lnSpcReduction="20000"/>
          </a:bodyPr>
          <a:lstStyle/>
          <a:p>
            <a:pPr>
              <a:buNone/>
            </a:pPr>
            <a:r>
              <a:rPr lang="en-US" sz="5000" b="1" dirty="0">
                <a:latin typeface="Calibri" panose="020F0502020204030204" pitchFamily="34" charset="0"/>
                <a:cs typeface="Calibri"/>
              </a:rPr>
              <a:t>* RFC = Reservoir Flow Capacity</a:t>
            </a:r>
            <a:endParaRPr lang="en-US" sz="5000" dirty="0">
              <a:latin typeface="Calibri" panose="020F0502020204030204" pitchFamily="34" charset="0"/>
              <a:cs typeface="Calibri"/>
            </a:endParaRPr>
          </a:p>
          <a:p>
            <a:pPr>
              <a:buNone/>
            </a:pPr>
            <a:r>
              <a:rPr lang="en-US" sz="5000" b="1" dirty="0">
                <a:latin typeface="Calibri" panose="020F0502020204030204" pitchFamily="34" charset="0"/>
                <a:cs typeface="Calibri"/>
              </a:rPr>
              <a:t>**RPI = Reservoir Productivity Index, a value below 10 would require hydraulic stimulation</a:t>
            </a:r>
            <a:endParaRPr lang="en-US" sz="5000" dirty="0">
              <a:latin typeface="Calibri" panose="020F0502020204030204" pitchFamily="34" charset="0"/>
              <a:cs typeface="Calibri"/>
            </a:endParaRPr>
          </a:p>
          <a:p>
            <a:pPr marL="342900" algn="just">
              <a:buNone/>
            </a:pPr>
            <a:r>
              <a:rPr lang="en-US" sz="5000" b="1" baseline="30000" dirty="0">
                <a:latin typeface="Calibri" panose="020F0502020204030204" pitchFamily="34" charset="0"/>
                <a:cs typeface="Calibri"/>
              </a:rPr>
              <a:t>+</a:t>
            </a:r>
            <a:r>
              <a:rPr lang="en-US" sz="5000" b="1" dirty="0">
                <a:latin typeface="Calibri" panose="020F0502020204030204" pitchFamily="34" charset="0"/>
                <a:cs typeface="Calibri"/>
              </a:rPr>
              <a:t> Thickness is an average based on the difference between formation tops/bottoms (MAX) and injection perforations (AVE) and hydrocarbon productivity zones (MIN).  </a:t>
            </a:r>
            <a:endParaRPr lang="en-US" sz="5000" dirty="0">
              <a:latin typeface="Calibri" panose="020F0502020204030204" pitchFamily="34" charset="0"/>
            </a:endParaRPr>
          </a:p>
          <a:p>
            <a:pPr marL="0" indent="0">
              <a:buNone/>
            </a:pPr>
            <a:endParaRPr lang="en-US" dirty="0">
              <a:cs typeface="Calibri"/>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pic>
        <p:nvPicPr>
          <p:cNvPr id="6" name="Picture 5"/>
          <p:cNvPicPr>
            <a:picLocks noChangeAspect="1"/>
          </p:cNvPicPr>
          <p:nvPr/>
        </p:nvPicPr>
        <p:blipFill>
          <a:blip r:embed="rId3"/>
          <a:stretch>
            <a:fillRect/>
          </a:stretch>
        </p:blipFill>
        <p:spPr>
          <a:xfrm>
            <a:off x="154085" y="1040222"/>
            <a:ext cx="11888230" cy="3889586"/>
          </a:xfrm>
          <a:prstGeom prst="rect">
            <a:avLst/>
          </a:prstGeom>
          <a:solidFill>
            <a:schemeClr val="accent4">
              <a:lumMod val="20000"/>
              <a:lumOff val="80000"/>
            </a:schemeClr>
          </a:solidFill>
        </p:spPr>
      </p:pic>
    </p:spTree>
    <p:extLst>
      <p:ext uri="{BB962C8B-B14F-4D97-AF65-F5344CB8AC3E}">
        <p14:creationId xmlns:p14="http://schemas.microsoft.com/office/powerpoint/2010/main" val="2762374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AD5FE9E6-928B-4C15-AF02-2B65C526E0F1}"/>
              </a:ext>
            </a:extLst>
          </p:cNvPr>
          <p:cNvSpPr>
            <a:spLocks noGrp="1"/>
          </p:cNvSpPr>
          <p:nvPr>
            <p:ph type="title"/>
          </p:nvPr>
        </p:nvSpPr>
        <p:spPr/>
        <p:txBody>
          <a:bodyPr/>
          <a:lstStyle/>
          <a:p>
            <a:r>
              <a:rPr lang="en-US" dirty="0">
                <a:solidFill>
                  <a:srgbClr val="92D050"/>
                </a:solidFill>
                <a:cs typeface="Calibri Light"/>
              </a:rPr>
              <a:t>Thermal Properties</a:t>
            </a:r>
            <a:endParaRPr lang="en-US" dirty="0">
              <a:solidFill>
                <a:srgbClr val="92D050"/>
              </a:solidFill>
            </a:endParaRPr>
          </a:p>
        </p:txBody>
      </p:sp>
      <p:sp>
        <p:nvSpPr>
          <p:cNvPr id="8" name="Content Placeholder 7">
            <a:extLst>
              <a:ext uri="{FF2B5EF4-FFF2-40B4-BE49-F238E27FC236}">
                <a16:creationId xmlns:mc="http://schemas.openxmlformats.org/markup-compatibility/2006" xmlns:mv="urn:schemas-microsoft-com:mac:vml" xmlns="" xmlns:a16="http://schemas.microsoft.com/office/drawing/2014/main" id="{AF72BCA5-17A2-4F7A-A5F0-327B72E05D9D}"/>
              </a:ext>
            </a:extLst>
          </p:cNvPr>
          <p:cNvSpPr>
            <a:spLocks noGrp="1"/>
          </p:cNvSpPr>
          <p:nvPr>
            <p:ph idx="1"/>
          </p:nvPr>
        </p:nvSpPr>
        <p:spPr>
          <a:xfrm>
            <a:off x="423869" y="4744726"/>
            <a:ext cx="10515600" cy="627603"/>
          </a:xfrm>
        </p:spPr>
        <p:txBody>
          <a:bodyPr/>
          <a:lstStyle/>
          <a:p>
            <a:pPr marL="0" indent="0">
              <a:buNone/>
            </a:pPr>
            <a:r>
              <a:rPr lang="en-US" dirty="0">
                <a:latin typeface="Calibri" panose="020F0502020204030204" pitchFamily="34" charset="0"/>
              </a:rPr>
              <a:t>Minimum target formation temperature is </a:t>
            </a:r>
            <a:r>
              <a:rPr lang="en-US" b="1" dirty="0">
                <a:latin typeface="Calibri" panose="020F0502020204030204" pitchFamily="34" charset="0"/>
              </a:rPr>
              <a:t>100 °C</a:t>
            </a:r>
          </a:p>
        </p:txBody>
      </p:sp>
      <p:graphicFrame>
        <p:nvGraphicFramePr>
          <p:cNvPr id="5" name="Table 4">
            <a:extLst>
              <a:ext uri="{FF2B5EF4-FFF2-40B4-BE49-F238E27FC236}">
                <a16:creationId xmlns:mc="http://schemas.openxmlformats.org/markup-compatibility/2006" xmlns:mv="urn:schemas-microsoft-com:mac:vml" xmlns="" xmlns:a16="http://schemas.microsoft.com/office/drawing/2014/main" id="{98FC720C-7743-4FE0-A61B-9E4977548852}"/>
              </a:ext>
            </a:extLst>
          </p:cNvPr>
          <p:cNvGraphicFramePr>
            <a:graphicFrameLocks noGrp="1"/>
          </p:cNvGraphicFramePr>
          <p:nvPr>
            <p:extLst>
              <p:ext uri="{D42A27DB-BD31-4B8C-83A1-F6EECF244321}">
                <p14:modId xmlns:p14="http://schemas.microsoft.com/office/powerpoint/2010/main" val="4246899110"/>
              </p:ext>
            </p:extLst>
          </p:nvPr>
        </p:nvGraphicFramePr>
        <p:xfrm>
          <a:off x="1" y="1292086"/>
          <a:ext cx="12192000" cy="3282236"/>
        </p:xfrm>
        <a:graphic>
          <a:graphicData uri="http://schemas.openxmlformats.org/drawingml/2006/table">
            <a:tbl>
              <a:tblPr firstRow="1" bandRow="1">
                <a:tableStyleId>{5940675A-B579-460E-94D1-54222C63F5DA}</a:tableStyleId>
              </a:tblPr>
              <a:tblGrid>
                <a:gridCol w="2571101">
                  <a:extLst>
                    <a:ext uri="{9D8B030D-6E8A-4147-A177-3AD203B41FA5}">
                      <a16:colId xmlns:mc="http://schemas.openxmlformats.org/markup-compatibility/2006" xmlns:mv="urn:schemas-microsoft-com:mac:vml" xmlns="" xmlns:a16="http://schemas.microsoft.com/office/drawing/2014/main" val="3324941227"/>
                    </a:ext>
                  </a:extLst>
                </a:gridCol>
                <a:gridCol w="1306286">
                  <a:extLst>
                    <a:ext uri="{9D8B030D-6E8A-4147-A177-3AD203B41FA5}">
                      <a16:colId xmlns:mc="http://schemas.openxmlformats.org/markup-compatibility/2006" xmlns:mv="urn:schemas-microsoft-com:mac:vml" xmlns="" xmlns:a16="http://schemas.microsoft.com/office/drawing/2014/main" val="3625174772"/>
                    </a:ext>
                  </a:extLst>
                </a:gridCol>
                <a:gridCol w="1036734">
                  <a:extLst>
                    <a:ext uri="{9D8B030D-6E8A-4147-A177-3AD203B41FA5}">
                      <a16:colId xmlns:mc="http://schemas.openxmlformats.org/markup-compatibility/2006" xmlns:mv="urn:schemas-microsoft-com:mac:vml" xmlns="" xmlns:a16="http://schemas.microsoft.com/office/drawing/2014/main" val="1452635717"/>
                    </a:ext>
                  </a:extLst>
                </a:gridCol>
                <a:gridCol w="1184014">
                  <a:extLst>
                    <a:ext uri="{9D8B030D-6E8A-4147-A177-3AD203B41FA5}">
                      <a16:colId xmlns:mc="http://schemas.openxmlformats.org/markup-compatibility/2006" xmlns:mv="urn:schemas-microsoft-com:mac:vml" xmlns="" xmlns:a16="http://schemas.microsoft.com/office/drawing/2014/main" val="1058859295"/>
                    </a:ext>
                  </a:extLst>
                </a:gridCol>
                <a:gridCol w="1511765">
                  <a:extLst>
                    <a:ext uri="{9D8B030D-6E8A-4147-A177-3AD203B41FA5}">
                      <a16:colId xmlns:mc="http://schemas.openxmlformats.org/markup-compatibility/2006" xmlns:mv="urn:schemas-microsoft-com:mac:vml" xmlns="" xmlns:a16="http://schemas.microsoft.com/office/drawing/2014/main" val="1616196886"/>
                    </a:ext>
                  </a:extLst>
                </a:gridCol>
                <a:gridCol w="1554282">
                  <a:extLst>
                    <a:ext uri="{9D8B030D-6E8A-4147-A177-3AD203B41FA5}">
                      <a16:colId xmlns:mc="http://schemas.openxmlformats.org/markup-compatibility/2006" xmlns:mv="urn:schemas-microsoft-com:mac:vml" xmlns="" xmlns:a16="http://schemas.microsoft.com/office/drawing/2014/main" val="4170590174"/>
                    </a:ext>
                  </a:extLst>
                </a:gridCol>
                <a:gridCol w="1513909">
                  <a:extLst>
                    <a:ext uri="{9D8B030D-6E8A-4147-A177-3AD203B41FA5}">
                      <a16:colId xmlns:mc="http://schemas.openxmlformats.org/markup-compatibility/2006" xmlns:mv="urn:schemas-microsoft-com:mac:vml" xmlns="" xmlns:a16="http://schemas.microsoft.com/office/drawing/2014/main" val="3640488608"/>
                    </a:ext>
                  </a:extLst>
                </a:gridCol>
                <a:gridCol w="1513909">
                  <a:extLst>
                    <a:ext uri="{9D8B030D-6E8A-4147-A177-3AD203B41FA5}">
                      <a16:colId xmlns:mc="http://schemas.openxmlformats.org/markup-compatibility/2006" xmlns:mv="urn:schemas-microsoft-com:mac:vml" xmlns="" xmlns:a16="http://schemas.microsoft.com/office/drawing/2014/main" val="271294131"/>
                    </a:ext>
                  </a:extLst>
                </a:gridCol>
              </a:tblGrid>
              <a:tr h="1451114">
                <a:tc>
                  <a:txBody>
                    <a:bodyPr/>
                    <a:lstStyle/>
                    <a:p>
                      <a:pPr algn="l">
                        <a:buNone/>
                      </a:pPr>
                      <a:r>
                        <a:rPr lang="en-US" sz="1600" b="1" dirty="0">
                          <a:solidFill>
                            <a:schemeClr val="tx1"/>
                          </a:solidFill>
                        </a:rPr>
                        <a:t> Geologic Unit Name</a:t>
                      </a:r>
                    </a:p>
                  </a:txBody>
                  <a:tcPr marL="0" marR="0" marT="0" marB="0" anchor="ctr">
                    <a:solidFill>
                      <a:schemeClr val="accent5">
                        <a:lumMod val="20000"/>
                        <a:lumOff val="80000"/>
                      </a:schemeClr>
                    </a:solidFill>
                  </a:tcPr>
                </a:tc>
                <a:tc>
                  <a:txBody>
                    <a:bodyPr/>
                    <a:lstStyle/>
                    <a:p>
                      <a:pPr algn="ctr">
                        <a:buNone/>
                      </a:pPr>
                      <a:r>
                        <a:rPr lang="en-US" sz="1600" b="1" dirty="0">
                          <a:solidFill>
                            <a:schemeClr val="tx1"/>
                          </a:solidFill>
                        </a:rPr>
                        <a:t>20 km Median Top (m)</a:t>
                      </a:r>
                    </a:p>
                  </a:txBody>
                  <a:tcPr marL="0" marR="0" marT="0" marB="0" anchor="ctr">
                    <a:solidFill>
                      <a:schemeClr val="accent5">
                        <a:lumMod val="20000"/>
                        <a:lumOff val="80000"/>
                      </a:schemeClr>
                    </a:solidFill>
                  </a:tcPr>
                </a:tc>
                <a:tc>
                  <a:txBody>
                    <a:bodyPr/>
                    <a:lstStyle/>
                    <a:p>
                      <a:pPr algn="ctr">
                        <a:buNone/>
                      </a:pPr>
                      <a:r>
                        <a:rPr lang="en-US" sz="1600" b="1" dirty="0">
                          <a:solidFill>
                            <a:schemeClr val="tx1"/>
                          </a:solidFill>
                        </a:rPr>
                        <a:t>20 km Median Bottom (m)</a:t>
                      </a:r>
                    </a:p>
                  </a:txBody>
                  <a:tcPr marL="0" marR="0" marT="0" marB="0" anchor="ctr">
                    <a:solidFill>
                      <a:schemeClr val="accent5">
                        <a:lumMod val="20000"/>
                        <a:lumOff val="80000"/>
                      </a:schemeClr>
                    </a:solidFill>
                  </a:tcPr>
                </a:tc>
                <a:tc>
                  <a:txBody>
                    <a:bodyPr/>
                    <a:lstStyle/>
                    <a:p>
                      <a:pPr algn="ctr">
                        <a:buNone/>
                      </a:pPr>
                      <a:r>
                        <a:rPr lang="en-US" sz="1600" b="1" dirty="0">
                          <a:solidFill>
                            <a:schemeClr val="tx1"/>
                          </a:solidFill>
                        </a:rPr>
                        <a:t>Median Thickness (m)</a:t>
                      </a:r>
                    </a:p>
                  </a:txBody>
                  <a:tcPr marL="0" marR="0" marT="0" marB="0" anchor="ctr">
                    <a:solidFill>
                      <a:schemeClr val="accent5">
                        <a:lumMod val="20000"/>
                        <a:lumOff val="80000"/>
                      </a:schemeClr>
                    </a:solidFill>
                  </a:tcPr>
                </a:tc>
                <a:tc>
                  <a:txBody>
                    <a:bodyPr/>
                    <a:lstStyle/>
                    <a:p>
                      <a:pPr algn="ctr">
                        <a:buNone/>
                      </a:pPr>
                      <a:r>
                        <a:rPr lang="en-US" sz="1600" b="1" dirty="0">
                          <a:solidFill>
                            <a:schemeClr val="tx1"/>
                          </a:solidFill>
                        </a:rPr>
                        <a:t>Median Top Temperature (</a:t>
                      </a:r>
                      <a:r>
                        <a:rPr lang="en-US" sz="1600" dirty="0">
                          <a:solidFill>
                            <a:schemeClr val="tx1"/>
                          </a:solidFill>
                          <a:latin typeface="Calibri" panose="020F0502020204030204" pitchFamily="34" charset="0"/>
                        </a:rPr>
                        <a:t>°</a:t>
                      </a:r>
                      <a:r>
                        <a:rPr lang="en-US" sz="1600" b="1" dirty="0">
                          <a:solidFill>
                            <a:schemeClr val="tx1"/>
                          </a:solidFill>
                        </a:rPr>
                        <a:t>C)</a:t>
                      </a:r>
                    </a:p>
                  </a:txBody>
                  <a:tcPr marL="0" marR="0" marT="0" marB="0" anchor="ctr">
                    <a:solidFill>
                      <a:schemeClr val="accent5">
                        <a:lumMod val="20000"/>
                        <a:lumOff val="80000"/>
                      </a:schemeClr>
                    </a:solidFill>
                  </a:tcPr>
                </a:tc>
                <a:tc>
                  <a:txBody>
                    <a:bodyPr/>
                    <a:lstStyle/>
                    <a:p>
                      <a:pPr algn="ctr">
                        <a:buNone/>
                      </a:pPr>
                      <a:r>
                        <a:rPr lang="en-US" sz="1600" b="1" dirty="0">
                          <a:solidFill>
                            <a:schemeClr val="tx1"/>
                          </a:solidFill>
                        </a:rPr>
                        <a:t>Median Bottom Temperature  (</a:t>
                      </a:r>
                      <a:r>
                        <a:rPr lang="en-US" sz="1600" dirty="0">
                          <a:solidFill>
                            <a:schemeClr val="tx1"/>
                          </a:solidFill>
                          <a:latin typeface="Calibri" panose="020F0502020204030204" pitchFamily="34" charset="0"/>
                        </a:rPr>
                        <a:t>°</a:t>
                      </a:r>
                      <a:r>
                        <a:rPr lang="en-US" sz="1600" b="1" dirty="0">
                          <a:solidFill>
                            <a:schemeClr val="tx1"/>
                          </a:solidFill>
                        </a:rPr>
                        <a:t>C)</a:t>
                      </a:r>
                    </a:p>
                  </a:txBody>
                  <a:tcPr marL="0" marR="0" marT="0" marB="0" anchor="ctr">
                    <a:solidFill>
                      <a:schemeClr val="accent5">
                        <a:lumMod val="20000"/>
                        <a:lumOff val="80000"/>
                      </a:schemeClr>
                    </a:solidFill>
                  </a:tcPr>
                </a:tc>
                <a:tc>
                  <a:txBody>
                    <a:bodyPr/>
                    <a:lstStyle/>
                    <a:p>
                      <a:pPr algn="ctr">
                        <a:buNone/>
                      </a:pPr>
                      <a:r>
                        <a:rPr lang="en-US" sz="1600" b="1" dirty="0">
                          <a:solidFill>
                            <a:schemeClr val="tx1"/>
                          </a:solidFill>
                        </a:rPr>
                        <a:t>Temperature Standard Dev. (</a:t>
                      </a:r>
                      <a:r>
                        <a:rPr lang="en-US" sz="1600" dirty="0">
                          <a:solidFill>
                            <a:schemeClr val="tx1"/>
                          </a:solidFill>
                          <a:latin typeface="Calibri" panose="020F0502020204030204" pitchFamily="34" charset="0"/>
                        </a:rPr>
                        <a:t>°</a:t>
                      </a:r>
                      <a:r>
                        <a:rPr lang="en-US" sz="1600" b="1" dirty="0">
                          <a:solidFill>
                            <a:schemeClr val="tx1"/>
                          </a:solidFill>
                        </a:rPr>
                        <a:t>C)</a:t>
                      </a:r>
                    </a:p>
                  </a:txBody>
                  <a:tcPr marL="0" marR="0" marT="0" marB="0" anchor="ctr">
                    <a:solidFill>
                      <a:schemeClr val="accent5">
                        <a:lumMod val="20000"/>
                        <a:lumOff val="80000"/>
                      </a:schemeClr>
                    </a:solidFill>
                  </a:tcPr>
                </a:tc>
                <a:tc>
                  <a:txBody>
                    <a:bodyPr/>
                    <a:lstStyle/>
                    <a:p>
                      <a:pPr algn="ctr">
                        <a:buNone/>
                      </a:pPr>
                      <a:r>
                        <a:rPr lang="en-US" sz="1600" b="1" dirty="0">
                          <a:solidFill>
                            <a:schemeClr val="tx1"/>
                          </a:solidFill>
                        </a:rPr>
                        <a:t>Median Formation Gradient</a:t>
                      </a:r>
                      <a:r>
                        <a:rPr lang="en-US" sz="1600" b="1" baseline="0" dirty="0">
                          <a:solidFill>
                            <a:schemeClr val="tx1"/>
                          </a:solidFill>
                        </a:rPr>
                        <a:t> </a:t>
                      </a:r>
                      <a:r>
                        <a:rPr lang="en-US" sz="1600" b="1" dirty="0">
                          <a:solidFill>
                            <a:schemeClr val="tx1"/>
                          </a:solidFill>
                        </a:rPr>
                        <a:t>(</a:t>
                      </a:r>
                      <a:r>
                        <a:rPr lang="en-US" sz="1600" dirty="0">
                          <a:solidFill>
                            <a:schemeClr val="tx1"/>
                          </a:solidFill>
                          <a:latin typeface="Calibri" panose="020F0502020204030204" pitchFamily="34" charset="0"/>
                        </a:rPr>
                        <a:t>°</a:t>
                      </a:r>
                      <a:r>
                        <a:rPr lang="en-US" sz="1600" b="1" dirty="0">
                          <a:solidFill>
                            <a:schemeClr val="tx1"/>
                          </a:solidFill>
                        </a:rPr>
                        <a:t>C/km)</a:t>
                      </a:r>
                    </a:p>
                  </a:txBody>
                  <a:tcPr marL="0" marR="0" marT="0" marB="0" anchor="ctr">
                    <a:solidFill>
                      <a:schemeClr val="accent5">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1902323773"/>
                  </a:ext>
                </a:extLst>
              </a:tr>
              <a:tr h="610374">
                <a:tc>
                  <a:txBody>
                    <a:bodyPr/>
                    <a:lstStyle/>
                    <a:p>
                      <a:pPr>
                        <a:buNone/>
                      </a:pPr>
                      <a:r>
                        <a:rPr lang="en-US" sz="1600" dirty="0">
                          <a:solidFill>
                            <a:schemeClr val="tx1"/>
                          </a:solidFill>
                        </a:rPr>
                        <a:t> Pettit Limestone</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2245</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2319</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74</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99</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101</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7</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27</a:t>
                      </a:r>
                    </a:p>
                  </a:txBody>
                  <a:tcPr marL="0" marR="0" marT="0" marB="0" anchor="ctr">
                    <a:solidFill>
                      <a:schemeClr val="accent5">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2938877863"/>
                  </a:ext>
                </a:extLst>
              </a:tr>
              <a:tr h="610374">
                <a:tc>
                  <a:txBody>
                    <a:bodyPr/>
                    <a:lstStyle/>
                    <a:p>
                      <a:pPr>
                        <a:buNone/>
                      </a:pPr>
                      <a:r>
                        <a:rPr lang="en-US" sz="1600" dirty="0">
                          <a:solidFill>
                            <a:schemeClr val="tx1"/>
                          </a:solidFill>
                        </a:rPr>
                        <a:t> Travis Peak Sandstone</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2319</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2881</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562</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101</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120</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7</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33.8</a:t>
                      </a:r>
                    </a:p>
                  </a:txBody>
                  <a:tcPr marL="0" marR="0" marT="0" marB="0" anchor="ctr">
                    <a:solidFill>
                      <a:schemeClr val="accent5">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3689427261"/>
                  </a:ext>
                </a:extLst>
              </a:tr>
              <a:tr h="610374">
                <a:tc>
                  <a:txBody>
                    <a:bodyPr/>
                    <a:lstStyle/>
                    <a:p>
                      <a:pPr>
                        <a:buNone/>
                      </a:pPr>
                      <a:r>
                        <a:rPr lang="en-US" sz="1600" dirty="0">
                          <a:solidFill>
                            <a:schemeClr val="tx1"/>
                          </a:solidFill>
                        </a:rPr>
                        <a:t> Cotton Valley Sandstone</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2881</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3354</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473</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120</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134</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10</a:t>
                      </a:r>
                    </a:p>
                  </a:txBody>
                  <a:tcPr marL="0" marR="0" marT="0" marB="0" anchor="ctr">
                    <a:solidFill>
                      <a:schemeClr val="accent5">
                        <a:lumMod val="20000"/>
                        <a:lumOff val="80000"/>
                      </a:schemeClr>
                    </a:solidFill>
                  </a:tcPr>
                </a:tc>
                <a:tc>
                  <a:txBody>
                    <a:bodyPr/>
                    <a:lstStyle/>
                    <a:p>
                      <a:pPr algn="ctr">
                        <a:buNone/>
                      </a:pPr>
                      <a:r>
                        <a:rPr lang="en-US" sz="1600" dirty="0">
                          <a:solidFill>
                            <a:schemeClr val="tx1"/>
                          </a:solidFill>
                        </a:rPr>
                        <a:t>29.6</a:t>
                      </a:r>
                    </a:p>
                  </a:txBody>
                  <a:tcPr marL="0" marR="0" marT="0" marB="0" anchor="ctr">
                    <a:solidFill>
                      <a:schemeClr val="accent5">
                        <a:lumMod val="20000"/>
                        <a:lumOff val="80000"/>
                      </a:schemeClr>
                    </a:solidFill>
                  </a:tcPr>
                </a:tc>
                <a:extLst>
                  <a:ext uri="{0D108BD9-81ED-4DB2-BD59-A6C34878D82A}">
                    <a16:rowId xmlns:mc="http://schemas.openxmlformats.org/markup-compatibility/2006" xmlns:mv="urn:schemas-microsoft-com:mac:vml" xmlns="" xmlns:a16="http://schemas.microsoft.com/office/drawing/2014/main" val="492804835"/>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spTree>
    <p:extLst>
      <p:ext uri="{BB962C8B-B14F-4D97-AF65-F5344CB8AC3E}">
        <p14:creationId xmlns:p14="http://schemas.microsoft.com/office/powerpoint/2010/main" val="1524146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Travis Peak Formation </a:t>
            </a:r>
            <a:r>
              <a:rPr lang="en-US" dirty="0"/>
              <a:t/>
            </a:r>
            <a:br>
              <a:rPr lang="en-US" dirty="0"/>
            </a:br>
            <a:r>
              <a:rPr lang="en-US" sz="3600" dirty="0"/>
              <a:t>Top depth </a:t>
            </a:r>
            <a:r>
              <a:rPr lang="en-US" sz="2800" dirty="0"/>
              <a:t>(2,000 m </a:t>
            </a:r>
            <a:r>
              <a:rPr lang="en-US" sz="2800"/>
              <a:t>to </a:t>
            </a:r>
            <a:r>
              <a:rPr lang="en-US" sz="2800" smtClean="0"/>
              <a:t>2,400 </a:t>
            </a:r>
            <a:r>
              <a:rPr lang="en-US" sz="2800" dirty="0"/>
              <a:t>m)      </a:t>
            </a:r>
            <a:r>
              <a:rPr lang="en-US" sz="3600" dirty="0"/>
              <a:t>Well sites </a:t>
            </a:r>
            <a:r>
              <a:rPr lang="en-US" sz="2800" dirty="0"/>
              <a:t>(green dots)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255" y="1376145"/>
            <a:ext cx="5772914" cy="481453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783" y="1376145"/>
            <a:ext cx="5729204" cy="48020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spTree>
    <p:extLst>
      <p:ext uri="{BB962C8B-B14F-4D97-AF65-F5344CB8AC3E}">
        <p14:creationId xmlns:p14="http://schemas.microsoft.com/office/powerpoint/2010/main" val="3066961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B904DC25-1CCF-4333-87CC-3053F51F061B}"/>
              </a:ext>
            </a:extLst>
          </p:cNvPr>
          <p:cNvSpPr>
            <a:spLocks noGrp="1"/>
          </p:cNvSpPr>
          <p:nvPr>
            <p:ph type="title"/>
          </p:nvPr>
        </p:nvSpPr>
        <p:spPr>
          <a:xfrm>
            <a:off x="300856" y="0"/>
            <a:ext cx="10458091" cy="1196167"/>
          </a:xfrm>
        </p:spPr>
        <p:txBody>
          <a:bodyPr>
            <a:normAutofit/>
          </a:bodyPr>
          <a:lstStyle/>
          <a:p>
            <a:r>
              <a:rPr lang="en-US" sz="4500" dirty="0" smtClean="0">
                <a:solidFill>
                  <a:srgbClr val="92D050"/>
                </a:solidFill>
                <a:cs typeface="Calibri Light"/>
              </a:rPr>
              <a:t>Research Problems</a:t>
            </a:r>
            <a:endParaRPr lang="en-US" sz="4500" dirty="0">
              <a:solidFill>
                <a:srgbClr val="92D050"/>
              </a:solidFill>
            </a:endParaRP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id="{1400567B-A93E-4208-952C-BA0B70C2D9E4}"/>
              </a:ext>
            </a:extLst>
          </p:cNvPr>
          <p:cNvSpPr>
            <a:spLocks noGrp="1"/>
          </p:cNvSpPr>
          <p:nvPr>
            <p:ph idx="1"/>
          </p:nvPr>
        </p:nvSpPr>
        <p:spPr>
          <a:xfrm>
            <a:off x="423362" y="903079"/>
            <a:ext cx="11703506" cy="2743668"/>
          </a:xfrm>
        </p:spPr>
        <p:txBody>
          <a:bodyPr vert="horz" lIns="91440" tIns="45720" rIns="91440" bIns="45720" rtlCol="0" anchor="t">
            <a:normAutofit fontScale="77500" lnSpcReduction="20000"/>
          </a:bodyPr>
          <a:lstStyle/>
          <a:p>
            <a:pPr marL="0" indent="0">
              <a:lnSpc>
                <a:spcPct val="120000"/>
              </a:lnSpc>
              <a:buNone/>
            </a:pPr>
            <a:r>
              <a:rPr lang="en-US" sz="3400" dirty="0" smtClean="0">
                <a:latin typeface="Calibri" panose="020F0502020204030204" pitchFamily="34" charset="0"/>
                <a:cs typeface="Calibri"/>
              </a:rPr>
              <a:t>A low temperature geothermal resource exists in the Texas/Louisiana Gulf Coast, most suitable for direct-use applications.  How do we turn a low-grade heat resource into a high value economic product?</a:t>
            </a:r>
          </a:p>
          <a:p>
            <a:pPr marL="0" indent="0">
              <a:lnSpc>
                <a:spcPct val="120000"/>
              </a:lnSpc>
              <a:buNone/>
            </a:pPr>
            <a:r>
              <a:rPr lang="en-US" sz="3400" dirty="0" smtClean="0">
                <a:latin typeface="Calibri" panose="020F0502020204030204" pitchFamily="34" charset="0"/>
                <a:cs typeface="Calibri"/>
              </a:rPr>
              <a:t>Can a turbine air inlet cooling system using the geothermal resource - through the application of an absorption chiller –increase the efficiency of the gas turbine system and do so economically?       </a:t>
            </a:r>
          </a:p>
          <a:p>
            <a:pPr marL="0" indent="0">
              <a:buNone/>
            </a:pPr>
            <a:endParaRPr lang="en-US" dirty="0">
              <a:cs typeface="Calibri"/>
            </a:endParaRPr>
          </a:p>
        </p:txBody>
      </p:sp>
      <p:sp>
        <p:nvSpPr>
          <p:cNvPr id="6" name="Title 1">
            <a:extLst>
              <a:ext uri="{FF2B5EF4-FFF2-40B4-BE49-F238E27FC236}">
                <a16:creationId xmlns:mc="http://schemas.openxmlformats.org/markup-compatibility/2006" xmlns:mv="urn:schemas-microsoft-com:mac:vml" xmlns="" xmlns:a16="http://schemas.microsoft.com/office/drawing/2014/main" id="{08C8770A-D29E-4A83-9511-D7998AD854F4}"/>
              </a:ext>
            </a:extLst>
          </p:cNvPr>
          <p:cNvSpPr txBox="1">
            <a:spLocks/>
          </p:cNvSpPr>
          <p:nvPr/>
        </p:nvSpPr>
        <p:spPr>
          <a:xfrm>
            <a:off x="1823039" y="3513229"/>
            <a:ext cx="2424927" cy="1167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rgbClr val="92D050"/>
                </a:solidFill>
                <a:cs typeface="Calibri Light"/>
              </a:rPr>
              <a:t>Outline</a:t>
            </a:r>
            <a:endParaRPr lang="en-US" sz="4800" dirty="0">
              <a:solidFill>
                <a:srgbClr val="92D050"/>
              </a:solidFill>
            </a:endParaRPr>
          </a:p>
        </p:txBody>
      </p:sp>
      <p:sp>
        <p:nvSpPr>
          <p:cNvPr id="8" name="Content Placeholder 2">
            <a:extLst>
              <a:ext uri="{FF2B5EF4-FFF2-40B4-BE49-F238E27FC236}">
                <a16:creationId xmlns:mc="http://schemas.openxmlformats.org/markup-compatibility/2006" xmlns:mv="urn:schemas-microsoft-com:mac:vml" xmlns="" xmlns:a16="http://schemas.microsoft.com/office/drawing/2014/main" id="{1ED8B01A-A78A-47BC-A7D3-D3E5557A4CF2}"/>
              </a:ext>
            </a:extLst>
          </p:cNvPr>
          <p:cNvSpPr txBox="1">
            <a:spLocks/>
          </p:cNvSpPr>
          <p:nvPr/>
        </p:nvSpPr>
        <p:spPr>
          <a:xfrm>
            <a:off x="4455395" y="3891837"/>
            <a:ext cx="5765376" cy="25397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SzPct val="90000"/>
            </a:pPr>
            <a:r>
              <a:rPr lang="en-US" dirty="0" smtClean="0">
                <a:solidFill>
                  <a:schemeClr val="bg1"/>
                </a:solidFill>
                <a:latin typeface="Calibri" panose="020F0502020204030204" pitchFamily="34" charset="0"/>
                <a:cs typeface="Calibri"/>
              </a:rPr>
              <a:t>Geologic Overview</a:t>
            </a:r>
          </a:p>
          <a:p>
            <a:pPr>
              <a:buClr>
                <a:srgbClr val="C00000"/>
              </a:buClr>
              <a:buSzPct val="90000"/>
            </a:pPr>
            <a:r>
              <a:rPr lang="en-US" dirty="0" smtClean="0">
                <a:solidFill>
                  <a:schemeClr val="bg1"/>
                </a:solidFill>
                <a:latin typeface="Calibri" panose="020F0502020204030204" pitchFamily="34" charset="0"/>
                <a:cs typeface="Calibri"/>
              </a:rPr>
              <a:t>Reservoir Properties Review</a:t>
            </a:r>
            <a:endParaRPr lang="en-US" dirty="0" smtClean="0">
              <a:solidFill>
                <a:schemeClr val="bg1"/>
              </a:solidFill>
              <a:latin typeface="Calibri" panose="020F0502020204030204" pitchFamily="34" charset="0"/>
            </a:endParaRPr>
          </a:p>
          <a:p>
            <a:pPr>
              <a:buClr>
                <a:srgbClr val="C00000"/>
              </a:buClr>
              <a:buSzPct val="90000"/>
            </a:pPr>
            <a:r>
              <a:rPr lang="en-US" dirty="0" smtClean="0">
                <a:solidFill>
                  <a:schemeClr val="bg1"/>
                </a:solidFill>
                <a:latin typeface="Calibri" panose="020F0502020204030204" pitchFamily="34" charset="0"/>
                <a:cs typeface="Calibri"/>
              </a:rPr>
              <a:t>NGDS Data Review</a:t>
            </a:r>
          </a:p>
          <a:p>
            <a:pPr>
              <a:buClr>
                <a:srgbClr val="C00000"/>
              </a:buClr>
              <a:buSzPct val="90000"/>
            </a:pPr>
            <a:r>
              <a:rPr lang="en-US" dirty="0" smtClean="0">
                <a:solidFill>
                  <a:schemeClr val="bg1"/>
                </a:solidFill>
                <a:latin typeface="Calibri" panose="020F0502020204030204" pitchFamily="34" charset="0"/>
                <a:cs typeface="Calibri"/>
              </a:rPr>
              <a:t>New data</a:t>
            </a:r>
          </a:p>
          <a:p>
            <a:pPr>
              <a:buClr>
                <a:srgbClr val="C00000"/>
              </a:buClr>
              <a:buSzPct val="90000"/>
            </a:pPr>
            <a:r>
              <a:rPr lang="en-US" dirty="0" smtClean="0">
                <a:solidFill>
                  <a:schemeClr val="bg1"/>
                </a:solidFill>
                <a:latin typeface="Calibri" panose="020F0502020204030204" pitchFamily="34" charset="0"/>
                <a:cs typeface="Calibri"/>
              </a:rPr>
              <a:t>Results and Conclusions</a:t>
            </a:r>
            <a:endParaRPr lang="en-US" dirty="0">
              <a:solidFill>
                <a:schemeClr val="bg1"/>
              </a:solidFill>
              <a:latin typeface="Calibri" panose="020F0502020204030204" pitchFamily="34" charset="0"/>
              <a:cs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spTree>
    <p:extLst>
      <p:ext uri="{BB962C8B-B14F-4D97-AF65-F5344CB8AC3E}">
        <p14:creationId xmlns:p14="http://schemas.microsoft.com/office/powerpoint/2010/main" val="1386776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8" y="-337930"/>
            <a:ext cx="11768132" cy="1574800"/>
          </a:xfrm>
        </p:spPr>
        <p:txBody>
          <a:bodyPr/>
          <a:lstStyle/>
          <a:p>
            <a:r>
              <a:rPr lang="en-US" dirty="0">
                <a:solidFill>
                  <a:srgbClr val="92D050"/>
                </a:solidFill>
              </a:rPr>
              <a:t>Travis Peak Formation Thickness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994" y="764473"/>
            <a:ext cx="7156467" cy="5985255"/>
          </a:xfrm>
        </p:spPr>
      </p:pic>
      <p:sp>
        <p:nvSpPr>
          <p:cNvPr id="3" name="Content Placeholder 2">
            <a:extLst>
              <a:ext uri="{FF2B5EF4-FFF2-40B4-BE49-F238E27FC236}">
                <a16:creationId xmlns:mc="http://schemas.openxmlformats.org/markup-compatibility/2006" xmlns:mv="urn:schemas-microsoft-com:mac:vml" xmlns="" xmlns:a16="http://schemas.microsoft.com/office/drawing/2014/main" id="{B0587485-4E12-4DC9-B769-25AEE1D475BA}"/>
              </a:ext>
            </a:extLst>
          </p:cNvPr>
          <p:cNvSpPr txBox="1">
            <a:spLocks/>
          </p:cNvSpPr>
          <p:nvPr/>
        </p:nvSpPr>
        <p:spPr>
          <a:xfrm>
            <a:off x="365748" y="1009420"/>
            <a:ext cx="4569367" cy="25004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pPr>
            <a:r>
              <a:rPr lang="en-US" dirty="0">
                <a:solidFill>
                  <a:schemeClr val="bg1"/>
                </a:solidFill>
                <a:latin typeface="Calibri" panose="020F0502020204030204" pitchFamily="34" charset="0"/>
                <a:cs typeface="Calibri"/>
              </a:rPr>
              <a:t>Consistent thickness under Mineral Rights</a:t>
            </a:r>
          </a:p>
          <a:p>
            <a:pPr>
              <a:buClr>
                <a:srgbClr val="C00000"/>
              </a:buClr>
            </a:pPr>
            <a:endParaRPr lang="en-US" dirty="0">
              <a:solidFill>
                <a:schemeClr val="bg1"/>
              </a:solidFill>
              <a:latin typeface="Calibri" panose="020F0502020204030204" pitchFamily="34" charset="0"/>
              <a:cs typeface="Calibri"/>
            </a:endParaRPr>
          </a:p>
          <a:p>
            <a:pPr>
              <a:buClr>
                <a:srgbClr val="C00000"/>
              </a:buClr>
            </a:pPr>
            <a:r>
              <a:rPr lang="en-US" dirty="0">
                <a:solidFill>
                  <a:schemeClr val="bg1"/>
                </a:solidFill>
                <a:latin typeface="Calibri" panose="020F0502020204030204" pitchFamily="34" charset="0"/>
                <a:cs typeface="Calibri"/>
              </a:rPr>
              <a:t>Thickness greater in 10 km radius to south and east</a:t>
            </a:r>
            <a:endParaRPr lang="en-US" dirty="0">
              <a:solidFill>
                <a:schemeClr val="bg1"/>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9" y="6170337"/>
            <a:ext cx="2514003" cy="579391"/>
          </a:xfrm>
          <a:prstGeom prst="rect">
            <a:avLst/>
          </a:prstGeom>
        </p:spPr>
      </p:pic>
      <p:pic>
        <p:nvPicPr>
          <p:cNvPr id="7" name="Picture 6"/>
          <p:cNvPicPr>
            <a:picLocks noChangeAspect="1"/>
          </p:cNvPicPr>
          <p:nvPr/>
        </p:nvPicPr>
        <p:blipFill>
          <a:blip r:embed="rId4"/>
          <a:stretch>
            <a:fillRect/>
          </a:stretch>
        </p:blipFill>
        <p:spPr>
          <a:xfrm>
            <a:off x="2966393" y="3275291"/>
            <a:ext cx="1752062" cy="2500806"/>
          </a:xfrm>
          <a:prstGeom prst="rect">
            <a:avLst/>
          </a:prstGeom>
        </p:spPr>
      </p:pic>
    </p:spTree>
    <p:extLst>
      <p:ext uri="{BB962C8B-B14F-4D97-AF65-F5344CB8AC3E}">
        <p14:creationId xmlns:p14="http://schemas.microsoft.com/office/powerpoint/2010/main" val="2419651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30" y="-313641"/>
            <a:ext cx="11768132" cy="1574800"/>
          </a:xfrm>
        </p:spPr>
        <p:txBody>
          <a:bodyPr/>
          <a:lstStyle/>
          <a:p>
            <a:r>
              <a:rPr lang="en-US" dirty="0">
                <a:solidFill>
                  <a:srgbClr val="92D050"/>
                </a:solidFill>
              </a:rPr>
              <a:t>Travis Peak Heat Density</a:t>
            </a:r>
            <a:r>
              <a:rPr lang="en-US" dirty="0"/>
              <a:t>	</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2511" y="806254"/>
            <a:ext cx="6817928" cy="5702122"/>
          </a:xfrm>
        </p:spPr>
      </p:pic>
      <p:sp>
        <p:nvSpPr>
          <p:cNvPr id="5" name="Content Placeholder 2">
            <a:extLst>
              <a:ext uri="{FF2B5EF4-FFF2-40B4-BE49-F238E27FC236}">
                <a16:creationId xmlns:mc="http://schemas.openxmlformats.org/markup-compatibility/2006" xmlns:mv="urn:schemas-microsoft-com:mac:vml" xmlns="" xmlns:a16="http://schemas.microsoft.com/office/drawing/2014/main" id="{0F4021B1-4447-4E4B-B9A9-62ADFF060577}"/>
              </a:ext>
            </a:extLst>
          </p:cNvPr>
          <p:cNvSpPr txBox="1">
            <a:spLocks/>
          </p:cNvSpPr>
          <p:nvPr/>
        </p:nvSpPr>
        <p:spPr>
          <a:xfrm>
            <a:off x="508930" y="1221981"/>
            <a:ext cx="5060764" cy="16625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pPr>
            <a:r>
              <a:rPr lang="en-US" dirty="0">
                <a:solidFill>
                  <a:schemeClr val="bg1"/>
                </a:solidFill>
                <a:latin typeface="Calibri" panose="020F0502020204030204" pitchFamily="34" charset="0"/>
                <a:cs typeface="Calibri"/>
              </a:rPr>
              <a:t>Mineral Rights area - average</a:t>
            </a:r>
          </a:p>
          <a:p>
            <a:pPr>
              <a:buClr>
                <a:srgbClr val="C00000"/>
              </a:buClr>
            </a:pPr>
            <a:r>
              <a:rPr lang="en-US" dirty="0">
                <a:solidFill>
                  <a:schemeClr val="bg1"/>
                </a:solidFill>
                <a:latin typeface="Calibri" panose="020F0502020204030204" pitchFamily="34" charset="0"/>
              </a:rPr>
              <a:t>SE and NW areas variable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9" y="6170337"/>
            <a:ext cx="2514003" cy="579391"/>
          </a:xfrm>
          <a:prstGeom prst="rect">
            <a:avLst/>
          </a:prstGeom>
        </p:spPr>
      </p:pic>
      <p:pic>
        <p:nvPicPr>
          <p:cNvPr id="7" name="Picture 6"/>
          <p:cNvPicPr>
            <a:picLocks noChangeAspect="1"/>
          </p:cNvPicPr>
          <p:nvPr/>
        </p:nvPicPr>
        <p:blipFill rotWithShape="1">
          <a:blip r:embed="rId4"/>
          <a:srcRect t="10234"/>
          <a:stretch/>
        </p:blipFill>
        <p:spPr>
          <a:xfrm>
            <a:off x="3350129" y="2452744"/>
            <a:ext cx="1815759" cy="2692102"/>
          </a:xfrm>
          <a:prstGeom prst="rect">
            <a:avLst/>
          </a:prstGeom>
        </p:spPr>
      </p:pic>
    </p:spTree>
    <p:extLst>
      <p:ext uri="{BB962C8B-B14F-4D97-AF65-F5344CB8AC3E}">
        <p14:creationId xmlns:p14="http://schemas.microsoft.com/office/powerpoint/2010/main" val="2606302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20475041-28AD-430B-B2A2-CED81AB2CDAF}"/>
              </a:ext>
            </a:extLst>
          </p:cNvPr>
          <p:cNvSpPr>
            <a:spLocks noGrp="1"/>
          </p:cNvSpPr>
          <p:nvPr>
            <p:ph type="title"/>
          </p:nvPr>
        </p:nvSpPr>
        <p:spPr>
          <a:xfrm>
            <a:off x="552961" y="-185745"/>
            <a:ext cx="11768132" cy="1355464"/>
          </a:xfrm>
        </p:spPr>
        <p:txBody>
          <a:bodyPr/>
          <a:lstStyle/>
          <a:p>
            <a:r>
              <a:rPr lang="en-US" dirty="0">
                <a:solidFill>
                  <a:srgbClr val="92D050"/>
                </a:solidFill>
                <a:cs typeface="Calibri Light"/>
              </a:rPr>
              <a:t>Conclusions</a:t>
            </a:r>
            <a:endParaRPr lang="en-US" dirty="0">
              <a:solidFill>
                <a:srgbClr val="92D050"/>
              </a:solidFill>
            </a:endParaRP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id="{CB21CEEA-C066-409C-9389-C1B4BA9013E2}"/>
              </a:ext>
            </a:extLst>
          </p:cNvPr>
          <p:cNvSpPr>
            <a:spLocks noGrp="1"/>
          </p:cNvSpPr>
          <p:nvPr>
            <p:ph idx="1"/>
          </p:nvPr>
        </p:nvSpPr>
        <p:spPr>
          <a:xfrm>
            <a:off x="644562" y="1071378"/>
            <a:ext cx="11317942" cy="5098959"/>
          </a:xfrm>
        </p:spPr>
        <p:txBody>
          <a:bodyPr vert="horz" lIns="91440" tIns="45720" rIns="91440" bIns="45720" rtlCol="0" anchor="t">
            <a:normAutofit fontScale="77500" lnSpcReduction="20000"/>
          </a:bodyPr>
          <a:lstStyle/>
          <a:p>
            <a:pPr>
              <a:buClr>
                <a:srgbClr val="C00000"/>
              </a:buClr>
            </a:pPr>
            <a:r>
              <a:rPr lang="en-US" dirty="0">
                <a:latin typeface="Calibri" panose="020F0502020204030204" pitchFamily="34" charset="0"/>
                <a:cs typeface="Calibri"/>
              </a:rPr>
              <a:t>Significant amounts of data are publicly available for geothermal reservoir analysis</a:t>
            </a:r>
            <a:endParaRPr lang="en-US" dirty="0">
              <a:latin typeface="Calibri" panose="020F0502020204030204" pitchFamily="34" charset="0"/>
            </a:endParaRPr>
          </a:p>
          <a:p>
            <a:pPr lvl="1">
              <a:buClr>
                <a:srgbClr val="C00000"/>
              </a:buClr>
              <a:buFont typeface="Wingdings" panose="05000000000000000000" pitchFamily="2" charset="2"/>
              <a:buChar char="§"/>
            </a:pPr>
            <a:r>
              <a:rPr lang="en-US" dirty="0">
                <a:latin typeface="Calibri" panose="020F0502020204030204" pitchFamily="34" charset="0"/>
                <a:cs typeface="Calibri"/>
              </a:rPr>
              <a:t>National Geothermal Data System (NGDS), previous publications, and state organizations</a:t>
            </a:r>
          </a:p>
          <a:p>
            <a:pPr lvl="1">
              <a:buClr>
                <a:srgbClr val="C00000"/>
              </a:buClr>
              <a:buFont typeface="Wingdings" panose="05000000000000000000" pitchFamily="2" charset="2"/>
              <a:buChar char="§"/>
            </a:pPr>
            <a:r>
              <a:rPr lang="en-US" dirty="0">
                <a:latin typeface="Calibri" panose="020F0502020204030204" pitchFamily="34" charset="0"/>
                <a:cs typeface="Calibri"/>
              </a:rPr>
              <a:t>Data are more easily accessible through proprietary data aggregation companies like Drillinginfo and IHS Energy</a:t>
            </a:r>
          </a:p>
          <a:p>
            <a:pPr marL="257168" lvl="1" indent="0">
              <a:buClr>
                <a:srgbClr val="C00000"/>
              </a:buClr>
              <a:buNone/>
            </a:pPr>
            <a:endParaRPr lang="en-US" dirty="0">
              <a:latin typeface="Calibri" panose="020F0502020204030204" pitchFamily="34" charset="0"/>
            </a:endParaRPr>
          </a:p>
          <a:p>
            <a:pPr>
              <a:buClr>
                <a:srgbClr val="C00000"/>
              </a:buClr>
            </a:pPr>
            <a:r>
              <a:rPr lang="en-US" dirty="0">
                <a:latin typeface="Calibri" panose="020F0502020204030204" pitchFamily="34" charset="0"/>
                <a:cs typeface="Calibri"/>
              </a:rPr>
              <a:t>In East Texas, the Travis Peak Formation is a promising geothermal reservoir for direct use applications</a:t>
            </a:r>
          </a:p>
          <a:p>
            <a:pPr lvl="1">
              <a:buClr>
                <a:srgbClr val="C00000"/>
              </a:buClr>
              <a:buFont typeface="Wingdings" panose="05000000000000000000" pitchFamily="2" charset="2"/>
              <a:buChar char="§"/>
            </a:pPr>
            <a:r>
              <a:rPr lang="en-US" dirty="0">
                <a:latin typeface="Calibri" panose="020F0502020204030204" pitchFamily="34" charset="0"/>
                <a:cs typeface="Calibri"/>
              </a:rPr>
              <a:t>The reservoir heat density varies from ~150 - 300 MJ/m</a:t>
            </a:r>
            <a:r>
              <a:rPr lang="en-US" baseline="30000" dirty="0">
                <a:latin typeface="Calibri" panose="020F0502020204030204" pitchFamily="34" charset="0"/>
                <a:cs typeface="Calibri"/>
              </a:rPr>
              <a:t>3</a:t>
            </a:r>
            <a:r>
              <a:rPr lang="en-US" dirty="0">
                <a:latin typeface="Calibri" panose="020F0502020204030204" pitchFamily="34" charset="0"/>
                <a:cs typeface="Calibri"/>
              </a:rPr>
              <a:t>, which would have a significant impact on economic potential of the reservoir</a:t>
            </a:r>
          </a:p>
          <a:p>
            <a:pPr lvl="1">
              <a:buClr>
                <a:srgbClr val="C00000"/>
              </a:buClr>
              <a:buFont typeface="Wingdings" panose="05000000000000000000" pitchFamily="2" charset="2"/>
              <a:buChar char="§"/>
            </a:pPr>
            <a:r>
              <a:rPr lang="en-US" dirty="0" smtClean="0">
                <a:latin typeface="Calibri" panose="020F0502020204030204" pitchFamily="34" charset="0"/>
                <a:cs typeface="Calibri"/>
              </a:rPr>
              <a:t> NREL is working on economically viability of reservoir (See Craig Turchi talk on Wednesday afternoon)</a:t>
            </a:r>
          </a:p>
          <a:p>
            <a:pPr lvl="2">
              <a:buClr>
                <a:srgbClr val="C00000"/>
              </a:buClr>
              <a:buFont typeface="Wingdings" panose="05000000000000000000" pitchFamily="2" charset="2"/>
              <a:buChar char="§"/>
            </a:pPr>
            <a:r>
              <a:rPr lang="en-US" sz="2300" dirty="0" smtClean="0">
                <a:latin typeface="Calibri" panose="020F0502020204030204" pitchFamily="34" charset="0"/>
                <a:cs typeface="Calibri"/>
              </a:rPr>
              <a:t>Concerns - high </a:t>
            </a:r>
            <a:r>
              <a:rPr lang="en-US" sz="2300" dirty="0">
                <a:latin typeface="Calibri" panose="020F0502020204030204" pitchFamily="34" charset="0"/>
                <a:cs typeface="Calibri"/>
              </a:rPr>
              <a:t>salinity in the Texas formation fluids  (~200,000 TDS</a:t>
            </a:r>
            <a:r>
              <a:rPr lang="en-US" sz="2300" dirty="0" smtClean="0">
                <a:latin typeface="Calibri" panose="020F0502020204030204" pitchFamily="34" charset="0"/>
                <a:cs typeface="Calibri"/>
              </a:rPr>
              <a:t>)</a:t>
            </a:r>
          </a:p>
          <a:p>
            <a:pPr lvl="2">
              <a:buClr>
                <a:srgbClr val="C00000"/>
              </a:buClr>
              <a:buFont typeface="Wingdings" panose="05000000000000000000" pitchFamily="2" charset="2"/>
              <a:buChar char="§"/>
            </a:pPr>
            <a:r>
              <a:rPr lang="en-US" sz="2300" dirty="0">
                <a:latin typeface="Calibri" panose="020F0502020204030204" pitchFamily="34" charset="0"/>
                <a:cs typeface="Calibri"/>
              </a:rPr>
              <a:t>Concerns - </a:t>
            </a:r>
            <a:r>
              <a:rPr lang="en-US" sz="2300" dirty="0" smtClean="0">
                <a:latin typeface="Calibri" panose="020F0502020204030204" pitchFamily="34" charset="0"/>
                <a:cs typeface="Calibri"/>
              </a:rPr>
              <a:t>drilling cost for two production wells</a:t>
            </a:r>
            <a:endParaRPr lang="en-US" sz="2300" dirty="0">
              <a:latin typeface="Calibri" panose="020F0502020204030204" pitchFamily="34" charset="0"/>
              <a:cs typeface="Calibri"/>
            </a:endParaRPr>
          </a:p>
          <a:p>
            <a:pPr marL="257168" lvl="1" indent="0">
              <a:buClr>
                <a:srgbClr val="C00000"/>
              </a:buClr>
              <a:buNone/>
            </a:pPr>
            <a:endParaRPr lang="en-US" dirty="0">
              <a:latin typeface="Calibri" panose="020F0502020204030204" pitchFamily="34" charset="0"/>
              <a:cs typeface="Calibri"/>
            </a:endParaRPr>
          </a:p>
          <a:p>
            <a:pPr>
              <a:buClr>
                <a:srgbClr val="C00000"/>
              </a:buClr>
            </a:pPr>
            <a:r>
              <a:rPr lang="en-US" dirty="0">
                <a:latin typeface="Calibri" panose="020F0502020204030204" pitchFamily="34" charset="0"/>
                <a:cs typeface="Calibri"/>
              </a:rPr>
              <a:t>Results presented here are applicable to several gas turbine power plant operators within our study area</a:t>
            </a:r>
          </a:p>
          <a:p>
            <a:pPr lvl="1">
              <a:buClr>
                <a:srgbClr val="C00000"/>
              </a:buClr>
              <a:buFont typeface="Wingdings" panose="05000000000000000000" pitchFamily="2" charset="2"/>
              <a:buChar char="§"/>
            </a:pPr>
            <a:r>
              <a:rPr lang="en-US" dirty="0">
                <a:latin typeface="Calibri" panose="020F0502020204030204" pitchFamily="34" charset="0"/>
                <a:cs typeface="Calibri"/>
              </a:rPr>
              <a:t>The workflow and analysis methodology can be utilized in other prominent hydrocarbon producing basins to discover other deep direct use geothermal reservoirs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spTree>
    <p:extLst>
      <p:ext uri="{BB962C8B-B14F-4D97-AF65-F5344CB8AC3E}">
        <p14:creationId xmlns:p14="http://schemas.microsoft.com/office/powerpoint/2010/main" val="3738024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1232CE24-93BE-42A4-9E2E-A0B710DD2AF0}"/>
              </a:ext>
            </a:extLst>
          </p:cNvPr>
          <p:cNvSpPr>
            <a:spLocks noGrp="1"/>
          </p:cNvSpPr>
          <p:nvPr>
            <p:ph type="title"/>
          </p:nvPr>
        </p:nvSpPr>
        <p:spPr>
          <a:xfrm>
            <a:off x="534210" y="4733806"/>
            <a:ext cx="10424074" cy="1574800"/>
          </a:xfrm>
        </p:spPr>
        <p:txBody>
          <a:bodyPr/>
          <a:lstStyle/>
          <a:p>
            <a:r>
              <a:rPr lang="en-US" dirty="0">
                <a:solidFill>
                  <a:srgbClr val="92D050"/>
                </a:solidFill>
                <a:cs typeface="Calibri Light"/>
              </a:rPr>
              <a:t>Thank you!</a:t>
            </a:r>
            <a:endParaRPr lang="en-US" dirty="0">
              <a:solidFill>
                <a:srgbClr val="92D050"/>
              </a:solidFill>
            </a:endParaRP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id="{8FE69728-003A-469A-95B1-84CAF2FD243A}"/>
              </a:ext>
            </a:extLst>
          </p:cNvPr>
          <p:cNvSpPr>
            <a:spLocks noGrp="1"/>
          </p:cNvSpPr>
          <p:nvPr>
            <p:ph idx="1"/>
          </p:nvPr>
        </p:nvSpPr>
        <p:spPr>
          <a:xfrm>
            <a:off x="286439" y="396925"/>
            <a:ext cx="11369407" cy="4971142"/>
          </a:xfrm>
        </p:spPr>
        <p:txBody>
          <a:bodyPr vert="horz" wrap="none" lIns="91440" tIns="45720" rIns="91440" bIns="45720" numCol="2" rtlCol="0" anchor="t">
            <a:noAutofit/>
          </a:bodyPr>
          <a:lstStyle/>
          <a:p>
            <a:pPr>
              <a:lnSpc>
                <a:spcPct val="120000"/>
              </a:lnSpc>
              <a:buClr>
                <a:srgbClr val="C00000"/>
              </a:buClr>
            </a:pPr>
            <a:r>
              <a:rPr lang="en-US" sz="2400" b="1" dirty="0">
                <a:latin typeface="Calibri" panose="020F0502020204030204" pitchFamily="34" charset="0"/>
                <a:cs typeface="Calibri"/>
              </a:rPr>
              <a:t>Sharon Fields </a:t>
            </a:r>
            <a:r>
              <a:rPr lang="en-US" sz="2400" dirty="0">
                <a:latin typeface="Calibri" panose="020F0502020204030204" pitchFamily="34" charset="0"/>
                <a:cs typeface="Calibri"/>
              </a:rPr>
              <a:t>and </a:t>
            </a:r>
            <a:r>
              <a:rPr lang="en-US" sz="2400" b="1" dirty="0">
                <a:latin typeface="Calibri" panose="020F0502020204030204" pitchFamily="34" charset="0"/>
                <a:cs typeface="Calibri"/>
              </a:rPr>
              <a:t>Cathy Chickering Pace  </a:t>
            </a:r>
            <a:r>
              <a:rPr lang="en-US" sz="2400" dirty="0">
                <a:latin typeface="Calibri" panose="020F0502020204030204" pitchFamily="34" charset="0"/>
                <a:cs typeface="Calibri"/>
              </a:rPr>
              <a:t>of the SMU Geothermal Lab</a:t>
            </a:r>
          </a:p>
          <a:p>
            <a:pPr>
              <a:lnSpc>
                <a:spcPct val="120000"/>
              </a:lnSpc>
              <a:buClr>
                <a:srgbClr val="C00000"/>
              </a:buClr>
            </a:pPr>
            <a:r>
              <a:rPr lang="en-US" sz="2400" dirty="0">
                <a:latin typeface="Calibri" panose="020F0502020204030204" pitchFamily="34" charset="0"/>
                <a:cs typeface="Calibri"/>
              </a:rPr>
              <a:t>Drillinginfo, ESRI, and IHS for educational software licenses </a:t>
            </a:r>
          </a:p>
          <a:p>
            <a:pPr>
              <a:lnSpc>
                <a:spcPct val="120000"/>
              </a:lnSpc>
              <a:buClr>
                <a:srgbClr val="C00000"/>
              </a:buClr>
            </a:pPr>
            <a:r>
              <a:rPr lang="en-US" sz="2400" dirty="0">
                <a:latin typeface="Calibri" panose="020F0502020204030204" pitchFamily="34" charset="0"/>
                <a:cs typeface="Calibri"/>
              </a:rPr>
              <a:t>XTO Energy  donated .LAS well logs</a:t>
            </a:r>
          </a:p>
          <a:p>
            <a:pPr>
              <a:lnSpc>
                <a:spcPct val="120000"/>
              </a:lnSpc>
              <a:buClr>
                <a:srgbClr val="C00000"/>
              </a:buClr>
            </a:pPr>
            <a:r>
              <a:rPr lang="en-US" sz="2400" dirty="0">
                <a:latin typeface="Calibri" panose="020F0502020204030204" pitchFamily="34" charset="0"/>
                <a:cs typeface="Calibri"/>
              </a:rPr>
              <a:t>Collaborators:                                                   National Renewable Energy Lab (NREL)     Eastman Chemical Company                       Turbine Air Systems (TAS)</a:t>
            </a:r>
          </a:p>
          <a:p>
            <a:pPr>
              <a:lnSpc>
                <a:spcPct val="120000"/>
              </a:lnSpc>
              <a:buClr>
                <a:srgbClr val="C00000"/>
              </a:buClr>
            </a:pPr>
            <a:endParaRPr lang="en-US" sz="2400" dirty="0">
              <a:latin typeface="Calibri" panose="020F0502020204030204" pitchFamily="34" charset="0"/>
              <a:cs typeface="Calibri"/>
            </a:endParaRPr>
          </a:p>
          <a:p>
            <a:pPr marL="0" indent="0">
              <a:lnSpc>
                <a:spcPct val="120000"/>
              </a:lnSpc>
              <a:buNone/>
            </a:pPr>
            <a:r>
              <a:rPr lang="en-US" sz="1800" dirty="0">
                <a:latin typeface="Calibri" panose="020F0502020204030204" pitchFamily="34" charset="0"/>
                <a:cs typeface="Calibri"/>
              </a:rPr>
              <a:t>This work was authored in part by the National Renewable Energy Laboratory, operated by Alliance for Sustainable Energy, LLC, for the U.S. Department of Energy (DOE) under Contract No. DE-AC36-08GO28308. Funding provided by U.S. Department of Energy Office of Energy Efficiency and Renewable Energy Geothermal Technologies Office under Contract No. DE-EE0001514.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p>
          <a:p>
            <a:endParaRPr lang="en-US" sz="1800" dirty="0">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spTree>
    <p:extLst>
      <p:ext uri="{BB962C8B-B14F-4D97-AF65-F5344CB8AC3E}">
        <p14:creationId xmlns:p14="http://schemas.microsoft.com/office/powerpoint/2010/main" val="249383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B904DC25-1CCF-4333-87CC-3053F51F061B}"/>
              </a:ext>
            </a:extLst>
          </p:cNvPr>
          <p:cNvSpPr>
            <a:spLocks noGrp="1"/>
          </p:cNvSpPr>
          <p:nvPr>
            <p:ph type="title"/>
          </p:nvPr>
        </p:nvSpPr>
        <p:spPr>
          <a:xfrm>
            <a:off x="838200" y="365125"/>
            <a:ext cx="10458091" cy="1196167"/>
          </a:xfrm>
        </p:spPr>
        <p:txBody>
          <a:bodyPr/>
          <a:lstStyle/>
          <a:p>
            <a:r>
              <a:rPr lang="en-US" dirty="0">
                <a:solidFill>
                  <a:srgbClr val="92D050"/>
                </a:solidFill>
                <a:cs typeface="Calibri Light"/>
              </a:rPr>
              <a:t>Research </a:t>
            </a:r>
            <a:r>
              <a:rPr lang="en-US" dirty="0" smtClean="0">
                <a:solidFill>
                  <a:srgbClr val="92D050"/>
                </a:solidFill>
                <a:cs typeface="Calibri Light"/>
              </a:rPr>
              <a:t>Questions</a:t>
            </a:r>
            <a:endParaRPr lang="en-US" dirty="0">
              <a:solidFill>
                <a:srgbClr val="92D050"/>
              </a:solidFill>
            </a:endParaRP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id="{1400567B-A93E-4208-952C-BA0B70C2D9E4}"/>
              </a:ext>
            </a:extLst>
          </p:cNvPr>
          <p:cNvSpPr>
            <a:spLocks noGrp="1"/>
          </p:cNvSpPr>
          <p:nvPr>
            <p:ph idx="1"/>
          </p:nvPr>
        </p:nvSpPr>
        <p:spPr>
          <a:xfrm>
            <a:off x="838200" y="1261241"/>
            <a:ext cx="10458091" cy="1828800"/>
          </a:xfrm>
        </p:spPr>
        <p:txBody>
          <a:bodyPr vert="horz" lIns="91440" tIns="45720" rIns="91440" bIns="45720" rtlCol="0" anchor="t">
            <a:normAutofit fontScale="70000" lnSpcReduction="20000"/>
          </a:bodyPr>
          <a:lstStyle/>
          <a:p>
            <a:pPr marL="0" indent="0">
              <a:lnSpc>
                <a:spcPct val="120000"/>
              </a:lnSpc>
              <a:buNone/>
            </a:pPr>
            <a:r>
              <a:rPr lang="en-US" sz="3400" dirty="0">
                <a:latin typeface="Calibri" panose="020F0502020204030204" pitchFamily="34" charset="0"/>
                <a:cs typeface="Calibri"/>
              </a:rPr>
              <a:t>What is the temperature and volume of the low-temperature geothermal resource in the vicinity of the Eastman Chemical Power Plant near Longview, Texas? </a:t>
            </a:r>
          </a:p>
          <a:p>
            <a:pPr marL="0" indent="0">
              <a:lnSpc>
                <a:spcPct val="120000"/>
              </a:lnSpc>
              <a:buNone/>
            </a:pPr>
            <a:r>
              <a:rPr lang="en-US" sz="3400" dirty="0">
                <a:latin typeface="Calibri" panose="020F0502020204030204" pitchFamily="34" charset="0"/>
                <a:cs typeface="Calibri"/>
              </a:rPr>
              <a:t>Is this an economically feasible geothermal resource for turbine air inlet cooling?</a:t>
            </a:r>
          </a:p>
          <a:p>
            <a:pPr marL="0" indent="0">
              <a:buNone/>
            </a:pPr>
            <a:endParaRPr lang="en-US" dirty="0">
              <a:cs typeface="Calibri"/>
            </a:endParaRPr>
          </a:p>
        </p:txBody>
      </p:sp>
      <p:sp>
        <p:nvSpPr>
          <p:cNvPr id="6" name="Title 1">
            <a:extLst>
              <a:ext uri="{FF2B5EF4-FFF2-40B4-BE49-F238E27FC236}">
                <a16:creationId xmlns:mc="http://schemas.openxmlformats.org/markup-compatibility/2006" xmlns:mv="urn:schemas-microsoft-com:mac:vml" xmlns="" xmlns:a16="http://schemas.microsoft.com/office/drawing/2014/main" id="{08C8770A-D29E-4A83-9511-D7998AD854F4}"/>
              </a:ext>
            </a:extLst>
          </p:cNvPr>
          <p:cNvSpPr txBox="1">
            <a:spLocks/>
          </p:cNvSpPr>
          <p:nvPr/>
        </p:nvSpPr>
        <p:spPr>
          <a:xfrm>
            <a:off x="838200" y="2823653"/>
            <a:ext cx="10515600" cy="1167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92D050"/>
                </a:solidFill>
                <a:cs typeface="Calibri Light"/>
              </a:rPr>
              <a:t>Analysis Methods</a:t>
            </a:r>
            <a:endParaRPr lang="en-US" dirty="0">
              <a:solidFill>
                <a:srgbClr val="92D050"/>
              </a:solidFill>
            </a:endParaRPr>
          </a:p>
        </p:txBody>
      </p:sp>
      <p:sp>
        <p:nvSpPr>
          <p:cNvPr id="8" name="Content Placeholder 2">
            <a:extLst>
              <a:ext uri="{FF2B5EF4-FFF2-40B4-BE49-F238E27FC236}">
                <a16:creationId xmlns:mc="http://schemas.openxmlformats.org/markup-compatibility/2006" xmlns:mv="urn:schemas-microsoft-com:mac:vml" xmlns="" xmlns:a16="http://schemas.microsoft.com/office/drawing/2014/main" id="{1ED8B01A-A78A-47BC-A7D3-D3E5557A4CF2}"/>
              </a:ext>
            </a:extLst>
          </p:cNvPr>
          <p:cNvSpPr txBox="1">
            <a:spLocks/>
          </p:cNvSpPr>
          <p:nvPr/>
        </p:nvSpPr>
        <p:spPr>
          <a:xfrm>
            <a:off x="838199" y="3675324"/>
            <a:ext cx="10458091" cy="25397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SzPct val="90000"/>
            </a:pPr>
            <a:r>
              <a:rPr lang="en-US" dirty="0">
                <a:solidFill>
                  <a:schemeClr val="bg1"/>
                </a:solidFill>
                <a:latin typeface="Calibri" panose="020F0502020204030204" pitchFamily="34" charset="0"/>
                <a:cs typeface="Calibri"/>
              </a:rPr>
              <a:t>Literature review of previous work in the area</a:t>
            </a:r>
          </a:p>
          <a:p>
            <a:pPr>
              <a:buClr>
                <a:srgbClr val="C00000"/>
              </a:buClr>
              <a:buSzPct val="90000"/>
            </a:pPr>
            <a:r>
              <a:rPr lang="en-US" dirty="0">
                <a:solidFill>
                  <a:schemeClr val="bg1"/>
                </a:solidFill>
                <a:latin typeface="Calibri" panose="020F0502020204030204" pitchFamily="34" charset="0"/>
                <a:cs typeface="Calibri"/>
              </a:rPr>
              <a:t>Examine National Geothermal Data System (NGDS) for thermal regime, regional tectonics, and reservoir properties</a:t>
            </a:r>
            <a:endParaRPr lang="en-US" dirty="0">
              <a:solidFill>
                <a:schemeClr val="bg1"/>
              </a:solidFill>
              <a:latin typeface="Calibri" panose="020F0502020204030204" pitchFamily="34" charset="0"/>
            </a:endParaRPr>
          </a:p>
          <a:p>
            <a:pPr>
              <a:buClr>
                <a:srgbClr val="C00000"/>
              </a:buClr>
              <a:buSzPct val="90000"/>
            </a:pPr>
            <a:r>
              <a:rPr lang="en-US" dirty="0">
                <a:solidFill>
                  <a:schemeClr val="bg1"/>
                </a:solidFill>
                <a:latin typeface="Calibri" panose="020F0502020204030204" pitchFamily="34" charset="0"/>
                <a:cs typeface="Calibri"/>
              </a:rPr>
              <a:t>Examine Railroad Commision of Texas (RRC) data to supplement reservoir properties, reservoir production, and formation depths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spTree>
    <p:extLst>
      <p:ext uri="{BB962C8B-B14F-4D97-AF65-F5344CB8AC3E}">
        <p14:creationId xmlns:p14="http://schemas.microsoft.com/office/powerpoint/2010/main" val="1386776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32160"/>
            <a:ext cx="12192000" cy="4661148"/>
          </a:xfrm>
          <a:prstGeom prst="rect">
            <a:avLst/>
          </a:prstGeom>
        </p:spPr>
      </p:pic>
      <p:sp>
        <p:nvSpPr>
          <p:cNvPr id="2" name="Title 1">
            <a:extLst>
              <a:ext uri="{FF2B5EF4-FFF2-40B4-BE49-F238E27FC236}">
                <a16:creationId xmlns:mc="http://schemas.openxmlformats.org/markup-compatibility/2006" xmlns:mv="urn:schemas-microsoft-com:mac:vml" xmlns="" xmlns:a16="http://schemas.microsoft.com/office/drawing/2014/main" id="{0E854C12-252A-4C4C-B4A5-4A9F8DC4413A}"/>
              </a:ext>
            </a:extLst>
          </p:cNvPr>
          <p:cNvSpPr>
            <a:spLocks noGrp="1"/>
          </p:cNvSpPr>
          <p:nvPr>
            <p:ph type="title"/>
          </p:nvPr>
        </p:nvSpPr>
        <p:spPr>
          <a:xfrm>
            <a:off x="528506" y="-302622"/>
            <a:ext cx="12192001" cy="1574800"/>
          </a:xfrm>
        </p:spPr>
        <p:txBody>
          <a:bodyPr/>
          <a:lstStyle/>
          <a:p>
            <a:r>
              <a:rPr lang="en-US" dirty="0">
                <a:solidFill>
                  <a:srgbClr val="92D050"/>
                </a:solidFill>
              </a:rPr>
              <a:t>Application:  </a:t>
            </a:r>
            <a:r>
              <a:rPr lang="en-US" sz="3200" dirty="0">
                <a:solidFill>
                  <a:srgbClr val="92D050"/>
                </a:solidFill>
              </a:rPr>
              <a:t>Turbine Inlet Cooling (TIC)  </a:t>
            </a:r>
          </a:p>
        </p:txBody>
      </p:sp>
      <p:sp>
        <p:nvSpPr>
          <p:cNvPr id="5" name="TextBox 4">
            <a:extLst>
              <a:ext uri="{FF2B5EF4-FFF2-40B4-BE49-F238E27FC236}">
                <a16:creationId xmlns:mc="http://schemas.openxmlformats.org/markup-compatibility/2006" xmlns:mv="urn:schemas-microsoft-com:mac:vml" xmlns="" xmlns:a16="http://schemas.microsoft.com/office/drawing/2014/main" id="{CEE5FCF4-BA04-4017-A4D9-2BE14E96048E}"/>
              </a:ext>
            </a:extLst>
          </p:cNvPr>
          <p:cNvSpPr txBox="1"/>
          <p:nvPr/>
        </p:nvSpPr>
        <p:spPr>
          <a:xfrm>
            <a:off x="2803409" y="4472201"/>
            <a:ext cx="6585181" cy="1631216"/>
          </a:xfrm>
          <a:prstGeom prst="rect">
            <a:avLst/>
          </a:prstGeom>
          <a:noFill/>
        </p:spPr>
        <p:txBody>
          <a:bodyPr wrap="square" numCol="2" rtlCol="0">
            <a:spAutoFit/>
          </a:bodyPr>
          <a:lstStyle/>
          <a:p>
            <a:pPr marL="342900" indent="-169863">
              <a:buFont typeface="Arial" panose="020B0604020202020204" pitchFamily="34" charset="0"/>
              <a:buChar char="•"/>
            </a:pPr>
            <a:r>
              <a:rPr lang="en-US" sz="2000" dirty="0"/>
              <a:t>Well location and depth</a:t>
            </a:r>
          </a:p>
          <a:p>
            <a:pPr marL="342900" indent="-169863">
              <a:buFont typeface="Arial" panose="020B0604020202020204" pitchFamily="34" charset="0"/>
              <a:buChar char="•"/>
            </a:pPr>
            <a:r>
              <a:rPr lang="en-US" sz="2000" dirty="0"/>
              <a:t>Formation temperature</a:t>
            </a:r>
          </a:p>
          <a:p>
            <a:pPr marL="342900" indent="-169863">
              <a:buFont typeface="Arial" panose="020B0604020202020204" pitchFamily="34" charset="0"/>
              <a:buChar char="•"/>
            </a:pPr>
            <a:r>
              <a:rPr lang="en-US" sz="2000" dirty="0"/>
              <a:t>Pipeline lengths</a:t>
            </a:r>
          </a:p>
          <a:p>
            <a:pPr marL="342900" indent="-169863">
              <a:buFont typeface="Arial" panose="020B0604020202020204" pitchFamily="34" charset="0"/>
              <a:buChar char="•"/>
            </a:pPr>
            <a:r>
              <a:rPr lang="en-US" sz="2000" dirty="0"/>
              <a:t>Tank volume</a:t>
            </a:r>
          </a:p>
          <a:p>
            <a:pPr marL="342900" indent="-169863">
              <a:buFont typeface="Arial" panose="020B0604020202020204" pitchFamily="34" charset="0"/>
              <a:buChar char="•"/>
            </a:pPr>
            <a:endParaRPr lang="en-US" sz="2000" dirty="0"/>
          </a:p>
          <a:p>
            <a:pPr marL="342900" indent="-169863">
              <a:buFont typeface="Arial" panose="020B0604020202020204" pitchFamily="34" charset="0"/>
              <a:buChar char="•"/>
            </a:pPr>
            <a:r>
              <a:rPr lang="en-US" sz="2000" dirty="0"/>
              <a:t>Chiller capacity</a:t>
            </a:r>
          </a:p>
          <a:p>
            <a:pPr marL="342900" indent="-169863">
              <a:buFont typeface="Arial" panose="020B0604020202020204" pitchFamily="34" charset="0"/>
              <a:buChar char="•"/>
            </a:pPr>
            <a:r>
              <a:rPr lang="en-US" sz="2000" dirty="0"/>
              <a:t>Chilled water dispatch to compressor inlet</a:t>
            </a:r>
          </a:p>
          <a:p>
            <a:pPr marL="342900" indent="-169863">
              <a:buFont typeface="Arial" panose="020B0604020202020204" pitchFamily="34" charset="0"/>
              <a:buChar char="•"/>
            </a:pPr>
            <a:r>
              <a:rPr lang="en-US" sz="2000" dirty="0"/>
              <a:t>Power market</a:t>
            </a:r>
          </a:p>
        </p:txBody>
      </p:sp>
      <p:sp>
        <p:nvSpPr>
          <p:cNvPr id="4" name="Rectangle 3"/>
          <p:cNvSpPr/>
          <p:nvPr/>
        </p:nvSpPr>
        <p:spPr>
          <a:xfrm>
            <a:off x="-1" y="4029561"/>
            <a:ext cx="3542958" cy="461665"/>
          </a:xfrm>
          <a:prstGeom prst="rect">
            <a:avLst/>
          </a:prstGeom>
        </p:spPr>
        <p:txBody>
          <a:bodyPr wrap="none">
            <a:spAutoFit/>
          </a:bodyPr>
          <a:lstStyle/>
          <a:p>
            <a:r>
              <a:rPr lang="en-US" sz="2400" b="1" dirty="0"/>
              <a:t>Optimization variables: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937" y="6198912"/>
            <a:ext cx="2514003" cy="579391"/>
          </a:xfrm>
          <a:prstGeom prst="rect">
            <a:avLst/>
          </a:prstGeom>
        </p:spPr>
      </p:pic>
      <p:sp>
        <p:nvSpPr>
          <p:cNvPr id="6" name="TextBox 5"/>
          <p:cNvSpPr txBox="1"/>
          <p:nvPr/>
        </p:nvSpPr>
        <p:spPr>
          <a:xfrm>
            <a:off x="528506" y="6119275"/>
            <a:ext cx="6327823" cy="369332"/>
          </a:xfrm>
          <a:prstGeom prst="rect">
            <a:avLst/>
          </a:prstGeom>
          <a:noFill/>
        </p:spPr>
        <p:txBody>
          <a:bodyPr wrap="none" rtlCol="0">
            <a:spAutoFit/>
          </a:bodyPr>
          <a:lstStyle/>
          <a:p>
            <a:r>
              <a:rPr lang="en-US" b="1" dirty="0" smtClean="0">
                <a:solidFill>
                  <a:srgbClr val="C00000"/>
                </a:solidFill>
              </a:rPr>
              <a:t>Craig Turchi et al., Wednesday 2:40- 3:00 Industrial Uses</a:t>
            </a:r>
            <a:endParaRPr lang="en-US" b="1" dirty="0">
              <a:solidFill>
                <a:srgbClr val="C00000"/>
              </a:solidFill>
            </a:endParaRPr>
          </a:p>
        </p:txBody>
      </p:sp>
    </p:spTree>
    <p:extLst>
      <p:ext uri="{BB962C8B-B14F-4D97-AF65-F5344CB8AC3E}">
        <p14:creationId xmlns:p14="http://schemas.microsoft.com/office/powerpoint/2010/main" val="6075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id="{6CE9C379-BC3F-4D43-9EB7-A5AEFEB9AE0E}"/>
              </a:ext>
            </a:extLst>
          </p:cNvPr>
          <p:cNvSpPr>
            <a:spLocks noGrp="1"/>
          </p:cNvSpPr>
          <p:nvPr>
            <p:ph type="title"/>
          </p:nvPr>
        </p:nvSpPr>
        <p:spPr>
          <a:xfrm>
            <a:off x="549993" y="-12970"/>
            <a:ext cx="11768132" cy="1574800"/>
          </a:xfrm>
        </p:spPr>
        <p:txBody>
          <a:bodyPr/>
          <a:lstStyle/>
          <a:p>
            <a:r>
              <a:rPr lang="en-US" dirty="0">
                <a:solidFill>
                  <a:srgbClr val="92D050"/>
                </a:solidFill>
                <a:cs typeface="Calibri Light"/>
              </a:rPr>
              <a:t>Study Area</a:t>
            </a:r>
            <a:endParaRPr lang="en-US" dirty="0">
              <a:solidFill>
                <a:srgbClr val="92D050"/>
              </a:solidFill>
            </a:endParaRP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id="{4A7A5358-0F3E-4507-B0D2-A06E89209632}"/>
              </a:ext>
            </a:extLst>
          </p:cNvPr>
          <p:cNvSpPr>
            <a:spLocks noGrp="1"/>
          </p:cNvSpPr>
          <p:nvPr>
            <p:ph sz="half" idx="1"/>
          </p:nvPr>
        </p:nvSpPr>
        <p:spPr>
          <a:xfrm>
            <a:off x="187069" y="1116177"/>
            <a:ext cx="5569788" cy="4351338"/>
          </a:xfrm>
        </p:spPr>
        <p:txBody>
          <a:bodyPr vert="horz" lIns="91440" tIns="45720" rIns="91440" bIns="45720" rtlCol="0" anchor="t">
            <a:noAutofit/>
          </a:bodyPr>
          <a:lstStyle/>
          <a:p>
            <a:endParaRPr lang="en-US" sz="2400" dirty="0">
              <a:latin typeface="Calibri" panose="020F0502020204030204" pitchFamily="34" charset="0"/>
              <a:cs typeface="Calibri"/>
            </a:endParaRPr>
          </a:p>
          <a:p>
            <a:pPr>
              <a:buClr>
                <a:srgbClr val="C00000"/>
              </a:buClr>
            </a:pPr>
            <a:r>
              <a:rPr lang="en-US" sz="2400" b="1" dirty="0">
                <a:latin typeface="Calibri" panose="020F0502020204030204" pitchFamily="34" charset="0"/>
                <a:cs typeface="Calibri"/>
              </a:rPr>
              <a:t>Eastman Chemical Company</a:t>
            </a:r>
          </a:p>
          <a:p>
            <a:pPr marL="328615" lvl="1" indent="0">
              <a:buClr>
                <a:srgbClr val="C00000"/>
              </a:buClr>
              <a:buNone/>
            </a:pPr>
            <a:r>
              <a:rPr lang="en-US" dirty="0">
                <a:latin typeface="Calibri" panose="020F0502020204030204" pitchFamily="34" charset="0"/>
                <a:cs typeface="Calibri"/>
              </a:rPr>
              <a:t>Southeast of Longview, Texas</a:t>
            </a:r>
          </a:p>
          <a:p>
            <a:pPr marL="328615" lvl="1" indent="0">
              <a:buClr>
                <a:srgbClr val="C00000"/>
              </a:buClr>
              <a:buNone/>
            </a:pPr>
            <a:r>
              <a:rPr lang="en-US" dirty="0">
                <a:latin typeface="Calibri" panose="020F0502020204030204" pitchFamily="34" charset="0"/>
                <a:cs typeface="Calibri"/>
              </a:rPr>
              <a:t>Own mineral rights </a:t>
            </a:r>
            <a:r>
              <a:rPr lang="en-US" dirty="0" smtClean="0">
                <a:latin typeface="Calibri" panose="020F0502020204030204" pitchFamily="34" charset="0"/>
                <a:cs typeface="Calibri"/>
              </a:rPr>
              <a:t>in plant area</a:t>
            </a:r>
          </a:p>
          <a:p>
            <a:pPr marL="328615" lvl="1" indent="0">
              <a:buClr>
                <a:srgbClr val="C00000"/>
              </a:buClr>
              <a:buNone/>
            </a:pPr>
            <a:r>
              <a:rPr lang="en-US" b="1" dirty="0" smtClean="0">
                <a:latin typeface="Calibri" panose="020F0502020204030204" pitchFamily="34" charset="0"/>
                <a:cs typeface="Calibri"/>
              </a:rPr>
              <a:t>235 </a:t>
            </a:r>
            <a:r>
              <a:rPr lang="en-US" b="1" dirty="0">
                <a:latin typeface="Calibri" panose="020F0502020204030204" pitchFamily="34" charset="0"/>
                <a:cs typeface="Calibri"/>
              </a:rPr>
              <a:t>MW </a:t>
            </a:r>
            <a:r>
              <a:rPr lang="en-US" dirty="0">
                <a:latin typeface="Calibri" panose="020F0502020204030204" pitchFamily="34" charset="0"/>
                <a:cs typeface="Calibri"/>
              </a:rPr>
              <a:t>Gas-turbine power plant</a:t>
            </a:r>
          </a:p>
          <a:p>
            <a:pPr marL="328615" lvl="1" indent="0">
              <a:buClr>
                <a:srgbClr val="C00000"/>
              </a:buClr>
              <a:buNone/>
            </a:pPr>
            <a:endParaRPr lang="en-US" sz="2400" dirty="0">
              <a:latin typeface="Calibri" panose="020F0502020204030204" pitchFamily="34" charset="0"/>
              <a:cs typeface="Calibri"/>
            </a:endParaRPr>
          </a:p>
          <a:p>
            <a:pPr>
              <a:buClr>
                <a:srgbClr val="C00000"/>
              </a:buClr>
            </a:pPr>
            <a:r>
              <a:rPr lang="en-US" sz="2400" b="1" dirty="0">
                <a:latin typeface="Calibri" panose="020F0502020204030204" pitchFamily="34" charset="0"/>
                <a:cs typeface="Calibri"/>
              </a:rPr>
              <a:t>10 km radius circle</a:t>
            </a:r>
            <a:r>
              <a:rPr lang="en-US" sz="2400" dirty="0">
                <a:latin typeface="Calibri" panose="020F0502020204030204" pitchFamily="34" charset="0"/>
                <a:cs typeface="Calibri"/>
              </a:rPr>
              <a:t> – primary focus</a:t>
            </a:r>
          </a:p>
          <a:p>
            <a:pPr>
              <a:buClr>
                <a:srgbClr val="C00000"/>
              </a:buClr>
            </a:pPr>
            <a:r>
              <a:rPr lang="en-US" sz="2400" b="1" dirty="0">
                <a:latin typeface="Calibri" panose="020F0502020204030204" pitchFamily="34" charset="0"/>
                <a:cs typeface="Calibri"/>
              </a:rPr>
              <a:t>20 km radius circle </a:t>
            </a:r>
            <a:r>
              <a:rPr lang="en-US" sz="2400" dirty="0">
                <a:latin typeface="Calibri" panose="020F0502020204030204" pitchFamily="34" charset="0"/>
                <a:cs typeface="Calibri"/>
              </a:rPr>
              <a:t>– geologic correlation</a:t>
            </a:r>
            <a:endParaRPr lang="en-US" dirty="0">
              <a:latin typeface="Calibri" panose="020F0502020204030204" pitchFamily="34" charset="0"/>
              <a:cs typeface="Calibri"/>
            </a:endParaRPr>
          </a:p>
          <a:p>
            <a:pPr marL="457200" indent="-457200"/>
            <a:endParaRPr lang="en-US" sz="2400" dirty="0">
              <a:latin typeface="Calibri" panose="020F0502020204030204" pitchFamily="34" charset="0"/>
              <a:cs typeface="Calibri"/>
            </a:endParaRPr>
          </a:p>
        </p:txBody>
      </p:sp>
      <p:pic>
        <p:nvPicPr>
          <p:cNvPr id="6" name="Content Placeholder 5" descr="A close up of a map&#10;&#10;Description generated with high confidence">
            <a:extLst>
              <a:ext uri="{FF2B5EF4-FFF2-40B4-BE49-F238E27FC236}">
                <a16:creationId xmlns:mc="http://schemas.openxmlformats.org/markup-compatibility/2006" xmlns:mv="urn:schemas-microsoft-com:mac:vml" xmlns="" xmlns:a16="http://schemas.microsoft.com/office/drawing/2014/main" id="{7463540B-0F89-48AB-8788-5C531B9B3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8953" y="306188"/>
            <a:ext cx="6653048" cy="55997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sp>
        <p:nvSpPr>
          <p:cNvPr id="12" name="7-Point Star 11"/>
          <p:cNvSpPr/>
          <p:nvPr/>
        </p:nvSpPr>
        <p:spPr>
          <a:xfrm>
            <a:off x="8261131" y="2817471"/>
            <a:ext cx="394138" cy="409903"/>
          </a:xfrm>
          <a:prstGeom prst="star7">
            <a:avLst/>
          </a:prstGeom>
          <a:solidFill>
            <a:srgbClr val="C0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1896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Regional Geology</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3596" y="1301456"/>
            <a:ext cx="7608719" cy="4376779"/>
          </a:xfrm>
        </p:spPr>
      </p:pic>
      <p:sp>
        <p:nvSpPr>
          <p:cNvPr id="3" name="Content Placeholder 2">
            <a:extLst>
              <a:ext uri="{FF2B5EF4-FFF2-40B4-BE49-F238E27FC236}">
                <a16:creationId xmlns:mc="http://schemas.openxmlformats.org/markup-compatibility/2006" xmlns:mv="urn:schemas-microsoft-com:mac:vml" xmlns="" xmlns:a16="http://schemas.microsoft.com/office/drawing/2014/main" id="{73776C18-0FDB-4004-870A-81DD1A876231}"/>
              </a:ext>
            </a:extLst>
          </p:cNvPr>
          <p:cNvSpPr>
            <a:spLocks noGrp="1"/>
          </p:cNvSpPr>
          <p:nvPr>
            <p:ph sz="half" idx="2"/>
          </p:nvPr>
        </p:nvSpPr>
        <p:spPr>
          <a:xfrm>
            <a:off x="219973" y="1696229"/>
            <a:ext cx="4462733" cy="4351338"/>
          </a:xfrm>
        </p:spPr>
        <p:txBody>
          <a:bodyPr vert="horz" lIns="91440" tIns="45720" rIns="91440" bIns="45720" rtlCol="0" anchor="t">
            <a:normAutofit/>
          </a:bodyPr>
          <a:lstStyle/>
          <a:p>
            <a:pPr>
              <a:buClr>
                <a:srgbClr val="C00000"/>
              </a:buClr>
              <a:buSzPct val="80000"/>
            </a:pPr>
            <a:r>
              <a:rPr lang="en-US" dirty="0">
                <a:latin typeface="Calibri" panose="020F0502020204030204" pitchFamily="34" charset="0"/>
                <a:cs typeface="Calibri"/>
              </a:rPr>
              <a:t> East Texas</a:t>
            </a:r>
          </a:p>
          <a:p>
            <a:pPr>
              <a:buClr>
                <a:srgbClr val="C00000"/>
              </a:buClr>
              <a:buSzPct val="80000"/>
            </a:pPr>
            <a:r>
              <a:rPr lang="en-US" dirty="0">
                <a:latin typeface="Calibri" panose="020F0502020204030204" pitchFamily="34" charset="0"/>
                <a:cs typeface="Calibri"/>
              </a:rPr>
              <a:t> Western flank of the </a:t>
            </a:r>
            <a:r>
              <a:rPr lang="en-US" dirty="0" smtClean="0">
                <a:latin typeface="Calibri" panose="020F0502020204030204" pitchFamily="34" charset="0"/>
                <a:cs typeface="Calibri"/>
              </a:rPr>
              <a:t> Sabine </a:t>
            </a:r>
            <a:r>
              <a:rPr lang="en-US" dirty="0">
                <a:latin typeface="Calibri" panose="020F0502020204030204" pitchFamily="34" charset="0"/>
                <a:cs typeface="Calibri"/>
              </a:rPr>
              <a:t>Uplift</a:t>
            </a:r>
          </a:p>
          <a:p>
            <a:pPr>
              <a:buClr>
                <a:srgbClr val="C00000"/>
              </a:buClr>
              <a:buSzPct val="80000"/>
            </a:pPr>
            <a:r>
              <a:rPr lang="en-US" dirty="0">
                <a:latin typeface="Calibri" panose="020F0502020204030204" pitchFamily="34" charset="0"/>
                <a:cs typeface="Calibri"/>
              </a:rPr>
              <a:t> Eastern flank of the      East Texas salt basin</a:t>
            </a:r>
          </a:p>
        </p:txBody>
      </p:sp>
      <p:sp>
        <p:nvSpPr>
          <p:cNvPr id="7" name="TextBox 6"/>
          <p:cNvSpPr txBox="1"/>
          <p:nvPr/>
        </p:nvSpPr>
        <p:spPr>
          <a:xfrm>
            <a:off x="4433596" y="5823249"/>
            <a:ext cx="6835859" cy="369332"/>
          </a:xfrm>
          <a:prstGeom prst="rect">
            <a:avLst/>
          </a:prstGeom>
          <a:noFill/>
        </p:spPr>
        <p:txBody>
          <a:bodyPr wrap="square" rtlCol="0" anchor="t">
            <a:spAutoFit/>
          </a:bodyPr>
          <a:lstStyle/>
          <a:p>
            <a:r>
              <a:rPr lang="en-US" dirty="0">
                <a:solidFill>
                  <a:schemeClr val="bg1"/>
                </a:solidFill>
              </a:rPr>
              <a:t>(modified after Hammes et al., 2011)</a:t>
            </a:r>
            <a:endParaRPr lang="en-US" dirty="0">
              <a:solidFill>
                <a:schemeClr val="bg1"/>
              </a:solidFill>
              <a:cs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spTree>
    <p:extLst>
      <p:ext uri="{BB962C8B-B14F-4D97-AF65-F5344CB8AC3E}">
        <p14:creationId xmlns:p14="http://schemas.microsoft.com/office/powerpoint/2010/main" val="3907933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Area Tectonics</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26645" y="228358"/>
            <a:ext cx="6939838" cy="5798197"/>
          </a:xfrm>
        </p:spPr>
      </p:pic>
      <p:sp>
        <p:nvSpPr>
          <p:cNvPr id="3" name="Content Placeholder 2">
            <a:extLst>
              <a:ext uri="{FF2B5EF4-FFF2-40B4-BE49-F238E27FC236}">
                <a16:creationId xmlns:mc="http://schemas.openxmlformats.org/markup-compatibility/2006" xmlns:mv="urn:schemas-microsoft-com:mac:vml" xmlns="" xmlns:a16="http://schemas.microsoft.com/office/drawing/2014/main" id="{D79A2B7A-55C4-47C8-A8CF-9422FBD92E82}"/>
              </a:ext>
            </a:extLst>
          </p:cNvPr>
          <p:cNvSpPr>
            <a:spLocks noGrp="1"/>
          </p:cNvSpPr>
          <p:nvPr>
            <p:ph sz="half" idx="2"/>
          </p:nvPr>
        </p:nvSpPr>
        <p:spPr>
          <a:xfrm>
            <a:off x="644752" y="1621819"/>
            <a:ext cx="4189563" cy="3747489"/>
          </a:xfrm>
        </p:spPr>
        <p:txBody>
          <a:bodyPr vert="horz" lIns="91440" tIns="45720" rIns="91440" bIns="45720" rtlCol="0" anchor="t">
            <a:normAutofit/>
          </a:bodyPr>
          <a:lstStyle/>
          <a:p>
            <a:pPr>
              <a:buClr>
                <a:srgbClr val="C00000"/>
              </a:buClr>
            </a:pPr>
            <a:r>
              <a:rPr lang="en-US" dirty="0">
                <a:latin typeface="Calibri" panose="020F0502020204030204" pitchFamily="34" charset="0"/>
                <a:cs typeface="Calibri"/>
              </a:rPr>
              <a:t>No major faults,  growth fault to north </a:t>
            </a:r>
          </a:p>
          <a:p>
            <a:pPr>
              <a:buClr>
                <a:srgbClr val="C00000"/>
              </a:buClr>
            </a:pPr>
            <a:endParaRPr lang="en-US" dirty="0">
              <a:latin typeface="Calibri" panose="020F0502020204030204" pitchFamily="34" charset="0"/>
              <a:cs typeface="Calibri"/>
            </a:endParaRPr>
          </a:p>
          <a:p>
            <a:pPr>
              <a:buClr>
                <a:srgbClr val="C00000"/>
              </a:buClr>
            </a:pPr>
            <a:r>
              <a:rPr lang="en-US" dirty="0">
                <a:latin typeface="Calibri" panose="020F0502020204030204" pitchFamily="34" charset="0"/>
                <a:cs typeface="Calibri"/>
              </a:rPr>
              <a:t>Salt Pillows to the  west and north</a:t>
            </a:r>
          </a:p>
          <a:p>
            <a:pPr>
              <a:buClr>
                <a:srgbClr val="C00000"/>
              </a:buClr>
            </a:pPr>
            <a:endParaRPr lang="en-US" dirty="0">
              <a:latin typeface="Calibri" panose="020F0502020204030204" pitchFamily="34" charset="0"/>
              <a:cs typeface="Calibri"/>
            </a:endParaRPr>
          </a:p>
          <a:p>
            <a:pPr>
              <a:buClr>
                <a:srgbClr val="C00000"/>
              </a:buClr>
            </a:pPr>
            <a:r>
              <a:rPr lang="en-US" dirty="0">
                <a:latin typeface="Calibri" panose="020F0502020204030204" pitchFamily="34" charset="0"/>
                <a:cs typeface="Calibri"/>
              </a:rPr>
              <a:t>Sabine Uplift to east</a:t>
            </a:r>
          </a:p>
        </p:txBody>
      </p:sp>
      <p:sp>
        <p:nvSpPr>
          <p:cNvPr id="4" name="TextBox 3">
            <a:extLst>
              <a:ext uri="{FF2B5EF4-FFF2-40B4-BE49-F238E27FC236}">
                <a16:creationId xmlns:mc="http://schemas.openxmlformats.org/markup-compatibility/2006" xmlns:mv="urn:schemas-microsoft-com:mac:vml" xmlns="" xmlns:a16="http://schemas.microsoft.com/office/drawing/2014/main" id="{DC65B515-0208-42DE-BD89-BE1CA17B1960}"/>
              </a:ext>
            </a:extLst>
          </p:cNvPr>
          <p:cNvSpPr txBox="1"/>
          <p:nvPr/>
        </p:nvSpPr>
        <p:spPr>
          <a:xfrm>
            <a:off x="4726645" y="6026555"/>
            <a:ext cx="5556274" cy="369332"/>
          </a:xfrm>
          <a:prstGeom prst="rect">
            <a:avLst/>
          </a:prstGeom>
          <a:noFill/>
        </p:spPr>
        <p:txBody>
          <a:bodyPr wrap="square" rtlCol="0" anchor="t">
            <a:spAutoFit/>
          </a:bodyPr>
          <a:lstStyle/>
          <a:p>
            <a:r>
              <a:rPr lang="en-US" dirty="0">
                <a:solidFill>
                  <a:schemeClr val="bg1"/>
                </a:solidFill>
              </a:rPr>
              <a:t>(Tectonic data from Ewing, 2001)</a:t>
            </a:r>
            <a:endParaRPr lang="en-US" dirty="0">
              <a:solidFill>
                <a:schemeClr val="bg1"/>
              </a:solidFill>
              <a:cs typeface="Calibr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pic>
        <p:nvPicPr>
          <p:cNvPr id="5" name="Picture 4"/>
          <p:cNvPicPr>
            <a:picLocks noChangeAspect="1"/>
          </p:cNvPicPr>
          <p:nvPr/>
        </p:nvPicPr>
        <p:blipFill rotWithShape="1">
          <a:blip r:embed="rId4"/>
          <a:srcRect l="2243" t="1" r="76579" b="-234"/>
          <a:stretch/>
        </p:blipFill>
        <p:spPr>
          <a:xfrm>
            <a:off x="1607069" y="5235111"/>
            <a:ext cx="968188" cy="362432"/>
          </a:xfrm>
          <a:prstGeom prst="rect">
            <a:avLst/>
          </a:prstGeom>
        </p:spPr>
      </p:pic>
      <p:pic>
        <p:nvPicPr>
          <p:cNvPr id="8" name="Picture 7"/>
          <p:cNvPicPr>
            <a:picLocks noChangeAspect="1"/>
          </p:cNvPicPr>
          <p:nvPr/>
        </p:nvPicPr>
        <p:blipFill rotWithShape="1">
          <a:blip r:embed="rId5"/>
          <a:srcRect t="8260" r="71121"/>
          <a:stretch/>
        </p:blipFill>
        <p:spPr>
          <a:xfrm>
            <a:off x="3484246" y="3703510"/>
            <a:ext cx="571388" cy="338116"/>
          </a:xfrm>
          <a:prstGeom prst="rect">
            <a:avLst/>
          </a:prstGeom>
        </p:spPr>
      </p:pic>
      <p:pic>
        <p:nvPicPr>
          <p:cNvPr id="9" name="Picture 8"/>
          <p:cNvPicPr>
            <a:picLocks noChangeAspect="1"/>
          </p:cNvPicPr>
          <p:nvPr/>
        </p:nvPicPr>
        <p:blipFill>
          <a:blip r:embed="rId6"/>
          <a:stretch>
            <a:fillRect/>
          </a:stretch>
        </p:blipFill>
        <p:spPr>
          <a:xfrm>
            <a:off x="3622302" y="1714885"/>
            <a:ext cx="578825" cy="317420"/>
          </a:xfrm>
          <a:prstGeom prst="rect">
            <a:avLst/>
          </a:prstGeom>
        </p:spPr>
      </p:pic>
    </p:spTree>
    <p:extLst>
      <p:ext uri="{BB962C8B-B14F-4D97-AF65-F5344CB8AC3E}">
        <p14:creationId xmlns:p14="http://schemas.microsoft.com/office/powerpoint/2010/main" val="1659990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52" y="-280966"/>
            <a:ext cx="5799051" cy="1803042"/>
          </a:xfrm>
        </p:spPr>
        <p:txBody>
          <a:bodyPr>
            <a:normAutofit/>
          </a:bodyPr>
          <a:lstStyle/>
          <a:p>
            <a:r>
              <a:rPr lang="en-US" dirty="0" smtClean="0">
                <a:solidFill>
                  <a:srgbClr val="92D050"/>
                </a:solidFill>
              </a:rPr>
              <a:t>Stratigraphic Section</a:t>
            </a:r>
            <a:endParaRPr lang="en-US" dirty="0">
              <a:solidFill>
                <a:srgbClr val="92D050"/>
              </a:solidFill>
            </a:endParaRPr>
          </a:p>
        </p:txBody>
      </p:sp>
      <p:sp>
        <p:nvSpPr>
          <p:cNvPr id="16" name="Content Placeholder 15">
            <a:extLst>
              <a:ext uri="{FF2B5EF4-FFF2-40B4-BE49-F238E27FC236}">
                <a16:creationId xmlns:mc="http://schemas.openxmlformats.org/markup-compatibility/2006" xmlns:mv="urn:schemas-microsoft-com:mac:vml" xmlns="" xmlns:a16="http://schemas.microsoft.com/office/drawing/2014/main" id="{2D78C1A0-F177-4A79-B131-D858EE061DED}"/>
              </a:ext>
            </a:extLst>
          </p:cNvPr>
          <p:cNvSpPr>
            <a:spLocks noGrp="1"/>
          </p:cNvSpPr>
          <p:nvPr>
            <p:ph idx="1"/>
          </p:nvPr>
        </p:nvSpPr>
        <p:spPr>
          <a:xfrm>
            <a:off x="374326" y="1055523"/>
            <a:ext cx="5750716" cy="3560002"/>
          </a:xfrm>
        </p:spPr>
        <p:txBody>
          <a:bodyPr vert="horz" lIns="91440" tIns="45720" rIns="91440" bIns="45720" rtlCol="0" anchor="t">
            <a:normAutofit fontScale="92500" lnSpcReduction="10000"/>
          </a:bodyPr>
          <a:lstStyle/>
          <a:p>
            <a:pPr>
              <a:buClr>
                <a:srgbClr val="C00000"/>
              </a:buClr>
              <a:buSzPct val="90000"/>
            </a:pPr>
            <a:r>
              <a:rPr lang="en-US" dirty="0" smtClean="0">
                <a:latin typeface="Calibri" panose="020F0502020204030204" pitchFamily="34" charset="0"/>
                <a:cs typeface="Calibri"/>
              </a:rPr>
              <a:t>Primary target – Travis Peak Formation</a:t>
            </a:r>
          </a:p>
          <a:p>
            <a:pPr>
              <a:buClr>
                <a:srgbClr val="C00000"/>
              </a:buClr>
              <a:buSzPct val="90000"/>
            </a:pPr>
            <a:r>
              <a:rPr lang="en-US" dirty="0" smtClean="0">
                <a:latin typeface="Calibri" panose="020F0502020204030204" pitchFamily="34" charset="0"/>
                <a:cs typeface="Calibri"/>
              </a:rPr>
              <a:t>Secondary targets – Cotton Valley (deeper); </a:t>
            </a:r>
            <a:r>
              <a:rPr lang="en-US" dirty="0" err="1" smtClean="0">
                <a:latin typeface="Calibri" panose="020F0502020204030204" pitchFamily="34" charset="0"/>
                <a:cs typeface="Calibri"/>
              </a:rPr>
              <a:t>Pettett</a:t>
            </a:r>
            <a:r>
              <a:rPr lang="en-US" dirty="0" smtClean="0">
                <a:latin typeface="Calibri" panose="020F0502020204030204" pitchFamily="34" charset="0"/>
                <a:cs typeface="Calibri"/>
              </a:rPr>
              <a:t> (shallower)</a:t>
            </a:r>
          </a:p>
          <a:p>
            <a:pPr>
              <a:buClr>
                <a:srgbClr val="C00000"/>
              </a:buClr>
              <a:buSzPct val="90000"/>
            </a:pPr>
            <a:r>
              <a:rPr lang="en-US" dirty="0" smtClean="0">
                <a:latin typeface="Calibri" panose="020F0502020204030204" pitchFamily="34" charset="0"/>
                <a:cs typeface="Calibri"/>
              </a:rPr>
              <a:t>Study </a:t>
            </a:r>
            <a:r>
              <a:rPr lang="en-US" dirty="0">
                <a:latin typeface="Calibri" panose="020F0502020204030204" pitchFamily="34" charset="0"/>
                <a:cs typeface="Calibri"/>
              </a:rPr>
              <a:t>area is Shoreface to shallow marine</a:t>
            </a:r>
          </a:p>
          <a:p>
            <a:pPr>
              <a:buClr>
                <a:srgbClr val="C00000"/>
              </a:buClr>
              <a:buSzPct val="90000"/>
            </a:pPr>
            <a:r>
              <a:rPr lang="en-US" dirty="0" smtClean="0">
                <a:latin typeface="Calibri" panose="020F0502020204030204" pitchFamily="34" charset="0"/>
                <a:cs typeface="Calibri"/>
              </a:rPr>
              <a:t>Reservoir </a:t>
            </a:r>
            <a:r>
              <a:rPr lang="en-US" dirty="0">
                <a:latin typeface="Calibri" panose="020F0502020204030204" pitchFamily="34" charset="0"/>
                <a:cs typeface="Calibri"/>
              </a:rPr>
              <a:t>quality can vary </a:t>
            </a:r>
            <a:r>
              <a:rPr lang="en-US" dirty="0" smtClean="0">
                <a:latin typeface="Calibri" panose="020F0502020204030204" pitchFamily="34" charset="0"/>
                <a:cs typeface="Calibri"/>
              </a:rPr>
              <a:t>significantly</a:t>
            </a:r>
            <a:endParaRPr lang="en-US" dirty="0">
              <a:latin typeface="Calibri" panose="020F0502020204030204" pitchFamily="34" charset="0"/>
              <a:cs typeface="Calibri"/>
            </a:endParaRPr>
          </a:p>
        </p:txBody>
      </p:sp>
      <p:sp>
        <p:nvSpPr>
          <p:cNvPr id="5" name="TextBox 4"/>
          <p:cNvSpPr txBox="1"/>
          <p:nvPr/>
        </p:nvSpPr>
        <p:spPr>
          <a:xfrm>
            <a:off x="1815840" y="6380396"/>
            <a:ext cx="4309202" cy="369332"/>
          </a:xfrm>
          <a:prstGeom prst="rect">
            <a:avLst/>
          </a:prstGeom>
          <a:noFill/>
        </p:spPr>
        <p:txBody>
          <a:bodyPr wrap="square" rtlCol="0" anchor="t">
            <a:spAutoFit/>
          </a:bodyPr>
          <a:lstStyle/>
          <a:p>
            <a:r>
              <a:rPr lang="en-US" dirty="0">
                <a:solidFill>
                  <a:schemeClr val="bg1"/>
                </a:solidFill>
              </a:rPr>
              <a:t>(modified after Hammes et al., 2011)</a:t>
            </a:r>
            <a:endParaRPr lang="en-US" dirty="0">
              <a:solidFill>
                <a:schemeClr val="bg1"/>
              </a:solidFill>
              <a:cs typeface="Calibri"/>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8312" y="6170337"/>
            <a:ext cx="2514003" cy="579391"/>
          </a:xfrm>
          <a:prstGeom prst="rect">
            <a:avLst/>
          </a:prstGeom>
        </p:spPr>
      </p:pic>
      <p:pic>
        <p:nvPicPr>
          <p:cNvPr id="4" name="Picture 3"/>
          <p:cNvPicPr>
            <a:picLocks noChangeAspect="1"/>
          </p:cNvPicPr>
          <p:nvPr/>
        </p:nvPicPr>
        <p:blipFill>
          <a:blip r:embed="rId3"/>
          <a:stretch>
            <a:fillRect/>
          </a:stretch>
        </p:blipFill>
        <p:spPr>
          <a:xfrm>
            <a:off x="6125042" y="22260"/>
            <a:ext cx="6066958" cy="6835739"/>
          </a:xfrm>
          <a:prstGeom prst="rect">
            <a:avLst/>
          </a:prstGeom>
        </p:spPr>
      </p:pic>
      <p:grpSp>
        <p:nvGrpSpPr>
          <p:cNvPr id="31" name="Group 30"/>
          <p:cNvGrpSpPr/>
          <p:nvPr/>
        </p:nvGrpSpPr>
        <p:grpSpPr>
          <a:xfrm>
            <a:off x="231600" y="4891630"/>
            <a:ext cx="5743757" cy="1291505"/>
            <a:chOff x="5365339" y="3224425"/>
            <a:chExt cx="4162973" cy="653041"/>
          </a:xfrm>
        </p:grpSpPr>
        <p:pic>
          <p:nvPicPr>
            <p:cNvPr id="32"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89644" r="6342"/>
            <a:stretch/>
          </p:blipFill>
          <p:spPr>
            <a:xfrm>
              <a:off x="5365339" y="3224425"/>
              <a:ext cx="4124551" cy="613174"/>
            </a:xfrm>
            <a:prstGeom prst="rect">
              <a:avLst/>
            </a:prstGeom>
          </p:spPr>
        </p:pic>
        <p:sp>
          <p:nvSpPr>
            <p:cNvPr id="33" name="5-Point Star 32"/>
            <p:cNvSpPr>
              <a:spLocks noChangeAspect="1"/>
            </p:cNvSpPr>
            <p:nvPr/>
          </p:nvSpPr>
          <p:spPr>
            <a:xfrm>
              <a:off x="8325470" y="3631763"/>
              <a:ext cx="295754" cy="177133"/>
            </a:xfrm>
            <a:prstGeom prst="star5">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3"/>
            <p:cNvSpPr>
              <a:spLocks noChangeAspect="1"/>
            </p:cNvSpPr>
            <p:nvPr/>
          </p:nvSpPr>
          <p:spPr>
            <a:xfrm>
              <a:off x="7320324" y="3626792"/>
              <a:ext cx="273598" cy="177133"/>
            </a:xfrm>
            <a:prstGeom prst="star5">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7639470" y="3646634"/>
              <a:ext cx="641774" cy="208143"/>
            </a:xfrm>
            <a:prstGeom prst="rect">
              <a:avLst/>
            </a:prstGeom>
            <a:noFill/>
          </p:spPr>
          <p:txBody>
            <a:bodyPr wrap="none" lIns="0" rIns="0" rtlCol="0">
              <a:spAutoFit/>
            </a:bodyPr>
            <a:lstStyle/>
            <a:p>
              <a:r>
                <a:rPr lang="en-US" sz="900" dirty="0">
                  <a:latin typeface="Arial" panose="020B0604020202020204" pitchFamily="34" charset="0"/>
                  <a:cs typeface="Arial" panose="020B0604020202020204" pitchFamily="34" charset="0"/>
                </a:rPr>
                <a:t>primary target</a:t>
              </a:r>
            </a:p>
          </p:txBody>
        </p:sp>
        <p:sp>
          <p:nvSpPr>
            <p:cNvPr id="36" name="TextBox 35"/>
            <p:cNvSpPr txBox="1"/>
            <p:nvPr/>
          </p:nvSpPr>
          <p:spPr>
            <a:xfrm>
              <a:off x="8659646" y="3646634"/>
              <a:ext cx="868666" cy="230832"/>
            </a:xfrm>
            <a:prstGeom prst="rect">
              <a:avLst/>
            </a:prstGeom>
            <a:noFill/>
          </p:spPr>
          <p:txBody>
            <a:bodyPr wrap="square" lIns="0" tIns="45720" rIns="0" rtlCol="0">
              <a:spAutoFit/>
            </a:bodyPr>
            <a:lstStyle/>
            <a:p>
              <a:r>
                <a:rPr lang="en-US" sz="900" dirty="0">
                  <a:latin typeface="Arial" panose="020B0604020202020204" pitchFamily="34" charset="0"/>
                  <a:cs typeface="Arial" panose="020B0604020202020204" pitchFamily="34" charset="0"/>
                </a:rPr>
                <a:t>secondary target</a:t>
              </a:r>
            </a:p>
          </p:txBody>
        </p:sp>
      </p:grpSp>
      <p:pic>
        <p:nvPicPr>
          <p:cNvPr id="3" name="Picture 2"/>
          <p:cNvPicPr>
            <a:picLocks noChangeAspect="1"/>
          </p:cNvPicPr>
          <p:nvPr/>
        </p:nvPicPr>
        <p:blipFill>
          <a:blip r:embed="rId5"/>
          <a:stretch>
            <a:fillRect/>
          </a:stretch>
        </p:blipFill>
        <p:spPr>
          <a:xfrm>
            <a:off x="8219769" y="4781311"/>
            <a:ext cx="422786" cy="402371"/>
          </a:xfrm>
          <a:prstGeom prst="rect">
            <a:avLst/>
          </a:prstGeom>
        </p:spPr>
      </p:pic>
      <p:pic>
        <p:nvPicPr>
          <p:cNvPr id="6" name="Picture 5"/>
          <p:cNvPicPr>
            <a:picLocks noChangeAspect="1"/>
          </p:cNvPicPr>
          <p:nvPr/>
        </p:nvPicPr>
        <p:blipFill>
          <a:blip r:embed="rId6"/>
          <a:stretch>
            <a:fillRect/>
          </a:stretch>
        </p:blipFill>
        <p:spPr>
          <a:xfrm>
            <a:off x="8219769" y="4100052"/>
            <a:ext cx="465742" cy="425821"/>
          </a:xfrm>
          <a:prstGeom prst="rect">
            <a:avLst/>
          </a:prstGeom>
        </p:spPr>
      </p:pic>
    </p:spTree>
    <p:extLst>
      <p:ext uri="{BB962C8B-B14F-4D97-AF65-F5344CB8AC3E}">
        <p14:creationId xmlns:p14="http://schemas.microsoft.com/office/powerpoint/2010/main" val="537625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228" y="-204951"/>
            <a:ext cx="11768132" cy="1574800"/>
          </a:xfrm>
        </p:spPr>
        <p:txBody>
          <a:bodyPr/>
          <a:lstStyle/>
          <a:p>
            <a:r>
              <a:rPr lang="en-US" dirty="0">
                <a:solidFill>
                  <a:srgbClr val="92D050"/>
                </a:solidFill>
              </a:rPr>
              <a:t>Reservoir Hydraulic Properties</a:t>
            </a:r>
            <a:endParaRPr lang="en-US" dirty="0">
              <a:solidFill>
                <a:srgbClr val="92D050"/>
              </a:solidFill>
              <a:cs typeface="Calibri Light"/>
            </a:endParaRPr>
          </a:p>
        </p:txBody>
      </p:sp>
      <p:pic>
        <p:nvPicPr>
          <p:cNvPr id="5"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16313" y="903756"/>
            <a:ext cx="6960377" cy="5819786"/>
          </a:xfrm>
        </p:spPr>
      </p:pic>
      <p:sp>
        <p:nvSpPr>
          <p:cNvPr id="3" name="Content Placeholder 2">
            <a:extLst>
              <a:ext uri="{FF2B5EF4-FFF2-40B4-BE49-F238E27FC236}">
                <a16:creationId xmlns:mc="http://schemas.openxmlformats.org/markup-compatibility/2006" xmlns:mv="urn:schemas-microsoft-com:mac:vml" xmlns="" xmlns:a16="http://schemas.microsoft.com/office/drawing/2014/main" id="{068DA16A-31DE-406A-9611-9811FA6417AE}"/>
              </a:ext>
            </a:extLst>
          </p:cNvPr>
          <p:cNvSpPr>
            <a:spLocks noGrp="1"/>
          </p:cNvSpPr>
          <p:nvPr>
            <p:ph sz="half" idx="2"/>
          </p:nvPr>
        </p:nvSpPr>
        <p:spPr>
          <a:xfrm>
            <a:off x="292126" y="1352332"/>
            <a:ext cx="5181600" cy="4351338"/>
          </a:xfrm>
        </p:spPr>
        <p:txBody>
          <a:bodyPr vert="horz" lIns="91440" tIns="45720" rIns="91440" bIns="45720" rtlCol="0" anchor="t">
            <a:normAutofit/>
          </a:bodyPr>
          <a:lstStyle/>
          <a:p>
            <a:pPr>
              <a:buClr>
                <a:srgbClr val="C00000"/>
              </a:buClr>
              <a:buSzPct val="90000"/>
            </a:pPr>
            <a:r>
              <a:rPr lang="en-US" sz="2800" dirty="0">
                <a:latin typeface="Calibri" panose="020F0502020204030204" pitchFamily="34" charset="0"/>
                <a:cs typeface="Calibri"/>
              </a:rPr>
              <a:t>Field-scale published data </a:t>
            </a:r>
            <a:r>
              <a:rPr lang="en-US" sz="2800" dirty="0" smtClean="0">
                <a:latin typeface="Calibri" panose="020F0502020204030204" pitchFamily="34" charset="0"/>
                <a:cs typeface="Calibri"/>
              </a:rPr>
              <a:t>sources for the parameters:</a:t>
            </a:r>
            <a:endParaRPr lang="en-US" sz="2800" dirty="0">
              <a:latin typeface="Calibri" panose="020F0502020204030204" pitchFamily="34" charset="0"/>
              <a:cs typeface="Calibri"/>
            </a:endParaRPr>
          </a:p>
          <a:p>
            <a:pPr marL="0" indent="0">
              <a:buClr>
                <a:srgbClr val="C00000"/>
              </a:buClr>
              <a:buSzPct val="90000"/>
              <a:buNone/>
            </a:pPr>
            <a:r>
              <a:rPr lang="en-US" sz="2400" dirty="0">
                <a:latin typeface="Calibri" panose="020F0502020204030204" pitchFamily="34" charset="0"/>
                <a:cs typeface="Calibri"/>
              </a:rPr>
              <a:t>  Average/Maximum/Minimum of</a:t>
            </a:r>
          </a:p>
          <a:p>
            <a:pPr lvl="2">
              <a:buClr>
                <a:srgbClr val="C00000"/>
              </a:buClr>
              <a:buFont typeface="Wingdings" panose="05000000000000000000" pitchFamily="2" charset="2"/>
              <a:buChar char="§"/>
            </a:pPr>
            <a:r>
              <a:rPr lang="en-US" sz="2800" dirty="0">
                <a:latin typeface="Calibri" panose="020F0502020204030204" pitchFamily="34" charset="0"/>
                <a:cs typeface="Calibri"/>
              </a:rPr>
              <a:t> Porosity</a:t>
            </a:r>
          </a:p>
          <a:p>
            <a:pPr lvl="2">
              <a:buClr>
                <a:srgbClr val="C00000"/>
              </a:buClr>
              <a:buFont typeface="Wingdings" panose="05000000000000000000" pitchFamily="2" charset="2"/>
              <a:buChar char="§"/>
            </a:pPr>
            <a:r>
              <a:rPr lang="en-US" sz="2800" dirty="0">
                <a:latin typeface="Calibri" panose="020F0502020204030204" pitchFamily="34" charset="0"/>
                <a:cs typeface="Calibri"/>
              </a:rPr>
              <a:t> Permeability</a:t>
            </a:r>
          </a:p>
          <a:p>
            <a:pPr lvl="2">
              <a:buClr>
                <a:srgbClr val="C00000"/>
              </a:buClr>
              <a:buFont typeface="Wingdings" panose="05000000000000000000" pitchFamily="2" charset="2"/>
              <a:buChar char="§"/>
            </a:pPr>
            <a:r>
              <a:rPr lang="en-US" sz="2800" dirty="0">
                <a:latin typeface="Calibri" panose="020F0502020204030204" pitchFamily="34" charset="0"/>
                <a:cs typeface="Calibri"/>
              </a:rPr>
              <a:t> Reservoir thickness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24" y="6191852"/>
            <a:ext cx="2514003" cy="579391"/>
          </a:xfrm>
          <a:prstGeom prst="rect">
            <a:avLst/>
          </a:prstGeom>
        </p:spPr>
      </p:pic>
    </p:spTree>
    <p:extLst>
      <p:ext uri="{BB962C8B-B14F-4D97-AF65-F5344CB8AC3E}">
        <p14:creationId xmlns:p14="http://schemas.microsoft.com/office/powerpoint/2010/main" val="3545976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mc:Fallback>
  </mc:AlternateContent>
</p:sld>
</file>

<file path=ppt/theme/theme1.xml><?xml version="1.0" encoding="utf-8"?>
<a:theme xmlns:a="http://schemas.openxmlformats.org/drawingml/2006/main" name="--SMU-07.18.18--">
  <a:themeElements>
    <a:clrScheme name="SMU May 2018">
      <a:dk1>
        <a:sysClr val="windowText" lastClr="000000"/>
      </a:dk1>
      <a:lt1>
        <a:sysClr val="window" lastClr="FFFFFF"/>
      </a:lt1>
      <a:dk2>
        <a:srgbClr val="0076D8"/>
      </a:dk2>
      <a:lt2>
        <a:srgbClr val="CDCFCE"/>
      </a:lt2>
      <a:accent1>
        <a:srgbClr val="354C97"/>
      </a:accent1>
      <a:accent2>
        <a:srgbClr val="860000"/>
      </a:accent2>
      <a:accent3>
        <a:srgbClr val="E2D8B9"/>
      </a:accent3>
      <a:accent4>
        <a:srgbClr val="EFB615"/>
      </a:accent4>
      <a:accent5>
        <a:srgbClr val="457E28"/>
      </a:accent5>
      <a:accent6>
        <a:srgbClr val="66695B"/>
      </a:accent6>
      <a:hlink>
        <a:srgbClr val="219BFF"/>
      </a:hlink>
      <a:folHlink>
        <a:srgbClr val="CC0000"/>
      </a:folHlink>
    </a:clrScheme>
    <a:fontScheme name="P-T 2018">
      <a:majorFont>
        <a:latin typeface="Palatino Linotype"/>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Template_07.18.18.potx" id="{98177323-51DB-4EB0-ADDD-ACF2D37E5CDB}" vid="{290AE970-B9A8-401C-9715-AFA3EF1DF2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43176</TotalTime>
  <Words>731</Words>
  <Application>Microsoft Office PowerPoint</Application>
  <PresentationFormat>Widescreen</PresentationFormat>
  <Paragraphs>169</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Calibri</vt:lpstr>
      <vt:lpstr>Calibri Light</vt:lpstr>
      <vt:lpstr>Courier New</vt:lpstr>
      <vt:lpstr>Palatino Linotype</vt:lpstr>
      <vt:lpstr>Trebuchet MS</vt:lpstr>
      <vt:lpstr>Wingdings</vt:lpstr>
      <vt:lpstr>--SMU-07.18.18--</vt:lpstr>
      <vt:lpstr>Reservoir Analysis for Deep Direct-Use  Feasibility Study  in East Texas</vt:lpstr>
      <vt:lpstr>Research Problems</vt:lpstr>
      <vt:lpstr>Research Questions</vt:lpstr>
      <vt:lpstr>Application:  Turbine Inlet Cooling (TIC)  </vt:lpstr>
      <vt:lpstr>Study Area</vt:lpstr>
      <vt:lpstr>Regional Geology</vt:lpstr>
      <vt:lpstr>Area Tectonics</vt:lpstr>
      <vt:lpstr>Stratigraphic Section</vt:lpstr>
      <vt:lpstr>Reservoir Hydraulic Properties</vt:lpstr>
      <vt:lpstr>Well data</vt:lpstr>
      <vt:lpstr>National Geothermal Data System </vt:lpstr>
      <vt:lpstr>New Data </vt:lpstr>
      <vt:lpstr>Thermal Data</vt:lpstr>
      <vt:lpstr>Results</vt:lpstr>
      <vt:lpstr> Regional Tectonics impact on thermal regime</vt:lpstr>
      <vt:lpstr>New Surface Heat Flow</vt:lpstr>
      <vt:lpstr>Reservoir Properties</vt:lpstr>
      <vt:lpstr>Thermal Properties</vt:lpstr>
      <vt:lpstr>Travis Peak Formation  Top depth (2,000 m to 2,400 m)      Well sites (green dots)</vt:lpstr>
      <vt:lpstr>Travis Peak Formation Thickness</vt:lpstr>
      <vt:lpstr>Travis Peak Heat Density </vt:lpstr>
      <vt:lpstr>Conclusions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GRC paper figures</dc:title>
  <dc:creator>Batir, Joseph F</dc:creator>
  <cp:lastModifiedBy>Richards, Maria</cp:lastModifiedBy>
  <cp:revision>580</cp:revision>
  <dcterms:created xsi:type="dcterms:W3CDTF">2018-10-10T12:38:24Z</dcterms:created>
  <dcterms:modified xsi:type="dcterms:W3CDTF">2018-10-19T22:09:04Z</dcterms:modified>
</cp:coreProperties>
</file>