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2" autoAdjust="0"/>
    <p:restoredTop sz="94660"/>
  </p:normalViewPr>
  <p:slideViewPr>
    <p:cSldViewPr snapToGrid="0">
      <p:cViewPr varScale="1">
        <p:scale>
          <a:sx n="90" d="100"/>
          <a:sy n="90" d="100"/>
        </p:scale>
        <p:origin x="491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rickland, Christopher E" userId="24ad2f1c-ece8-42ae-80e7-b16a688a30aa" providerId="ADAL" clId="{F38DAF4E-CFFE-4E41-9928-D372E065A544}"/>
    <pc:docChg chg="custSel modSld">
      <pc:chgData name="Strickland, Christopher E" userId="24ad2f1c-ece8-42ae-80e7-b16a688a30aa" providerId="ADAL" clId="{F38DAF4E-CFFE-4E41-9928-D372E065A544}" dt="2020-09-28T18:53:33.229" v="225" actId="20577"/>
      <pc:docMkLst>
        <pc:docMk/>
      </pc:docMkLst>
      <pc:sldChg chg="modSp">
        <pc:chgData name="Strickland, Christopher E" userId="24ad2f1c-ece8-42ae-80e7-b16a688a30aa" providerId="ADAL" clId="{F38DAF4E-CFFE-4E41-9928-D372E065A544}" dt="2020-09-28T18:51:28.517" v="42" actId="20577"/>
        <pc:sldMkLst>
          <pc:docMk/>
          <pc:sldMk cId="1054770533" sldId="256"/>
        </pc:sldMkLst>
        <pc:spChg chg="mod">
          <ac:chgData name="Strickland, Christopher E" userId="24ad2f1c-ece8-42ae-80e7-b16a688a30aa" providerId="ADAL" clId="{F38DAF4E-CFFE-4E41-9928-D372E065A544}" dt="2020-09-28T18:51:28.517" v="42" actId="20577"/>
          <ac:spMkLst>
            <pc:docMk/>
            <pc:sldMk cId="1054770533" sldId="256"/>
            <ac:spMk id="2" creationId="{E6E0A5B7-BDA6-4239-80AC-D57FCC597D45}"/>
          </ac:spMkLst>
        </pc:spChg>
      </pc:sldChg>
      <pc:sldChg chg="modSp">
        <pc:chgData name="Strickland, Christopher E" userId="24ad2f1c-ece8-42ae-80e7-b16a688a30aa" providerId="ADAL" clId="{F38DAF4E-CFFE-4E41-9928-D372E065A544}" dt="2020-09-28T18:53:33.229" v="225" actId="20577"/>
        <pc:sldMkLst>
          <pc:docMk/>
          <pc:sldMk cId="1908406796" sldId="260"/>
        </pc:sldMkLst>
        <pc:spChg chg="mod">
          <ac:chgData name="Strickland, Christopher E" userId="24ad2f1c-ece8-42ae-80e7-b16a688a30aa" providerId="ADAL" clId="{F38DAF4E-CFFE-4E41-9928-D372E065A544}" dt="2020-09-28T18:53:33.229" v="225" actId="20577"/>
          <ac:spMkLst>
            <pc:docMk/>
            <pc:sldMk cId="1908406796" sldId="260"/>
            <ac:spMk id="6" creationId="{1BFF5439-3548-40BE-9919-3202A3123417}"/>
          </ac:spMkLst>
        </pc:spChg>
      </pc:sldChg>
      <pc:sldChg chg="modSp">
        <pc:chgData name="Strickland, Christopher E" userId="24ad2f1c-ece8-42ae-80e7-b16a688a30aa" providerId="ADAL" clId="{F38DAF4E-CFFE-4E41-9928-D372E065A544}" dt="2020-09-28T18:53:04.933" v="190" actId="20577"/>
        <pc:sldMkLst>
          <pc:docMk/>
          <pc:sldMk cId="519277914" sldId="261"/>
        </pc:sldMkLst>
        <pc:spChg chg="mod">
          <ac:chgData name="Strickland, Christopher E" userId="24ad2f1c-ece8-42ae-80e7-b16a688a30aa" providerId="ADAL" clId="{F38DAF4E-CFFE-4E41-9928-D372E065A544}" dt="2020-09-28T18:53:04.933" v="190" actId="20577"/>
          <ac:spMkLst>
            <pc:docMk/>
            <pc:sldMk cId="519277914" sldId="261"/>
            <ac:spMk id="4" creationId="{AF210396-EF1D-459A-BC2B-3B0B85C9F4F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9F3D9-4E73-4DB9-90C3-4B619EDEC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1E8373-3967-487D-A32F-063266BB23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10C96-7FD3-450D-BE26-B3D52AED0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628C-78A9-4479-AE00-3AB9527DE579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B4097-D6D6-4AB9-B78D-0649F9C4C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062FD-7ADD-4A14-8C56-91F5B84F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8D6B-5C45-48B5-8447-E2B4E41E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28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F6734-8BE0-48DA-97CC-4DE62E521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34DB06-BBEB-4568-A88B-F7A66527A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F3BA8-360B-418E-9E92-63AAD1917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628C-78A9-4479-AE00-3AB9527DE579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9FFC1-5C47-4F53-BAFE-BC258D107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2C06A-36A3-4467-A20F-AB8CD0850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8D6B-5C45-48B5-8447-E2B4E41E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62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6B8F64-B2E1-458D-985A-9D087507B3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E13C5C-4CDC-4F33-A903-6DA6907CC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C7B4C-A938-4E16-852B-730B0662F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628C-78A9-4479-AE00-3AB9527DE579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013F2-B46F-435F-A6E1-27B2F0610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DF93E-2477-4E15-AD18-ED123A3D9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8D6B-5C45-48B5-8447-E2B4E41E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69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F2241-249E-44CC-8FFD-E6124E382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BF1A6-FDD6-4411-90C9-76F56C3DC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AA5F0-80F5-407B-ADF7-7E7D8A263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628C-78A9-4479-AE00-3AB9527DE579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F4A79-716A-4B2F-A4FD-3C405B7B6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313C2-1216-4D7D-8FA3-626696856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8D6B-5C45-48B5-8447-E2B4E41E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50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238B9-C1F2-4663-9B2A-A54540DC9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69EA8-77CD-4005-A8FC-6610374F9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598DF-3432-48CD-B709-F9E5CA246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628C-78A9-4479-AE00-3AB9527DE579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6B051-2C3D-4C73-AC4D-3FD36959E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E1A96-64C1-42FE-BADE-808574ED6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8D6B-5C45-48B5-8447-E2B4E41E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4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50AD2-E318-4CB3-A20D-6C1C0F3E9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5A150-6660-4E2D-9542-891FABEF9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B9881-CA4F-414C-B253-62CC2ED0A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5099A-4624-42BF-86BA-E37868C7E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628C-78A9-4479-AE00-3AB9527DE579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9AC4E2-F45F-4321-9120-C5836E745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105447-5D3F-4ECC-A3A5-001E80544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8D6B-5C45-48B5-8447-E2B4E41E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65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2DBB3-E692-4FE0-B7DF-1E893EFC6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8B6466-ECC1-4E5F-8BF6-36B74192C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BFB9E5-A70D-494D-BAD9-4E177B841C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142249-536F-41C5-B439-A1E69C44D4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1585B9-9C49-49FC-8083-F7A30933A9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4BF6FD-41B9-4716-8811-686927F9B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628C-78A9-4479-AE00-3AB9527DE579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CB13C0-01ED-49D7-B417-3495E10F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E555DA-6CC3-4FBC-9C18-9759DDEC3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8D6B-5C45-48B5-8447-E2B4E41E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69E93-2FE5-4D70-9B6F-EABCD7E60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564737-E43C-451D-96F2-8211E7FA6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628C-78A9-4479-AE00-3AB9527DE579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C2722D-CF45-4AA5-8075-287001A0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BA1C04-CF61-48C9-8BED-FB1409A79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8D6B-5C45-48B5-8447-E2B4E41E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95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12F0B8-2BA3-4EBB-A618-B0932D26C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628C-78A9-4479-AE00-3AB9527DE579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E15BA8-E3E2-4DAE-9B67-2E5A528C6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3584D6-41C4-434D-99CC-CA3ACED56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8D6B-5C45-48B5-8447-E2B4E41E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8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9F01B-91D4-4220-AAA1-8AE3418E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25B0D-C4DC-4DD4-B8D3-0AE7F4DFD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2CD62-CCF4-42E9-A5B6-516994108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F13D19-C5CB-4C6A-BB38-55CC77B57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628C-78A9-4479-AE00-3AB9527DE579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96BAD9-E2C1-4587-AFA7-11D95DD43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8585C1-4888-474A-B8C6-023063B4F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8D6B-5C45-48B5-8447-E2B4E41E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8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46ED2-463D-4B26-84CB-9911CB3EE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D6888A-26D2-4BC0-9F29-2E98DDA65C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B69141-8BB3-4036-9BDD-A878614C2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DE04B-89C6-4028-885F-A7233F68D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628C-78A9-4479-AE00-3AB9527DE579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39071-39DB-42A7-A2DE-FC71ED666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4AF82-A3A1-4E3E-997B-23E61623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8D6B-5C45-48B5-8447-E2B4E41E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56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4FAE84-C2EC-43E0-AC30-B38EA6097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358DA-2EE0-4F78-8933-1E21D914F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F731E-09F7-464B-89E1-D88604FD91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C628C-78A9-4479-AE00-3AB9527DE579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88701-55C9-43D0-AC87-82E1186AE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94352-0F7A-4A78-9D03-FA2FA4BCEE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B8D6B-5C45-48B5-8447-E2B4E41E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33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0A5B7-BDA6-4239-80AC-D57FCC597D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	Experiment 1 Injection and Production Thermistors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83801A-74AF-42C1-ADA8-78CAD544BD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EGS Collab</a:t>
            </a:r>
          </a:p>
        </p:txBody>
      </p:sp>
    </p:spTree>
    <p:extLst>
      <p:ext uri="{BB962C8B-B14F-4D97-AF65-F5344CB8AC3E}">
        <p14:creationId xmlns:p14="http://schemas.microsoft.com/office/powerpoint/2010/main" val="1054770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A7FDA564-D476-4E65-80CF-8A0F3853871E}"/>
              </a:ext>
            </a:extLst>
          </p:cNvPr>
          <p:cNvSpPr/>
          <p:nvPr/>
        </p:nvSpPr>
        <p:spPr>
          <a:xfrm>
            <a:off x="10934536" y="6113232"/>
            <a:ext cx="268522" cy="23215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0AC3699-F27A-4016-A581-93CAAED8A770}"/>
              </a:ext>
            </a:extLst>
          </p:cNvPr>
          <p:cNvSpPr/>
          <p:nvPr/>
        </p:nvSpPr>
        <p:spPr>
          <a:xfrm>
            <a:off x="6528517" y="5322843"/>
            <a:ext cx="377688" cy="27785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087231-F466-46F8-8FD2-E6CE5740C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18" y="247857"/>
            <a:ext cx="10515600" cy="1325563"/>
          </a:xfrm>
        </p:spPr>
        <p:txBody>
          <a:bodyPr/>
          <a:lstStyle/>
          <a:p>
            <a:r>
              <a:rPr lang="en-US" dirty="0"/>
              <a:t>Thermistor Design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13209B-A405-4980-BD00-9DEC2DA9642D}"/>
              </a:ext>
            </a:extLst>
          </p:cNvPr>
          <p:cNvSpPr txBox="1"/>
          <p:nvPr/>
        </p:nvSpPr>
        <p:spPr>
          <a:xfrm>
            <a:off x="923088" y="1445432"/>
            <a:ext cx="10707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Water infiltration through wire insulation/jacket is a likely failure mechanism for thermistor designs previously used in E1-I and E1-P.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 minimize water ingress, thermistor wiring is now fully encapsulated within stainless steel tubing.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9C2C7C4-9897-4E77-928A-32800AB094F0}"/>
              </a:ext>
            </a:extLst>
          </p:cNvPr>
          <p:cNvGrpSpPr/>
          <p:nvPr/>
        </p:nvGrpSpPr>
        <p:grpSpPr>
          <a:xfrm>
            <a:off x="3392059" y="5976040"/>
            <a:ext cx="1133061" cy="516835"/>
            <a:chOff x="5768008" y="4316894"/>
            <a:chExt cx="1133061" cy="51683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46A891B-593B-414B-AF1F-22B1E0C8476D}"/>
                </a:ext>
              </a:extLst>
            </p:cNvPr>
            <p:cNvSpPr/>
            <p:nvPr/>
          </p:nvSpPr>
          <p:spPr>
            <a:xfrm>
              <a:off x="5993295" y="4393096"/>
              <a:ext cx="682487" cy="36443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BC8592A-2155-4DE7-9C30-E308EEFFC7EF}"/>
                </a:ext>
              </a:extLst>
            </p:cNvPr>
            <p:cNvSpPr/>
            <p:nvPr/>
          </p:nvSpPr>
          <p:spPr>
            <a:xfrm>
              <a:off x="6523381" y="4376532"/>
              <a:ext cx="377688" cy="40087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DCBFAD7-27B4-41CB-B0BC-59D54E8C5D4A}"/>
                </a:ext>
              </a:extLst>
            </p:cNvPr>
            <p:cNvSpPr/>
            <p:nvPr/>
          </p:nvSpPr>
          <p:spPr>
            <a:xfrm>
              <a:off x="5768008" y="4316894"/>
              <a:ext cx="404192" cy="51683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9AC397D-1E7C-4DBB-8AF6-E4DF46DCCA3D}"/>
                </a:ext>
              </a:extLst>
            </p:cNvPr>
            <p:cNvSpPr/>
            <p:nvPr/>
          </p:nvSpPr>
          <p:spPr>
            <a:xfrm>
              <a:off x="6235146" y="4316894"/>
              <a:ext cx="225288" cy="51683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7B841E9-87F4-41E7-AAB6-4F7FA05B46CB}"/>
              </a:ext>
            </a:extLst>
          </p:cNvPr>
          <p:cNvSpPr/>
          <p:nvPr/>
        </p:nvSpPr>
        <p:spPr>
          <a:xfrm>
            <a:off x="1028700" y="5279501"/>
            <a:ext cx="2359383" cy="38729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F8773E-F7AF-41E3-A059-586023AF26BD}"/>
              </a:ext>
            </a:extLst>
          </p:cNvPr>
          <p:cNvSpPr/>
          <p:nvPr/>
        </p:nvSpPr>
        <p:spPr>
          <a:xfrm>
            <a:off x="1051560" y="6052242"/>
            <a:ext cx="2340499" cy="39276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8E0D93-11EF-4B38-BDE6-1B760F65BFEA}"/>
              </a:ext>
            </a:extLst>
          </p:cNvPr>
          <p:cNvSpPr/>
          <p:nvPr/>
        </p:nvSpPr>
        <p:spPr>
          <a:xfrm>
            <a:off x="4509879" y="5319755"/>
            <a:ext cx="2176671" cy="28094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5ABDD38-68A4-4974-8996-811F78AB092A}"/>
              </a:ext>
            </a:extLst>
          </p:cNvPr>
          <p:cNvSpPr/>
          <p:nvPr/>
        </p:nvSpPr>
        <p:spPr>
          <a:xfrm>
            <a:off x="4525120" y="6115688"/>
            <a:ext cx="6516260" cy="22970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D5E51F5-4461-4EB1-AD12-DB6586DD8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557" y="3317747"/>
            <a:ext cx="9986010" cy="1465279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162635BC-6FE4-46D0-B23E-D4F4FBFFC518}"/>
              </a:ext>
            </a:extLst>
          </p:cNvPr>
          <p:cNvGrpSpPr/>
          <p:nvPr/>
        </p:nvGrpSpPr>
        <p:grpSpPr>
          <a:xfrm>
            <a:off x="1505148" y="4088899"/>
            <a:ext cx="354226" cy="107092"/>
            <a:chOff x="5768008" y="4316893"/>
            <a:chExt cx="1159565" cy="51683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E0453A2-F990-4082-821D-50C9C350BE15}"/>
                </a:ext>
              </a:extLst>
            </p:cNvPr>
            <p:cNvSpPr/>
            <p:nvPr/>
          </p:nvSpPr>
          <p:spPr>
            <a:xfrm>
              <a:off x="5993295" y="4393096"/>
              <a:ext cx="682487" cy="36443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C97D97D-9559-4941-920F-2A21CB8C683E}"/>
                </a:ext>
              </a:extLst>
            </p:cNvPr>
            <p:cNvSpPr/>
            <p:nvPr/>
          </p:nvSpPr>
          <p:spPr>
            <a:xfrm>
              <a:off x="6523381" y="4316893"/>
              <a:ext cx="404192" cy="51683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86C679E-315C-4581-B6AA-293AA59C3254}"/>
                </a:ext>
              </a:extLst>
            </p:cNvPr>
            <p:cNvSpPr/>
            <p:nvPr/>
          </p:nvSpPr>
          <p:spPr>
            <a:xfrm>
              <a:off x="5768008" y="4316894"/>
              <a:ext cx="404192" cy="51683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903AA56-E500-4C91-B1A8-F70C2C409385}"/>
                </a:ext>
              </a:extLst>
            </p:cNvPr>
            <p:cNvSpPr/>
            <p:nvPr/>
          </p:nvSpPr>
          <p:spPr>
            <a:xfrm>
              <a:off x="6235146" y="4316894"/>
              <a:ext cx="225288" cy="51683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BD68B0C-DA2B-405B-B8F5-FEBDE19AAA46}"/>
              </a:ext>
            </a:extLst>
          </p:cNvPr>
          <p:cNvGrpSpPr/>
          <p:nvPr/>
        </p:nvGrpSpPr>
        <p:grpSpPr>
          <a:xfrm>
            <a:off x="7086600" y="3653068"/>
            <a:ext cx="426388" cy="137162"/>
            <a:chOff x="3332921" y="4833729"/>
            <a:chExt cx="1133061" cy="51684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A730A9F-5AC1-44E8-9CA4-BCD962F2206F}"/>
                </a:ext>
              </a:extLst>
            </p:cNvPr>
            <p:cNvSpPr/>
            <p:nvPr/>
          </p:nvSpPr>
          <p:spPr>
            <a:xfrm>
              <a:off x="3558208" y="4909931"/>
              <a:ext cx="682487" cy="36443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79BD85E-7623-4092-B35A-7486F4DDCFF3}"/>
                </a:ext>
              </a:extLst>
            </p:cNvPr>
            <p:cNvSpPr/>
            <p:nvPr/>
          </p:nvSpPr>
          <p:spPr>
            <a:xfrm>
              <a:off x="4088294" y="4870175"/>
              <a:ext cx="377688" cy="4406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70567B3-D9F4-41B1-9636-56C4824513BD}"/>
                </a:ext>
              </a:extLst>
            </p:cNvPr>
            <p:cNvSpPr/>
            <p:nvPr/>
          </p:nvSpPr>
          <p:spPr>
            <a:xfrm>
              <a:off x="3332921" y="4833737"/>
              <a:ext cx="404193" cy="51683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5E6A4FB-A239-4BA6-8DAB-995BCD050DA4}"/>
                </a:ext>
              </a:extLst>
            </p:cNvPr>
            <p:cNvSpPr/>
            <p:nvPr/>
          </p:nvSpPr>
          <p:spPr>
            <a:xfrm>
              <a:off x="3800059" y="4833729"/>
              <a:ext cx="225288" cy="51683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B94C9946-A8D9-4973-9213-C60CE16C60A2}"/>
              </a:ext>
            </a:extLst>
          </p:cNvPr>
          <p:cNvSpPr/>
          <p:nvPr/>
        </p:nvSpPr>
        <p:spPr>
          <a:xfrm>
            <a:off x="1864504" y="4121277"/>
            <a:ext cx="9214884" cy="457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9B858E1-10A0-4C7E-B054-A9BE7E0C8390}"/>
              </a:ext>
            </a:extLst>
          </p:cNvPr>
          <p:cNvSpPr/>
          <p:nvPr/>
        </p:nvSpPr>
        <p:spPr>
          <a:xfrm>
            <a:off x="154649" y="4102200"/>
            <a:ext cx="1343230" cy="8692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BF1D3D1-88BC-4AF3-B6DE-E6EB8B6BDC9A}"/>
              </a:ext>
            </a:extLst>
          </p:cNvPr>
          <p:cNvSpPr/>
          <p:nvPr/>
        </p:nvSpPr>
        <p:spPr>
          <a:xfrm>
            <a:off x="154648" y="3673584"/>
            <a:ext cx="6931952" cy="772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75984AF-3B37-417C-8B54-13F975295D43}"/>
              </a:ext>
            </a:extLst>
          </p:cNvPr>
          <p:cNvSpPr txBox="1"/>
          <p:nvPr/>
        </p:nvSpPr>
        <p:spPr>
          <a:xfrm>
            <a:off x="424701" y="3810536"/>
            <a:ext cx="7705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1/4in Tube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F0E91EF-C497-45DE-984C-4762DA9143B8}"/>
              </a:ext>
            </a:extLst>
          </p:cNvPr>
          <p:cNvCxnSpPr>
            <a:cxnSpLocks/>
            <a:stCxn id="40" idx="1"/>
            <a:endCxn id="38" idx="1"/>
          </p:cNvCxnSpPr>
          <p:nvPr/>
        </p:nvCxnSpPr>
        <p:spPr>
          <a:xfrm flipH="1">
            <a:off x="154649" y="3918258"/>
            <a:ext cx="270052" cy="227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9EFD6B3-5937-4B6B-B051-C21A608ED464}"/>
              </a:ext>
            </a:extLst>
          </p:cNvPr>
          <p:cNvCxnSpPr>
            <a:cxnSpLocks/>
            <a:stCxn id="40" idx="1"/>
            <a:endCxn id="39" idx="1"/>
          </p:cNvCxnSpPr>
          <p:nvPr/>
        </p:nvCxnSpPr>
        <p:spPr>
          <a:xfrm flipH="1" flipV="1">
            <a:off x="154648" y="3712219"/>
            <a:ext cx="270053" cy="206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48A2A56D-F309-4C56-A58F-1D8C5FC3FFBA}"/>
              </a:ext>
            </a:extLst>
          </p:cNvPr>
          <p:cNvSpPr txBox="1"/>
          <p:nvPr/>
        </p:nvSpPr>
        <p:spPr>
          <a:xfrm>
            <a:off x="2458536" y="4518267"/>
            <a:ext cx="7705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1/8in Tube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99A4B74-98CC-4C33-95F1-861022FF2F82}"/>
              </a:ext>
            </a:extLst>
          </p:cNvPr>
          <p:cNvCxnSpPr>
            <a:cxnSpLocks/>
          </p:cNvCxnSpPr>
          <p:nvPr/>
        </p:nvCxnSpPr>
        <p:spPr>
          <a:xfrm flipV="1">
            <a:off x="2485744" y="4158201"/>
            <a:ext cx="0" cy="396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9040C736-D954-4EDA-9FDA-239DAB191A48}"/>
              </a:ext>
            </a:extLst>
          </p:cNvPr>
          <p:cNvSpPr txBox="1"/>
          <p:nvPr/>
        </p:nvSpPr>
        <p:spPr>
          <a:xfrm>
            <a:off x="185191" y="4518267"/>
            <a:ext cx="7705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E1-P Bottom Thermistor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0DBC840-AF96-4F74-844B-2F2F38DC8F0E}"/>
              </a:ext>
            </a:extLst>
          </p:cNvPr>
          <p:cNvCxnSpPr>
            <a:cxnSpLocks/>
            <a:stCxn id="50" idx="0"/>
          </p:cNvCxnSpPr>
          <p:nvPr/>
        </p:nvCxnSpPr>
        <p:spPr>
          <a:xfrm flipH="1" flipV="1">
            <a:off x="570463" y="4195991"/>
            <a:ext cx="1" cy="322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D9FDFED4-7B6D-47E0-ACB3-C72EB35F2EBF}"/>
              </a:ext>
            </a:extLst>
          </p:cNvPr>
          <p:cNvSpPr txBox="1"/>
          <p:nvPr/>
        </p:nvSpPr>
        <p:spPr>
          <a:xfrm>
            <a:off x="1049758" y="6088658"/>
            <a:ext cx="7705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E1-P Bottom Thermistor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E967C36-7B8D-4CB9-9EB0-0A80200FFBD9}"/>
              </a:ext>
            </a:extLst>
          </p:cNvPr>
          <p:cNvSpPr txBox="1"/>
          <p:nvPr/>
        </p:nvSpPr>
        <p:spPr>
          <a:xfrm>
            <a:off x="1049758" y="5315585"/>
            <a:ext cx="7705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E1-P Interval Thermistor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F31E777-184A-4852-AADE-24F6437E3739}"/>
              </a:ext>
            </a:extLst>
          </p:cNvPr>
          <p:cNvGrpSpPr/>
          <p:nvPr/>
        </p:nvGrpSpPr>
        <p:grpSpPr>
          <a:xfrm>
            <a:off x="1820303" y="5434066"/>
            <a:ext cx="4614415" cy="65592"/>
            <a:chOff x="1820303" y="5434066"/>
            <a:chExt cx="4614415" cy="65592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1C07FC4-8417-489E-A9F0-44D0F21BB87B}"/>
                </a:ext>
              </a:extLst>
            </p:cNvPr>
            <p:cNvCxnSpPr>
              <a:stCxn id="56" idx="3"/>
            </p:cNvCxnSpPr>
            <p:nvPr/>
          </p:nvCxnSpPr>
          <p:spPr>
            <a:xfrm>
              <a:off x="1820303" y="5484862"/>
              <a:ext cx="457324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CB2D84C-00E0-409F-A888-FCFD9C9673A2}"/>
                </a:ext>
              </a:extLst>
            </p:cNvPr>
            <p:cNvCxnSpPr/>
            <p:nvPr/>
          </p:nvCxnSpPr>
          <p:spPr>
            <a:xfrm>
              <a:off x="1820305" y="5441323"/>
              <a:ext cx="457324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EDA9FC69-9313-4FE6-B8B3-1ACDE12B7C83}"/>
                </a:ext>
              </a:extLst>
            </p:cNvPr>
            <p:cNvSpPr/>
            <p:nvPr/>
          </p:nvSpPr>
          <p:spPr>
            <a:xfrm>
              <a:off x="6371772" y="5434066"/>
              <a:ext cx="62946" cy="5833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45D90F0-1F51-40EE-8C3D-8E1AC31C950C}"/>
                </a:ext>
              </a:extLst>
            </p:cNvPr>
            <p:cNvSpPr/>
            <p:nvPr/>
          </p:nvSpPr>
          <p:spPr>
            <a:xfrm>
              <a:off x="4782457" y="5434066"/>
              <a:ext cx="278312" cy="6559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2231E255-6FBB-4CB3-B6EC-355C74630F06}"/>
              </a:ext>
            </a:extLst>
          </p:cNvPr>
          <p:cNvSpPr/>
          <p:nvPr/>
        </p:nvSpPr>
        <p:spPr>
          <a:xfrm>
            <a:off x="4739654" y="5320051"/>
            <a:ext cx="1847660" cy="280945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59B1F64-106B-434B-8AB6-5ADF8FAF8439}"/>
              </a:ext>
            </a:extLst>
          </p:cNvPr>
          <p:cNvGrpSpPr/>
          <p:nvPr/>
        </p:nvGrpSpPr>
        <p:grpSpPr>
          <a:xfrm>
            <a:off x="3382450" y="5203299"/>
            <a:ext cx="1133061" cy="516835"/>
            <a:chOff x="3332921" y="4833729"/>
            <a:chExt cx="1133061" cy="51683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326EB24-E843-49B7-B4BD-5357963594A7}"/>
                </a:ext>
              </a:extLst>
            </p:cNvPr>
            <p:cNvSpPr/>
            <p:nvPr/>
          </p:nvSpPr>
          <p:spPr>
            <a:xfrm>
              <a:off x="3558208" y="4909931"/>
              <a:ext cx="682487" cy="36443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6F104F6-84DF-4D83-92AA-0588ACAB2308}"/>
                </a:ext>
              </a:extLst>
            </p:cNvPr>
            <p:cNvSpPr/>
            <p:nvPr/>
          </p:nvSpPr>
          <p:spPr>
            <a:xfrm>
              <a:off x="4088294" y="4870175"/>
              <a:ext cx="377688" cy="4406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F71C3C4-3C89-4CE2-A294-910EB1E57B15}"/>
                </a:ext>
              </a:extLst>
            </p:cNvPr>
            <p:cNvSpPr/>
            <p:nvPr/>
          </p:nvSpPr>
          <p:spPr>
            <a:xfrm>
              <a:off x="3332921" y="4833729"/>
              <a:ext cx="404192" cy="51683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8CAA3D3-5FE2-494A-A9B8-C0FB0CABDE5C}"/>
                </a:ext>
              </a:extLst>
            </p:cNvPr>
            <p:cNvSpPr/>
            <p:nvPr/>
          </p:nvSpPr>
          <p:spPr>
            <a:xfrm>
              <a:off x="3800059" y="4833729"/>
              <a:ext cx="225288" cy="51683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F15DDCC-C7A8-4838-A936-432F8D78C32E}"/>
              </a:ext>
            </a:extLst>
          </p:cNvPr>
          <p:cNvCxnSpPr>
            <a:cxnSpLocks/>
            <a:stCxn id="55" idx="3"/>
          </p:cNvCxnSpPr>
          <p:nvPr/>
        </p:nvCxnSpPr>
        <p:spPr>
          <a:xfrm>
            <a:off x="1820303" y="6257935"/>
            <a:ext cx="8952555" cy="91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6F5A147-7FD3-4194-A928-8BD542EEBE73}"/>
              </a:ext>
            </a:extLst>
          </p:cNvPr>
          <p:cNvCxnSpPr>
            <a:cxnSpLocks/>
          </p:cNvCxnSpPr>
          <p:nvPr/>
        </p:nvCxnSpPr>
        <p:spPr>
          <a:xfrm>
            <a:off x="1820303" y="6206268"/>
            <a:ext cx="8913327" cy="103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Oval 66">
            <a:extLst>
              <a:ext uri="{FF2B5EF4-FFF2-40B4-BE49-F238E27FC236}">
                <a16:creationId xmlns:a16="http://schemas.microsoft.com/office/drawing/2014/main" id="{4D4145CC-B79D-4C1A-BEAB-C23A760E43B5}"/>
              </a:ext>
            </a:extLst>
          </p:cNvPr>
          <p:cNvSpPr/>
          <p:nvPr/>
        </p:nvSpPr>
        <p:spPr>
          <a:xfrm>
            <a:off x="10715245" y="6207983"/>
            <a:ext cx="57613" cy="6037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798A161-D082-4BBA-80A4-4410DF0B6E5B}"/>
              </a:ext>
            </a:extLst>
          </p:cNvPr>
          <p:cNvSpPr/>
          <p:nvPr/>
        </p:nvSpPr>
        <p:spPr>
          <a:xfrm>
            <a:off x="9111789" y="6195635"/>
            <a:ext cx="317133" cy="839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4231286-DBF4-4444-B4D0-97BE29265CD6}"/>
              </a:ext>
            </a:extLst>
          </p:cNvPr>
          <p:cNvSpPr/>
          <p:nvPr/>
        </p:nvSpPr>
        <p:spPr>
          <a:xfrm>
            <a:off x="9047648" y="6127795"/>
            <a:ext cx="1847660" cy="229701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5523470-D096-417C-871D-248D2DDCC455}"/>
              </a:ext>
            </a:extLst>
          </p:cNvPr>
          <p:cNvSpPr txBox="1"/>
          <p:nvPr/>
        </p:nvSpPr>
        <p:spPr>
          <a:xfrm>
            <a:off x="210116" y="2994594"/>
            <a:ext cx="7705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E1-P Interval Thermistor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CAA64743-691E-4756-81B0-6C84EF5172B7}"/>
              </a:ext>
            </a:extLst>
          </p:cNvPr>
          <p:cNvCxnSpPr>
            <a:cxnSpLocks/>
            <a:stCxn id="76" idx="2"/>
          </p:cNvCxnSpPr>
          <p:nvPr/>
        </p:nvCxnSpPr>
        <p:spPr>
          <a:xfrm>
            <a:off x="595389" y="3333148"/>
            <a:ext cx="0" cy="336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36197BA7-3FAA-4A08-97C8-6BE501918282}"/>
              </a:ext>
            </a:extLst>
          </p:cNvPr>
          <p:cNvSpPr txBox="1"/>
          <p:nvPr/>
        </p:nvSpPr>
        <p:spPr>
          <a:xfrm>
            <a:off x="8446413" y="5629236"/>
            <a:ext cx="7705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Wire Splice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7069B28-B182-44F1-87C5-6C43C34EA83F}"/>
              </a:ext>
            </a:extLst>
          </p:cNvPr>
          <p:cNvSpPr txBox="1"/>
          <p:nvPr/>
        </p:nvSpPr>
        <p:spPr>
          <a:xfrm>
            <a:off x="9233970" y="5629064"/>
            <a:ext cx="7705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Epoxy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1B7DA10-2764-4128-A4E0-580CC05F5BB8}"/>
              </a:ext>
            </a:extLst>
          </p:cNvPr>
          <p:cNvSpPr txBox="1"/>
          <p:nvPr/>
        </p:nvSpPr>
        <p:spPr>
          <a:xfrm>
            <a:off x="9701750" y="5624933"/>
            <a:ext cx="9093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Thermistor Bead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1B0DFA-6B07-457E-9D98-FE3D604EFC00}"/>
              </a:ext>
            </a:extLst>
          </p:cNvPr>
          <p:cNvSpPr/>
          <p:nvPr/>
        </p:nvSpPr>
        <p:spPr>
          <a:xfrm>
            <a:off x="5628697" y="6088658"/>
            <a:ext cx="3257273" cy="28094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0D82BFD-59F8-4317-A1F3-9BD06E7945C4}"/>
              </a:ext>
            </a:extLst>
          </p:cNvPr>
          <p:cNvCxnSpPr>
            <a:cxnSpLocks/>
            <a:stCxn id="81" idx="2"/>
          </p:cNvCxnSpPr>
          <p:nvPr/>
        </p:nvCxnSpPr>
        <p:spPr>
          <a:xfrm>
            <a:off x="8831686" y="5844680"/>
            <a:ext cx="478540" cy="350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2130297F-48A1-4AF0-93D8-01E813F0CBC0}"/>
              </a:ext>
            </a:extLst>
          </p:cNvPr>
          <p:cNvCxnSpPr>
            <a:cxnSpLocks/>
            <a:stCxn id="82" idx="2"/>
          </p:cNvCxnSpPr>
          <p:nvPr/>
        </p:nvCxnSpPr>
        <p:spPr>
          <a:xfrm>
            <a:off x="9619243" y="5844508"/>
            <a:ext cx="173981" cy="351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EEF85BF6-3519-43A0-8AB1-44774BFDA248}"/>
              </a:ext>
            </a:extLst>
          </p:cNvPr>
          <p:cNvCxnSpPr>
            <a:cxnSpLocks/>
            <a:stCxn id="83" idx="2"/>
          </p:cNvCxnSpPr>
          <p:nvPr/>
        </p:nvCxnSpPr>
        <p:spPr>
          <a:xfrm>
            <a:off x="10156433" y="5840377"/>
            <a:ext cx="558812" cy="393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7AE56719-55EB-4E86-8337-63ABCBC09A36}"/>
              </a:ext>
            </a:extLst>
          </p:cNvPr>
          <p:cNvSpPr txBox="1"/>
          <p:nvPr/>
        </p:nvSpPr>
        <p:spPr>
          <a:xfrm>
            <a:off x="10600093" y="5611418"/>
            <a:ext cx="9093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Welded Tip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D8F64A27-34F6-4A89-9633-28729D9FE555}"/>
              </a:ext>
            </a:extLst>
          </p:cNvPr>
          <p:cNvCxnSpPr>
            <a:cxnSpLocks/>
            <a:stCxn id="96" idx="2"/>
          </p:cNvCxnSpPr>
          <p:nvPr/>
        </p:nvCxnSpPr>
        <p:spPr>
          <a:xfrm>
            <a:off x="11054776" y="5826862"/>
            <a:ext cx="14021" cy="286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DBB1B4A2-503F-48AF-8B71-B4208B4149D5}"/>
              </a:ext>
            </a:extLst>
          </p:cNvPr>
          <p:cNvSpPr txBox="1"/>
          <p:nvPr/>
        </p:nvSpPr>
        <p:spPr>
          <a:xfrm>
            <a:off x="210116" y="5754603"/>
            <a:ext cx="6335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1/4in Tube</a:t>
            </a: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C9674648-DB9B-420A-B398-5EDF51054471}"/>
              </a:ext>
            </a:extLst>
          </p:cNvPr>
          <p:cNvCxnSpPr>
            <a:cxnSpLocks/>
            <a:stCxn id="102" idx="3"/>
          </p:cNvCxnSpPr>
          <p:nvPr/>
        </p:nvCxnSpPr>
        <p:spPr>
          <a:xfrm flipV="1">
            <a:off x="843682" y="5654139"/>
            <a:ext cx="206648" cy="208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5D384131-5627-4E48-BCE2-2C52452EF4CF}"/>
              </a:ext>
            </a:extLst>
          </p:cNvPr>
          <p:cNvCxnSpPr>
            <a:cxnSpLocks/>
            <a:stCxn id="102" idx="3"/>
          </p:cNvCxnSpPr>
          <p:nvPr/>
        </p:nvCxnSpPr>
        <p:spPr>
          <a:xfrm>
            <a:off x="843682" y="5862325"/>
            <a:ext cx="219654" cy="2053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BEB8EFEF-49F7-439C-987F-EE5141526B10}"/>
              </a:ext>
            </a:extLst>
          </p:cNvPr>
          <p:cNvSpPr txBox="1"/>
          <p:nvPr/>
        </p:nvSpPr>
        <p:spPr>
          <a:xfrm>
            <a:off x="4604829" y="4901560"/>
            <a:ext cx="7439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3/16in Tube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823CC0BE-E6AE-459C-B514-A5DD74399163}"/>
              </a:ext>
            </a:extLst>
          </p:cNvPr>
          <p:cNvCxnSpPr>
            <a:cxnSpLocks/>
            <a:stCxn id="112" idx="2"/>
          </p:cNvCxnSpPr>
          <p:nvPr/>
        </p:nvCxnSpPr>
        <p:spPr>
          <a:xfrm>
            <a:off x="4976808" y="5117004"/>
            <a:ext cx="0" cy="215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2BCDB735-1E62-4427-9476-D4FA4F8D82D4}"/>
              </a:ext>
            </a:extLst>
          </p:cNvPr>
          <p:cNvSpPr txBox="1"/>
          <p:nvPr/>
        </p:nvSpPr>
        <p:spPr>
          <a:xfrm>
            <a:off x="4677455" y="5703570"/>
            <a:ext cx="6335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1/8in Tube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BCEFF4D9-D3D0-4802-8EA4-A25597ECB391}"/>
              </a:ext>
            </a:extLst>
          </p:cNvPr>
          <p:cNvCxnSpPr>
            <a:cxnSpLocks/>
            <a:stCxn id="118" idx="2"/>
          </p:cNvCxnSpPr>
          <p:nvPr/>
        </p:nvCxnSpPr>
        <p:spPr>
          <a:xfrm>
            <a:off x="4994238" y="5919014"/>
            <a:ext cx="0" cy="217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127046FF-F8C6-41B5-9C40-E8365FDCE0A4}"/>
              </a:ext>
            </a:extLst>
          </p:cNvPr>
          <p:cNvSpPr txBox="1"/>
          <p:nvPr/>
        </p:nvSpPr>
        <p:spPr>
          <a:xfrm>
            <a:off x="6729041" y="5666796"/>
            <a:ext cx="7439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3/16in Tube</a:t>
            </a:r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CAB4E458-D134-492E-B5E2-90BC7C88C958}"/>
              </a:ext>
            </a:extLst>
          </p:cNvPr>
          <p:cNvCxnSpPr>
            <a:cxnSpLocks/>
            <a:stCxn id="122" idx="2"/>
          </p:cNvCxnSpPr>
          <p:nvPr/>
        </p:nvCxnSpPr>
        <p:spPr>
          <a:xfrm>
            <a:off x="7101020" y="5882240"/>
            <a:ext cx="0" cy="215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449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27044-A660-4F4B-9332-F732115A7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821"/>
            <a:ext cx="10515600" cy="1325563"/>
          </a:xfrm>
        </p:spPr>
        <p:txBody>
          <a:bodyPr/>
          <a:lstStyle/>
          <a:p>
            <a:r>
              <a:rPr lang="en-US" dirty="0"/>
              <a:t>Laboratory Testing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F89543-90D0-4F48-AC61-1CACA1D2D3CF}"/>
              </a:ext>
            </a:extLst>
          </p:cNvPr>
          <p:cNvSpPr txBox="1"/>
          <p:nvPr/>
        </p:nvSpPr>
        <p:spPr>
          <a:xfrm>
            <a:off x="660463" y="1337221"/>
            <a:ext cx="10790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Six encapsulated thermistor assemblies were built and tested in the lab using a recirculating temperature chamber.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FE481E-1165-4AE5-90A9-A6AF04A87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533" y="1837944"/>
            <a:ext cx="5140004" cy="4490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103003-1574-447A-A51A-005F0FE698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01"/>
          <a:stretch/>
        </p:blipFill>
        <p:spPr>
          <a:xfrm>
            <a:off x="967075" y="3684546"/>
            <a:ext cx="5022245" cy="26065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AC07E6-DA48-4743-BBD0-43438E4A368F}"/>
              </a:ext>
            </a:extLst>
          </p:cNvPr>
          <p:cNvSpPr txBox="1"/>
          <p:nvPr/>
        </p:nvSpPr>
        <p:spPr>
          <a:xfrm>
            <a:off x="660463" y="1955387"/>
            <a:ext cx="59714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Resistance/Impedance was measured using three systems: Agilent LCR, Fluke multimeter, and same DAQ used on the 4850 (Campbell Scientific CR6)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Stainless tubing was grounded to LCR and DAQ chassis.</a:t>
            </a:r>
          </a:p>
        </p:txBody>
      </p:sp>
    </p:spTree>
    <p:extLst>
      <p:ext uri="{BB962C8B-B14F-4D97-AF65-F5344CB8AC3E}">
        <p14:creationId xmlns:p14="http://schemas.microsoft.com/office/powerpoint/2010/main" val="585098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B28F8-AD71-41D0-B095-826691A5E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Installation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C33C35-FF84-49B1-BA8B-EAB2EC89AB59}"/>
              </a:ext>
            </a:extLst>
          </p:cNvPr>
          <p:cNvSpPr txBox="1"/>
          <p:nvPr/>
        </p:nvSpPr>
        <p:spPr>
          <a:xfrm>
            <a:off x="660463" y="1337221"/>
            <a:ext cx="10790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December 17</a:t>
            </a:r>
            <a:r>
              <a:rPr lang="en-US" sz="2000" baseline="30000" dirty="0"/>
              <a:t>th</a:t>
            </a:r>
            <a:r>
              <a:rPr lang="en-US" sz="2000" dirty="0"/>
              <a:t> the production packer was removed, and encapsulated thermistors were installed in both the interval and bottom zones.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Performance of both thermistors was reassessed by inserting the packer/thermistor assembly into a recirculating temperature chamber on the 4850L.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Upper packer element was inflated, and chilled/heated water flowed in from the bottom of the packer and exited through the return lines (interval and bottom) to chiller tank.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B7D0E9-C873-4370-9ED8-1EF022E57B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7662"/>
          <a:stretch/>
        </p:blipFill>
        <p:spPr>
          <a:xfrm>
            <a:off x="1504122" y="3177859"/>
            <a:ext cx="4102964" cy="34128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6C7CA0-8DF0-440D-97EC-220C27750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985" y="3276213"/>
            <a:ext cx="3631018" cy="331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06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7290F-F32E-4686-9532-D2248B124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to Date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65A9D0-17CE-474F-A306-6FCFB4CFB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696" y="1706659"/>
            <a:ext cx="7392851" cy="49185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FF5439-3548-40BE-9919-3202A3123417}"/>
              </a:ext>
            </a:extLst>
          </p:cNvPr>
          <p:cNvSpPr txBox="1"/>
          <p:nvPr/>
        </p:nvSpPr>
        <p:spPr>
          <a:xfrm>
            <a:off x="660463" y="1955386"/>
            <a:ext cx="36928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E1-P temperature measurements (original design) in April prior to failing: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Interval ~29.6 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Bottom ~30.3C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New thermistor measurement: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Interval ~29.6 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Bottom ~30.7C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New thermistor measurements suggest both interval and bottom zone production well temperatures have not changed since beginning of experiment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08406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E88BC-0DF0-469C-8E20-B371F6343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E1-I Thermistors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57B371-7081-441C-8AA6-7277A7B95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371" y="1690687"/>
            <a:ext cx="6381429" cy="46835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210396-EF1D-459A-BC2B-3B0B85C9F4FB}"/>
              </a:ext>
            </a:extLst>
          </p:cNvPr>
          <p:cNvSpPr txBox="1"/>
          <p:nvPr/>
        </p:nvSpPr>
        <p:spPr>
          <a:xfrm>
            <a:off x="660463" y="1955386"/>
            <a:ext cx="36928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E1-I temperature above the packer were measured using a CSI-451 pressure transducer and show temperatures that are very similar to measurements in the injection between packer zone.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Gives confidence that injection well interval temperature measurements are correct.</a:t>
            </a:r>
          </a:p>
        </p:txBody>
      </p:sp>
    </p:spTree>
    <p:extLst>
      <p:ext uri="{BB962C8B-B14F-4D97-AF65-F5344CB8AC3E}">
        <p14:creationId xmlns:p14="http://schemas.microsoft.com/office/powerpoint/2010/main" val="519277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90E066663FCE4F820D9CE66233B52D" ma:contentTypeVersion="7" ma:contentTypeDescription="Create a new document." ma:contentTypeScope="" ma:versionID="daca0e21a61134f2ca4814634e8708cd">
  <xsd:schema xmlns:xsd="http://www.w3.org/2001/XMLSchema" xmlns:xs="http://www.w3.org/2001/XMLSchema" xmlns:p="http://schemas.microsoft.com/office/2006/metadata/properties" xmlns:ns3="476dc62f-90d2-471f-8388-399b02b0bf06" targetNamespace="http://schemas.microsoft.com/office/2006/metadata/properties" ma:root="true" ma:fieldsID="18bd672e84dce2eab178b8e9fa93819b" ns3:_="">
    <xsd:import namespace="476dc62f-90d2-471f-8388-399b02b0bf0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6dc62f-90d2-471f-8388-399b02b0bf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2AA2F0-2B1B-4F44-A7B7-2F087646FCA0}">
  <ds:schemaRefs>
    <ds:schemaRef ds:uri="476dc62f-90d2-471f-8388-399b02b0bf06"/>
    <ds:schemaRef ds:uri="http://www.w3.org/XML/1998/namespace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310D3A2F-28F5-4EBA-96CC-8046E4EA9A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821A79-AAE7-4874-8A11-AF86E172BB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6dc62f-90d2-471f-8388-399b02b0bf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310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 Experiment 1 Injection and Production Thermistors  </vt:lpstr>
      <vt:lpstr>Thermistor Design</vt:lpstr>
      <vt:lpstr>Laboratory Testing</vt:lpstr>
      <vt:lpstr>Field Installation</vt:lpstr>
      <vt:lpstr>Results to Date</vt:lpstr>
      <vt:lpstr>E1-I Thermistors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E1-P Thermistors  12-16-2019</dc:title>
  <dc:creator>Strickland, Christopher E</dc:creator>
  <cp:lastModifiedBy>Strickland, Christopher E</cp:lastModifiedBy>
  <cp:revision>1</cp:revision>
  <dcterms:created xsi:type="dcterms:W3CDTF">2020-01-07T15:39:30Z</dcterms:created>
  <dcterms:modified xsi:type="dcterms:W3CDTF">2020-09-28T18:53:37Z</dcterms:modified>
</cp:coreProperties>
</file>