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sldIdLst>
    <p:sldId id="416" r:id="rId4"/>
    <p:sldId id="507" r:id="rId5"/>
    <p:sldId id="540" r:id="rId6"/>
    <p:sldId id="541" r:id="rId7"/>
    <p:sldId id="529" r:id="rId8"/>
    <p:sldId id="538" r:id="rId9"/>
    <p:sldId id="542" r:id="rId10"/>
    <p:sldId id="543" r:id="rId11"/>
    <p:sldId id="613" r:id="rId12"/>
    <p:sldId id="612" r:id="rId13"/>
    <p:sldId id="615" r:id="rId14"/>
    <p:sldId id="552" r:id="rId15"/>
    <p:sldId id="616" r:id="rId16"/>
    <p:sldId id="6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59107" autoAdjust="0"/>
  </p:normalViewPr>
  <p:slideViewPr>
    <p:cSldViewPr snapToGrid="0">
      <p:cViewPr varScale="1">
        <p:scale>
          <a:sx n="39" d="100"/>
          <a:sy n="39" d="100"/>
        </p:scale>
        <p:origin x="10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8A9D-1123-4799-875E-9D69CA1E481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3895-38C6-4016-9B48-084CAD9F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1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fracture trace angle.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dirty="0"/>
                  <a:t> is fracture trace angle.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9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method 2 stress inversion; Right: method 1, direct solve SH</a:t>
            </a:r>
          </a:p>
          <a:p>
            <a:endParaRPr lang="en-US" dirty="0"/>
          </a:p>
          <a:p>
            <a:r>
              <a:rPr lang="en-US" dirty="0"/>
              <a:t>The inversion results of SH magnitude are better than the method 1, which is direct solving the equation, the results are with less scattering even without smoothing. </a:t>
            </a:r>
          </a:p>
        </p:txBody>
      </p:sp>
    </p:spTree>
    <p:extLst>
      <p:ext uri="{BB962C8B-B14F-4D97-AF65-F5344CB8AC3E}">
        <p14:creationId xmlns:p14="http://schemas.microsoft.com/office/powerpoint/2010/main" val="10314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0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1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0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5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0" lang="el-G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l-G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/>
                  <a:t> are the angles</a:t>
                </a:r>
                <a:r>
                  <a:rPr lang="en-US" baseline="0" dirty="0"/>
                  <a:t> in the rotation matrix to rotate stresses from in-situ principal stress coordinate to geographical coordinate </a:t>
                </a:r>
              </a:p>
              <a:p>
                <a:endParaRPr lang="en-US" baseline="0" dirty="0"/>
              </a:p>
              <a:p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</a:t>
                </a:r>
                <a:r>
                  <a: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Arial" panose="020B0604020202020204" pitchFamily="34" charset="0"/>
                  </a:rPr>
                  <a:t>are the angles in the rotation matrix to rotate stresses from geographical coordinate to wellbore coordinate</a:t>
                </a:r>
              </a:p>
              <a:p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l-GR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kumimoji="0" lang="en-US" sz="1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thermal stress due to cooling </a:t>
                </a:r>
              </a:p>
              <a:p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</m:oMath>
                </a14:m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is the fracture/failure circumferential angle </a:t>
                </a:r>
              </a:p>
              <a:p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</a:t>
                </a:r>
                <a:r>
                  <a: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𝛽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𝛾</a:t>
                </a:r>
                <a:r>
                  <a:rPr lang="en-US" dirty="0"/>
                  <a:t> are the angles</a:t>
                </a:r>
                <a:r>
                  <a:rPr lang="en-US" baseline="0" dirty="0"/>
                  <a:t> in the rotation matrix to rotate stresses from in-situ principal stress coordinate to geographical coordinate </a:t>
                </a:r>
              </a:p>
              <a:p>
                <a:endParaRPr lang="en-US" baseline="0" dirty="0"/>
              </a:p>
              <a:p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𝜙,𝛿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</a:t>
                </a:r>
                <a:r>
                  <a: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Arial" panose="020B0604020202020204" pitchFamily="34" charset="0"/>
                  </a:rPr>
                  <a:t>are the angles in the rotation matrix to rotate stresses from geographical coordinate to wellbore coordinate</a:t>
                </a:r>
              </a:p>
              <a:p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𝜎_Δ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𝑇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thermal stress due to cooling </a:t>
                </a:r>
              </a:p>
              <a:p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𝜃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is the fracture/failure circumferential angle </a:t>
                </a:r>
              </a:p>
              <a:p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63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2CCD-8403-F9D9-DD33-09677ADE7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A5D1-ECAA-FA04-7F40-4521E760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ED2E-C564-7E37-E031-301AE14C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202C-5B7B-248B-A2EB-523511A3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5189-44F4-324D-CB58-71A5C344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F602-B2CA-5DC5-67A8-D9C451BC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39859-3235-2CBA-2D39-4376EADC1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167A-F03A-E826-F4DE-EF24C252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8A4A-06E4-E94D-22DE-C93737D6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4538-602D-7710-5F85-27511A6E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B5F1A-1C7F-97F1-936E-8BF8D5611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F5C64-A879-F25E-6A7D-C405C8FDE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2209-1ED0-9743-4F25-7765748C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C4E99-EA1A-98B7-5E71-30A7666D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5EA07-8470-2DC3-608B-F2207692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0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9982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3970" y="6313338"/>
            <a:ext cx="468464" cy="33657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</a:defRPr>
            </a:lvl1pPr>
          </a:lstStyle>
          <a:p>
            <a:fld id="{690B6EEA-9124-4AB9-AA36-3B4253857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28479" y="86903"/>
            <a:ext cx="7778750" cy="54125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2243" y="1073426"/>
            <a:ext cx="10959934" cy="5204734"/>
          </a:xfrm>
        </p:spPr>
        <p:txBody>
          <a:bodyPr>
            <a:normAutofit/>
          </a:bodyPr>
          <a:lstStyle>
            <a:lvl1pPr marL="285750" indent="-284163">
              <a:defRPr sz="24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5400000">
            <a:off x="409116" y="382981"/>
            <a:ext cx="371427" cy="13025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6D0B-DCD4-4920-988F-26740973789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4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2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2BAE-59A0-4ACB-8C96-5552FBBC022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2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9982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3970" y="6313338"/>
            <a:ext cx="468464" cy="33657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</a:defRPr>
            </a:lvl1pPr>
          </a:lstStyle>
          <a:p>
            <a:fld id="{690B6EEA-9124-4AB9-AA36-3B4253857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28479" y="86903"/>
            <a:ext cx="7778750" cy="54125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2243" y="1073426"/>
            <a:ext cx="10959934" cy="5204734"/>
          </a:xfrm>
        </p:spPr>
        <p:txBody>
          <a:bodyPr>
            <a:normAutofit/>
          </a:bodyPr>
          <a:lstStyle>
            <a:lvl1pPr marL="285750" indent="-284163">
              <a:defRPr sz="24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5400000">
            <a:off x="409116" y="382981"/>
            <a:ext cx="371427" cy="13025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7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9C-6536-4E79-9C51-54504F12D53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9121-8543-4BB5-84D5-5E87547A43F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A50A-F7B2-48B8-B16F-90894947350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6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20E6-C369-45CF-81C0-FDB7F5A6410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9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B73-1B33-6D27-D20C-A7E0841B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7D0A-DDF6-8C7B-0E83-EFB0A215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A05F-5E98-4F79-9BAA-4C79F46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50F7-E935-7DD2-9730-FF7A6FC4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B458-75C1-2A74-A005-E3A1A53D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69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A56E-6B7B-48E0-9325-6F5851422C2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1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6E87-B9A1-4576-A511-1BDEF9FD9CC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6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5BCD-B55F-484A-B5DD-DE3F135D894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9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4B00-667B-4E09-92F9-44D5A822859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0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6D0B-DCD4-4920-988F-26740973789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2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2BAE-59A0-4ACB-8C96-5552FBBC022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2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99820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3970" y="6313338"/>
            <a:ext cx="468464" cy="33657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Century Gothic" panose="020B0502020202020204" pitchFamily="34" charset="0"/>
                <a:ea typeface="Cambria Math" panose="02040503050406030204" pitchFamily="18" charset="0"/>
              </a:defRPr>
            </a:lvl1pPr>
          </a:lstStyle>
          <a:p>
            <a:fld id="{690B6EEA-9124-4AB9-AA36-3B4253857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28479" y="175680"/>
            <a:ext cx="7778750" cy="54125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2243" y="1073426"/>
            <a:ext cx="10959934" cy="5204734"/>
          </a:xfrm>
        </p:spPr>
        <p:txBody>
          <a:bodyPr>
            <a:normAutofit/>
          </a:bodyPr>
          <a:lstStyle>
            <a:lvl1pPr marL="285750" indent="-284163">
              <a:defRPr sz="24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5400000">
            <a:off x="409116" y="382981"/>
            <a:ext cx="371427" cy="13025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9C-6536-4E79-9C51-54504F12D53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17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9121-8543-4BB5-84D5-5E87547A43F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0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A50A-F7B2-48B8-B16F-90894947350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E9F-C287-3439-839A-613EFB4D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C24BF-EAC6-3B1B-B5A9-BDD0F2A99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7AA3-650E-F20D-A5CD-BEB1B8B7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7F8D2-880A-8A72-3285-87D00C7B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2E39-D360-9E73-361A-F17248BE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20E6-C369-45CF-81C0-FDB7F5A6410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95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A56E-6B7B-48E0-9325-6F5851422C2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3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6E87-B9A1-4576-A511-1BDEF9FD9CC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01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5BCD-B55F-484A-B5DD-DE3F135D894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6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4B00-667B-4E09-92F9-44D5A822859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6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1416-6D12-A6BE-EFCF-46A3ED58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0FE8-FF53-295A-DA9B-F102DBAFB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C92D0-A8EB-4A35-71CD-6973316D2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36A3D-55CD-FBD6-A2ED-8EFFFBEE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03927-4026-4210-AE37-C4602F79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5DBDB-2B1C-0D98-C5E8-43F255B3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6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9607-53F3-BDE9-3872-748BE01F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AA6F9-B4B7-F2DE-7DE3-2152EA679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DFF87-B463-0AC0-2094-DAE31E23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4CEEC-0690-B0AD-0787-199C7121B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00276-A954-D305-74BA-3CB51E2D5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A7A11-81B4-EB45-7201-78F87F08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045C0-095A-1940-1C8D-2775376F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DA404-CE95-F64A-6A75-044004E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40F1-BB2D-F98B-7E10-195BD449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4B136-639B-339A-8826-9CF1793D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42040-7090-71EC-FA72-A66AC494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AA420-2DC6-443F-2334-55899D73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01AD6-1C08-E2FB-F8E8-393FFF40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4986A-E2B1-FB07-6138-902E7A57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BBA1D-F3DE-80AF-2E90-0A13E281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2BA1-6B37-147D-1138-DA6BBE4D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A420-4C96-1B4D-233E-10427CAF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7BC2-797A-3C8B-ED1E-6E300AA2B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0A9E9-7C0C-74AD-3B14-DEEDB7A8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A4740-46D1-9C07-EC83-330C5B09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8D45E-8A61-1B55-37FF-3669F59A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5E21-DE60-7B44-031B-507ED825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4067C-9413-D1B1-F738-EF3BCC2CC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38CC2-C29C-3791-5345-5A0632D8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B0639-AE8B-34B7-65F8-742293C1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2A212-5C30-1DA8-C033-A8419870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8CCDB-CDA1-1EFF-9B3E-F8343A4C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B47F9-A895-0186-2E7F-7B18B49C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7D578-EB6D-A1EE-67B1-DF4812AD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A227-2973-ADCA-8AEA-BADB7D0CC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5EAE-D544-4C71-B389-BC9D2867E11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FA56-543E-B7CA-5629-1BC0E5B3E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1C4A0-E3D4-C2ED-14E9-1118FA254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142D-3DBF-44E7-8466-B5686FCF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6E2B-234E-47E0-92FE-8E469954F66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6E2B-234E-47E0-92FE-8E469954F66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6EEA-9124-4AB9-AA36-3B4253857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emf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522" y="1754058"/>
            <a:ext cx="10562892" cy="32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of Advanced Techniques for Determination of Reservoir-Scale Stress State at Utah FORGE/2-2404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PI: </a:t>
            </a:r>
            <a:r>
              <a:rPr 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 Ghassemi</a:t>
            </a:r>
            <a:endParaRPr lang="en-US" sz="3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475" y="204133"/>
            <a:ext cx="11698386" cy="640340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The University of Oklahoma">
            <a:extLst>
              <a:ext uri="{FF2B5EF4-FFF2-40B4-BE49-F238E27FC236}">
                <a16:creationId xmlns:a16="http://schemas.microsoft.com/office/drawing/2014/main" id="{B4EB61BB-D5AD-4046-9546-7CAEFFDDE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64" t="11982" r="19859" b="11744"/>
          <a:stretch/>
        </p:blipFill>
        <p:spPr bwMode="auto">
          <a:xfrm>
            <a:off x="459683" y="305852"/>
            <a:ext cx="78563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8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A9674-D7CF-FC66-4EFF-FF3963429AC3}"/>
                  </a:ext>
                </a:extLst>
              </p:cNvPr>
              <p:cNvSpPr txBox="1"/>
              <p:nvPr/>
            </p:nvSpPr>
            <p:spPr>
              <a:xfrm>
                <a:off x="728478" y="1525525"/>
                <a:ext cx="10305282" cy="10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Equation 1, tensile failure around the wellbore: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𝑡𝑚𝑖𝑛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𝑡𝑚𝑖𝑛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𝜃𝜃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𝑧𝑧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𝜃𝜃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𝑧𝑧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A9674-D7CF-FC66-4EFF-FF396342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1525525"/>
                <a:ext cx="10305282" cy="1012393"/>
              </a:xfrm>
              <a:prstGeom prst="rect">
                <a:avLst/>
              </a:prstGeom>
              <a:blipFill>
                <a:blip r:embed="rId3"/>
                <a:stretch>
                  <a:fillRect l="-533" t="-241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62D0981-D01C-2694-FE0F-CDD73B477684}"/>
              </a:ext>
            </a:extLst>
          </p:cNvPr>
          <p:cNvSpPr txBox="1"/>
          <p:nvPr/>
        </p:nvSpPr>
        <p:spPr>
          <a:xfrm>
            <a:off x="400856" y="987182"/>
            <a:ext cx="1134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Equations based on DIFs/Tensile Failure: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8BF32C-03EA-B29E-8D8B-8DB43CB36271}"/>
                  </a:ext>
                </a:extLst>
              </p:cNvPr>
              <p:cNvSpPr txBox="1"/>
              <p:nvPr/>
            </p:nvSpPr>
            <p:spPr>
              <a:xfrm>
                <a:off x="728478" y="2602192"/>
                <a:ext cx="9451842" cy="133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Equation 2, fracture/failure trace: 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⁡(2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𝜔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𝜃𝜃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8BF32C-03EA-B29E-8D8B-8DB43CB3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2602192"/>
                <a:ext cx="9451842" cy="1337930"/>
              </a:xfrm>
              <a:prstGeom prst="rect">
                <a:avLst/>
              </a:prstGeom>
              <a:blipFill>
                <a:blip r:embed="rId4"/>
                <a:stretch>
                  <a:fillRect l="-581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E91AA-FA9F-2582-E3AB-2AB70E1946C0}"/>
                  </a:ext>
                </a:extLst>
              </p:cNvPr>
              <p:cNvSpPr txBox="1"/>
              <p:nvPr/>
            </p:nvSpPr>
            <p:spPr>
              <a:xfrm>
                <a:off x="728478" y="3869863"/>
                <a:ext cx="9659106" cy="133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Equation 3, DIF occurs at the point with extremum of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𝑡𝑚𝑖𝑛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around the wellbore : 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𝑡𝑚𝑖𝑛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𝜕𝜃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E91AA-FA9F-2582-E3AB-2AB70E194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3869863"/>
                <a:ext cx="9659106" cy="1337930"/>
              </a:xfrm>
              <a:prstGeom prst="rect">
                <a:avLst/>
              </a:prstGeom>
              <a:blipFill>
                <a:blip r:embed="rId5"/>
                <a:stretch>
                  <a:fillRect l="-568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12F1F-D13C-FD2B-4444-BB5247241BFD}"/>
                  </a:ext>
                </a:extLst>
              </p:cNvPr>
              <p:cNvSpPr txBox="1"/>
              <p:nvPr/>
            </p:nvSpPr>
            <p:spPr>
              <a:xfrm>
                <a:off x="728478" y="5207793"/>
                <a:ext cx="96591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Three unknown parameters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magnitude,</a:t>
                </a:r>
                <a:r>
                  <a:rPr kumimoji="0" 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(related to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orientation),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𝝎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Request input: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Using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Newton-Raphson method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 solve nonlinear equations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412F1F-D13C-FD2B-4444-BB5247241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5207793"/>
                <a:ext cx="9659106" cy="1323439"/>
              </a:xfrm>
              <a:prstGeom prst="rect">
                <a:avLst/>
              </a:prstGeom>
              <a:blipFill>
                <a:blip r:embed="rId6"/>
                <a:stretch>
                  <a:fillRect l="-568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77E84FE-6022-FD74-A9B2-EFC48593A3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70549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2: Stress Inversion</a:t>
            </a:r>
          </a:p>
        </p:txBody>
      </p:sp>
    </p:spTree>
    <p:extLst>
      <p:ext uri="{BB962C8B-B14F-4D97-AF65-F5344CB8AC3E}">
        <p14:creationId xmlns:p14="http://schemas.microsoft.com/office/powerpoint/2010/main" val="175291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2D0981-D01C-2694-FE0F-CDD73B477684}"/>
              </a:ext>
            </a:extLst>
          </p:cNvPr>
          <p:cNvSpPr txBox="1"/>
          <p:nvPr/>
        </p:nvSpPr>
        <p:spPr>
          <a:xfrm>
            <a:off x="723544" y="893146"/>
            <a:ext cx="11348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Inversion Results: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Hmax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magnitude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77E84FE-6022-FD74-A9B2-EFC48593A3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70549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2: Stress Inversion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A71905-CFA4-A042-7EBE-75083C995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3" y="1266915"/>
            <a:ext cx="4287256" cy="5415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6F0CAB-4AB9-E98B-B727-1D66CC38181C}"/>
              </a:ext>
            </a:extLst>
          </p:cNvPr>
          <p:cNvSpPr txBox="1"/>
          <p:nvPr/>
        </p:nvSpPr>
        <p:spPr>
          <a:xfrm>
            <a:off x="1861519" y="6497654"/>
            <a:ext cx="2064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AF944-E6B6-CE28-AD16-7AA409A6154A}"/>
              </a:ext>
            </a:extLst>
          </p:cNvPr>
          <p:cNvSpPr txBox="1"/>
          <p:nvPr/>
        </p:nvSpPr>
        <p:spPr>
          <a:xfrm>
            <a:off x="3602395" y="4058388"/>
            <a:ext cx="2613305" cy="1064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dogleg section is ignored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0.96 -0.98 psi/ft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Inclined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0.87 – 1.06 psi/ft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D3648-040F-A854-7808-DF9154B26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22" y="1028944"/>
            <a:ext cx="4183937" cy="5620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08F5C-1181-B21C-2278-4AD21853E24D}"/>
              </a:ext>
            </a:extLst>
          </p:cNvPr>
          <p:cNvSpPr txBox="1"/>
          <p:nvPr/>
        </p:nvSpPr>
        <p:spPr>
          <a:xfrm>
            <a:off x="7963615" y="6497654"/>
            <a:ext cx="2064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62D57-8BC5-6C6E-3CA7-AE8409803C5E}"/>
              </a:ext>
            </a:extLst>
          </p:cNvPr>
          <p:cNvSpPr txBox="1"/>
          <p:nvPr/>
        </p:nvSpPr>
        <p:spPr>
          <a:xfrm>
            <a:off x="9878151" y="3974617"/>
            <a:ext cx="2462784" cy="139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dogleg section is ignored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0.96 -0.98 psi/ft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Inclined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0.90 – 1.21 psi/ft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3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D42A177-0C61-81E9-AEE9-DC7516061FC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42243" y="1051559"/>
                <a:ext cx="11081702" cy="5598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Injection Tests Carried Out in FORGE Well 16A(78)-32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the data of cycle 1 and cycle 2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Cycle 1: M</a:t>
                </a:r>
                <a:r>
                  <a:rPr lang="en-US" sz="1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icrofrac</a:t>
                </a:r>
                <a:r>
                  <a:rPr lang="en-US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test with a low pumping rate (&lt;0.6 bpm)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Cycle </a:t>
                </a:r>
                <a:r>
                  <a:rPr lang="en-US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2: DFIT test (5.0 bpm pumping rate, 17.5 hrs. shut-in)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Re-examine</a:t>
                </a:r>
                <a:r>
                  <a:rPr lang="en-US" sz="18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𝒉𝒎𝒊𝒏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cycle 1 and cycle 2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𝒉𝒎𝒊𝒏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0.70-0.79 psi/ft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</a:p>
              <a:p>
                <a:pPr lvl="2">
                  <a:spcBef>
                    <a:spcPts val="60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Techniques: reopen pressure, ISIP, G-function, Sqrt(t), delta(t), etc. </a:t>
                </a: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D42A177-0C61-81E9-AEE9-DC7516061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42243" y="1051559"/>
                <a:ext cx="11081702" cy="5598357"/>
              </a:xfrm>
              <a:blipFill>
                <a:blip r:embed="rId3"/>
                <a:stretch>
                  <a:fillRect l="-771" t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1">
                <a:extLst>
                  <a:ext uri="{FF2B5EF4-FFF2-40B4-BE49-F238E27FC236}">
                    <a16:creationId xmlns:a16="http://schemas.microsoft.com/office/drawing/2014/main" id="{5D94BAC1-3019-26E1-9FD1-5DBFC13139B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8479" y="193264"/>
                <a:ext cx="9115912" cy="54125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800000"/>
                    </a:solidFill>
                  </a:rPr>
                  <a:t>Re-examine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𝑺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𝒉𝒎𝒊𝒏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ea typeface="+mn-ea"/>
                  </a:rPr>
                  <a:t> of 16A(78)-32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84" name="Content Placeholder 1">
                <a:extLst>
                  <a:ext uri="{FF2B5EF4-FFF2-40B4-BE49-F238E27FC236}">
                    <a16:creationId xmlns:a16="http://schemas.microsoft.com/office/drawing/2014/main" id="{5D94BAC1-3019-26E1-9FD1-5DBFC1313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8479" y="193264"/>
                <a:ext cx="9115912" cy="541254"/>
              </a:xfrm>
              <a:blipFill>
                <a:blip r:embed="rId4"/>
                <a:stretch>
                  <a:fillRect l="-1739" t="-238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547EDCF-0ECD-F727-B8C0-CFA102F90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120" y="3726828"/>
            <a:ext cx="5809992" cy="2920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727C6-BE26-4EEC-EDC6-3C70EFB08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9" y="3726827"/>
            <a:ext cx="5822185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21B5B-C7A2-48C0-BA43-9D89E7B1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D8999D-4EC8-4205-AC9C-C075E341986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29488" y="1051560"/>
                <a:ext cx="11129112" cy="5598356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integrated multiple approaches and data (DIFs, breakouts, stress polygon, Kirsch, FM, etc.) to constrain wellbore stress models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Establish the wellbore stress profiles for the four deep FORGE wells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Three vertical wells (78B-32, 56-32, 58-32)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One deviated well (16A(78)-32)</a:t>
                </a:r>
              </a:p>
              <a:p>
                <a:pPr marL="0" lvl="1" indent="-34290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1.13 psi/ft </a:t>
                </a:r>
              </a:p>
              <a:p>
                <a:pPr marL="0" lvl="1" indent="-34290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𝑯𝒎𝒂𝒙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three vertical wells (78B-32, 56-32, 58-32): 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0.80-0.93 psi/ft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(FM approach);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0.92-1.01 psi/ft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(Kirsch’s solution).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Fracture mechanics approach yields a lower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𝑯𝒎𝒂𝒙</m:t>
                        </m:r>
                      </m:sub>
                    </m:sSub>
                  </m:oMath>
                </a14:m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than Kirsch’s solution.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deviated well (16A(78)-32): 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0.96-0.98 psi/ft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(vertical section, Kirsch’s solution)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0.87-1.06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psi/ft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(inclined section, Kirsch’s solution, stress inversion)</a:t>
                </a:r>
              </a:p>
              <a:p>
                <a:pPr lvl="2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𝑯𝒎𝒂𝒙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inclined section is a little scattered. 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lvl="1" indent="-34290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𝒉𝒎𝒊𝒏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0.70-0.79 psi/ft</a:t>
                </a:r>
                <a:r>
                  <a:rPr lang="en-US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(re-examine the 2021 injection tests of 16A(78)-32)</a:t>
                </a:r>
              </a:p>
              <a:p>
                <a:pPr marL="0" lvl="1" indent="-342900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𝑯𝒎𝒂𝒙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𝒉𝒎𝒊𝒏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 faulting</a:t>
                </a:r>
                <a:endParaRPr lang="en-US" sz="2000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D8999D-4EC8-4205-AC9C-C075E3419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29488" y="1051560"/>
                <a:ext cx="11129112" cy="5598356"/>
              </a:xfrm>
              <a:blipFill>
                <a:blip r:embed="rId3"/>
                <a:stretch>
                  <a:fillRect l="-493" t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1A5301-382B-4177-93B0-E9EF36F05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93264"/>
            <a:ext cx="10807029" cy="541254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9414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5D94BAC1-3019-26E1-9FD1-5DBFC1313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9" y="193264"/>
            <a:ext cx="9115912" cy="541254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Publications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C4EF1-17EF-EC21-3B4A-7A370AA176D4}"/>
              </a:ext>
            </a:extLst>
          </p:cNvPr>
          <p:cNvSpPr txBox="1"/>
          <p:nvPr/>
        </p:nvSpPr>
        <p:spPr>
          <a:xfrm>
            <a:off x="553227" y="1151545"/>
            <a:ext cx="11349207" cy="29431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Ye, Z., Fang, Y., Ghassemi, A., &amp; McLennan, J. (2022). </a:t>
            </a:r>
            <a:r>
              <a:rPr lang="en-US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Preliminary Wellbore In-situ Stress Model for Utah FORGE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Paper presented at the </a:t>
            </a:r>
            <a:r>
              <a:rPr lang="en-US" sz="2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  <a:r>
              <a:rPr lang="en-US" sz="2000" kern="1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U.S. Rock Mechanics/Geomechanics Symposium, Santa Fe, New Mexico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USA. </a:t>
            </a:r>
            <a:endParaRPr lang="en-US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25780" marR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Fang, Y., Ye, Z., &amp; Ghassemi, A. (2022). </a:t>
            </a:r>
            <a:r>
              <a:rPr lang="en-US" sz="20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Preliminary Wellbore In-situ Stress Models for Utah FORGE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Paper presented by 2022 Geothermal Rising Conference, Reno, Nevada. </a:t>
            </a:r>
          </a:p>
          <a:p>
            <a:pPr marL="52578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Ye, Z. &amp; Ghassemi, A. (2024). </a:t>
            </a:r>
            <a:r>
              <a:rPr lang="en-US" sz="20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Updated Wellbore Stress Models for Utah FORGE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Paper presented at the </a:t>
            </a:r>
            <a:r>
              <a:rPr lang="en-US" sz="2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49</a:t>
            </a:r>
            <a:r>
              <a:rPr lang="en-US" sz="2000" kern="1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Workshop on Geothermal Reservoir Engineering, Stanford, California, USA.</a:t>
            </a:r>
          </a:p>
          <a:p>
            <a:pPr marL="525780" indent="-3429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D42A177-0C61-81E9-AEE9-DC7516061F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42" y="993504"/>
            <a:ext cx="11460192" cy="5204734"/>
          </a:xfrm>
        </p:spPr>
        <p:txBody>
          <a:bodyPr>
            <a:normAutofit/>
          </a:bodyPr>
          <a:lstStyle/>
          <a:p>
            <a:pPr marL="285750" marR="0" lvl="0" indent="-2841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In-situ Stress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In-situ stress is of major interest to many subsurface science and engineering subjects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EGS: In-situ stress impacts well drilling, hydraulic stimulation, induced seismicity,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In-situ stress tensor: the magnitude and orientation of three principal stresses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5D94BAC1-3019-26E1-9FD1-5DBFC1313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9" y="175680"/>
            <a:ext cx="911591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329F35-6A10-9479-4C85-A83517E1A0B7}"/>
              </a:ext>
            </a:extLst>
          </p:cNvPr>
          <p:cNvSpPr txBox="1"/>
          <p:nvPr/>
        </p:nvSpPr>
        <p:spPr>
          <a:xfrm>
            <a:off x="5997520" y="6105476"/>
            <a:ext cx="3846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Stress Tensor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F550E-734C-3342-894B-E26776A4AF37}"/>
              </a:ext>
            </a:extLst>
          </p:cNvPr>
          <p:cNvSpPr/>
          <p:nvPr/>
        </p:nvSpPr>
        <p:spPr>
          <a:xfrm>
            <a:off x="197704" y="6198238"/>
            <a:ext cx="404303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FORGE EGS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E4BC0-F953-EE4B-B7F6-20499813616E}"/>
              </a:ext>
            </a:extLst>
          </p:cNvPr>
          <p:cNvGrpSpPr/>
          <p:nvPr/>
        </p:nvGrpSpPr>
        <p:grpSpPr>
          <a:xfrm>
            <a:off x="701315" y="2718587"/>
            <a:ext cx="3035808" cy="3213619"/>
            <a:chOff x="6808583" y="2518176"/>
            <a:chExt cx="3035808" cy="32136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DCA8B9-E1D0-B343-B29F-5A5612E7E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583" y="2518176"/>
              <a:ext cx="3035808" cy="321361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3F7DC9-909F-6146-9ABC-F5C802E02512}"/>
                </a:ext>
              </a:extLst>
            </p:cNvPr>
            <p:cNvSpPr/>
            <p:nvPr/>
          </p:nvSpPr>
          <p:spPr>
            <a:xfrm>
              <a:off x="6808583" y="5424018"/>
              <a:ext cx="19175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Utah FORGE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5ECF7A-2B14-6243-8F47-B5FA5B34E12B}"/>
              </a:ext>
            </a:extLst>
          </p:cNvPr>
          <p:cNvGrpSpPr/>
          <p:nvPr/>
        </p:nvGrpSpPr>
        <p:grpSpPr>
          <a:xfrm>
            <a:off x="4477991" y="3080595"/>
            <a:ext cx="2708010" cy="2489602"/>
            <a:chOff x="6087786" y="3021495"/>
            <a:chExt cx="2708010" cy="2489602"/>
          </a:xfrm>
        </p:grpSpPr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BB9F1A9A-FB2D-EB4D-82E0-8C62335F672C}"/>
                </a:ext>
              </a:extLst>
            </p:cNvPr>
            <p:cNvSpPr/>
            <p:nvPr/>
          </p:nvSpPr>
          <p:spPr>
            <a:xfrm>
              <a:off x="6172338" y="3407977"/>
              <a:ext cx="2103120" cy="2103120"/>
            </a:xfrm>
            <a:prstGeom prst="cube">
              <a:avLst/>
            </a:prstGeom>
            <a:solidFill>
              <a:schemeClr val="accent1">
                <a:alpha val="6638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5E9835-723F-E544-90B2-723EA68444A5}"/>
                </a:ext>
              </a:extLst>
            </p:cNvPr>
            <p:cNvCxnSpPr/>
            <p:nvPr/>
          </p:nvCxnSpPr>
          <p:spPr>
            <a:xfrm>
              <a:off x="7249626" y="3021495"/>
              <a:ext cx="0" cy="594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D0FB81-9E78-CF40-86A1-50E0955CE1E5}"/>
                </a:ext>
              </a:extLst>
            </p:cNvPr>
            <p:cNvCxnSpPr/>
            <p:nvPr/>
          </p:nvCxnSpPr>
          <p:spPr>
            <a:xfrm flipV="1">
              <a:off x="6599582" y="4499293"/>
              <a:ext cx="430515" cy="4305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D1FEF0-E952-BB4A-A467-1A24E0CEF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0452" y="4459537"/>
              <a:ext cx="65598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6DE7B36-FCE6-7145-91F4-4E3AF4CF1A91}"/>
                    </a:ext>
                  </a:extLst>
                </p:cNvPr>
                <p:cNvSpPr txBox="1"/>
                <p:nvPr/>
              </p:nvSpPr>
              <p:spPr>
                <a:xfrm>
                  <a:off x="6634052" y="3065520"/>
                  <a:ext cx="596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6DE7B36-FCE6-7145-91F4-4E3AF4CF1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052" y="3065520"/>
                  <a:ext cx="59634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FE7C3BD-0BDF-F448-B531-6BB4848B849C}"/>
                    </a:ext>
                  </a:extLst>
                </p:cNvPr>
                <p:cNvSpPr txBox="1"/>
                <p:nvPr/>
              </p:nvSpPr>
              <p:spPr>
                <a:xfrm>
                  <a:off x="6087786" y="4345218"/>
                  <a:ext cx="596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𝑯𝒎𝒂𝒙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FE7C3BD-0BDF-F448-B531-6BB4848B8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786" y="4345218"/>
                  <a:ext cx="596348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39B1B03-1387-3544-89EE-10BE12ABA7FF}"/>
                    </a:ext>
                  </a:extLst>
                </p:cNvPr>
                <p:cNvSpPr txBox="1"/>
                <p:nvPr/>
              </p:nvSpPr>
              <p:spPr>
                <a:xfrm>
                  <a:off x="8199448" y="3998301"/>
                  <a:ext cx="596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𝒉𝒎𝒊𝒏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39B1B03-1387-3544-89EE-10BE12ABA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448" y="3998301"/>
                  <a:ext cx="596348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75E3A9-3553-A24E-B683-F11FF384A219}"/>
                  </a:ext>
                </a:extLst>
              </p:cNvPr>
              <p:cNvSpPr/>
              <p:nvPr/>
            </p:nvSpPr>
            <p:spPr>
              <a:xfrm>
                <a:off x="7846422" y="3117373"/>
                <a:ext cx="4140564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342900">
                  <a:lnSpc>
                    <a:spcPct val="90000"/>
                  </a:lnSpc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Orientation</a:t>
                </a:r>
              </a:p>
              <a:p>
                <a:pPr marL="457200" lvl="2" indent="-342900">
                  <a:lnSpc>
                    <a:spcPct val="9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borehole failure, seismic focal mechanisms, etc.</a:t>
                </a:r>
              </a:p>
              <a:p>
                <a:pPr marL="0" lvl="1" indent="-342900">
                  <a:lnSpc>
                    <a:spcPct val="90000"/>
                  </a:lnSpc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Magnitude</a:t>
                </a:r>
              </a:p>
              <a:p>
                <a:pPr marL="457200" lvl="2" indent="-342900">
                  <a:lnSpc>
                    <a:spcPct val="9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density log </a:t>
                </a:r>
              </a:p>
              <a:p>
                <a:pPr marL="457200" lvl="2" indent="-342900">
                  <a:lnSpc>
                    <a:spcPct val="9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𝒉𝒎𝒊𝒏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DFIT, LOT, XLOT…</a:t>
                </a:r>
              </a:p>
              <a:p>
                <a:pPr marL="457200" lvl="2" indent="-342900">
                  <a:lnSpc>
                    <a:spcPct val="90000"/>
                  </a:lnSpc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𝑯𝒎𝒂𝒙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challenging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75E3A9-3553-A24E-B683-F11FF384A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422" y="3117373"/>
                <a:ext cx="4140564" cy="2416046"/>
              </a:xfrm>
              <a:prstGeom prst="rect">
                <a:avLst/>
              </a:prstGeom>
              <a:blipFill>
                <a:blip r:embed="rId7"/>
                <a:stretch>
                  <a:fillRect l="-1223" t="-2618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0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D42A177-0C61-81E9-AEE9-DC7516061F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43" y="1078398"/>
            <a:ext cx="11460191" cy="52047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 Logs of FORGE Wells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84F205-EBBF-7CEC-060D-3281A9B9EAC5}"/>
              </a:ext>
            </a:extLst>
          </p:cNvPr>
          <p:cNvSpPr/>
          <p:nvPr/>
        </p:nvSpPr>
        <p:spPr>
          <a:xfrm>
            <a:off x="211365" y="5470206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Utah FORGE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60CB1D-3E79-6442-A8A0-3BC0AB409E08}"/>
              </a:ext>
            </a:extLst>
          </p:cNvPr>
          <p:cNvSpPr/>
          <p:nvPr/>
        </p:nvSpPr>
        <p:spPr>
          <a:xfrm>
            <a:off x="5557067" y="1588418"/>
            <a:ext cx="676393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FORGE wells with image logs</a:t>
            </a: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wells: 78B-32, 56-32, and 58-32</a:t>
            </a: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Deviated well: 16(A)78-32</a:t>
            </a: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Image logs: </a:t>
            </a:r>
          </a:p>
          <a:p>
            <a:pPr marL="9144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drilling-induced fractures (DIFs) are observed </a:t>
            </a:r>
          </a:p>
          <a:p>
            <a:pPr marL="9144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Breakouts are rarely detected</a:t>
            </a: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be used to constrain in-situ stress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Breakouts provide extra constraints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2205F-216D-3156-DF70-3E6C7B9834CD}"/>
              </a:ext>
            </a:extLst>
          </p:cNvPr>
          <p:cNvSpPr txBox="1"/>
          <p:nvPr/>
        </p:nvSpPr>
        <p:spPr>
          <a:xfrm>
            <a:off x="61332" y="5798059"/>
            <a:ext cx="56317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FMI and UBI Logs of 78B-32 @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8330 ft. to 8342 ft.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(FMI 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Formation Micro Imager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UBI=Ultrasonic Borehole Imager)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0A04C8-26AC-5938-0D99-81EF37D188E1}"/>
              </a:ext>
            </a:extLst>
          </p:cNvPr>
          <p:cNvGraphicFramePr>
            <a:graphicFrameLocks noGrp="1"/>
          </p:cNvGraphicFramePr>
          <p:nvPr/>
        </p:nvGraphicFramePr>
        <p:xfrm>
          <a:off x="6053711" y="4828372"/>
          <a:ext cx="5696046" cy="1184910"/>
        </p:xfrm>
        <a:graphic>
          <a:graphicData uri="http://schemas.openxmlformats.org/drawingml/2006/table">
            <a:tbl>
              <a:tblPr/>
              <a:tblGrid>
                <a:gridCol w="895719">
                  <a:extLst>
                    <a:ext uri="{9D8B030D-6E8A-4147-A177-3AD203B41FA5}">
                      <a16:colId xmlns:a16="http://schemas.microsoft.com/office/drawing/2014/main" val="2536529017"/>
                    </a:ext>
                  </a:extLst>
                </a:gridCol>
                <a:gridCol w="823106">
                  <a:extLst>
                    <a:ext uri="{9D8B030D-6E8A-4147-A177-3AD203B41FA5}">
                      <a16:colId xmlns:a16="http://schemas.microsoft.com/office/drawing/2014/main" val="4008370084"/>
                    </a:ext>
                  </a:extLst>
                </a:gridCol>
                <a:gridCol w="721236">
                  <a:extLst>
                    <a:ext uri="{9D8B030D-6E8A-4147-A177-3AD203B41FA5}">
                      <a16:colId xmlns:a16="http://schemas.microsoft.com/office/drawing/2014/main" val="862731498"/>
                    </a:ext>
                  </a:extLst>
                </a:gridCol>
                <a:gridCol w="973083">
                  <a:extLst>
                    <a:ext uri="{9D8B030D-6E8A-4147-A177-3AD203B41FA5}">
                      <a16:colId xmlns:a16="http://schemas.microsoft.com/office/drawing/2014/main" val="359978741"/>
                    </a:ext>
                  </a:extLst>
                </a:gridCol>
                <a:gridCol w="934178">
                  <a:extLst>
                    <a:ext uri="{9D8B030D-6E8A-4147-A177-3AD203B41FA5}">
                      <a16:colId xmlns:a16="http://schemas.microsoft.com/office/drawing/2014/main" val="2665756189"/>
                    </a:ext>
                  </a:extLst>
                </a:gridCol>
                <a:gridCol w="1348724">
                  <a:extLst>
                    <a:ext uri="{9D8B030D-6E8A-4147-A177-3AD203B41FA5}">
                      <a16:colId xmlns:a16="http://schemas.microsoft.com/office/drawing/2014/main" val="120947099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Well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TVD, 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 Logs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DIFs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Breakouts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354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78B-32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FMI, UBI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971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56-32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177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58-32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FMI (Run 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765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16A(78)-32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FMI, UBI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89452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1584E97-38D0-7ED1-C0E3-4F49BA87E940}"/>
              </a:ext>
            </a:extLst>
          </p:cNvPr>
          <p:cNvGrpSpPr/>
          <p:nvPr/>
        </p:nvGrpSpPr>
        <p:grpSpPr>
          <a:xfrm>
            <a:off x="367761" y="1642767"/>
            <a:ext cx="5036629" cy="3778060"/>
            <a:chOff x="600383" y="1616234"/>
            <a:chExt cx="5036629" cy="37780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9282A2-8023-8AC8-B623-A5700A9F5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0383" y="1616234"/>
              <a:ext cx="5036629" cy="377806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183DA2-1AD3-4E49-A84F-8EC1F78D1573}"/>
                </a:ext>
              </a:extLst>
            </p:cNvPr>
            <p:cNvSpPr txBox="1"/>
            <p:nvPr/>
          </p:nvSpPr>
          <p:spPr>
            <a:xfrm>
              <a:off x="3066362" y="3824620"/>
              <a:ext cx="10725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breakouts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08991C-A4F4-4207-AF40-03EB936F809E}"/>
                </a:ext>
              </a:extLst>
            </p:cNvPr>
            <p:cNvSpPr txBox="1"/>
            <p:nvPr/>
          </p:nvSpPr>
          <p:spPr>
            <a:xfrm>
              <a:off x="774253" y="3290500"/>
              <a:ext cx="1439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Tensile fractures</a:t>
              </a:r>
            </a:p>
          </p:txBody>
        </p:sp>
      </p:grp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93382E1-F0D7-307D-D530-ADEF83D1B5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9" y="184472"/>
            <a:ext cx="911591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90235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D42A177-0C61-81E9-AEE9-DC7516061F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43" y="1078398"/>
            <a:ext cx="11460191" cy="52047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Stress Polygon @8336 ft. of 78B-32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93382E1-F0D7-307D-D530-ADEF83D1B5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9" y="184472"/>
            <a:ext cx="911591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Polygon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785C66-9012-B394-3786-86E691FF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14" y="1498767"/>
            <a:ext cx="3567165" cy="2587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9F6ED-D72A-2248-7E30-C2268372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27" y="1498767"/>
            <a:ext cx="3567165" cy="2589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884E3-E50A-D447-EFEB-E61CC38C7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49" y="4085776"/>
            <a:ext cx="3566630" cy="2587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0EBF0B-EF2A-3267-CC98-BF9B635E1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627" y="4085776"/>
            <a:ext cx="3562230" cy="2587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E6332-17F9-55F0-C176-00F77412C0AC}"/>
              </a:ext>
            </a:extLst>
          </p:cNvPr>
          <p:cNvSpPr txBox="1"/>
          <p:nvPr/>
        </p:nvSpPr>
        <p:spPr>
          <a:xfrm>
            <a:off x="924449" y="1580341"/>
            <a:ext cx="5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AA79E-A4E1-A925-D251-F4A0E4DFA488}"/>
              </a:ext>
            </a:extLst>
          </p:cNvPr>
          <p:cNvSpPr txBox="1"/>
          <p:nvPr/>
        </p:nvSpPr>
        <p:spPr>
          <a:xfrm>
            <a:off x="5586034" y="1580341"/>
            <a:ext cx="5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103A2-52A5-6D75-B298-DB0F0566A6E2}"/>
              </a:ext>
            </a:extLst>
          </p:cNvPr>
          <p:cNvSpPr txBox="1"/>
          <p:nvPr/>
        </p:nvSpPr>
        <p:spPr>
          <a:xfrm>
            <a:off x="924449" y="4218387"/>
            <a:ext cx="5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11D7B-8449-AE6D-1BE1-4BCCEA4E94B1}"/>
              </a:ext>
            </a:extLst>
          </p:cNvPr>
          <p:cNvSpPr txBox="1"/>
          <p:nvPr/>
        </p:nvSpPr>
        <p:spPr>
          <a:xfrm>
            <a:off x="5586034" y="4218387"/>
            <a:ext cx="58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180262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D42A177-0C61-81E9-AEE9-DC7516061FC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42242" y="1051560"/>
                <a:ext cx="11460191" cy="520473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Methodology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Drilling along a principal stress orientation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Borehole failures are directly linked with the two horizontal principal stresses.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𝑯𝒎𝒂𝒙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by drilling-induced fractures (tensile failure)</a:t>
                </a: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Kirsch’s solution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(Hubbert and Willis, 1957; Stephen and Voight, 1982)</a:t>
                </a: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Fracture Mechanics approach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Rummel, 1987; Brudy and Zoback, 1998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𝑯𝒎𝒂𝒙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by breakouts (compressive failure)</a:t>
                </a: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Kirsch’s solution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2" indent="0">
                  <a:spcAft>
                    <a:spcPts val="600"/>
                  </a:spcAft>
                  <a:buNone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D42A177-0C61-81E9-AEE9-DC7516061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42242" y="1051560"/>
                <a:ext cx="11460191" cy="5204734"/>
              </a:xfrm>
              <a:blipFill>
                <a:blip r:embed="rId3"/>
                <a:stretch>
                  <a:fillRect l="-745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6EEA-9124-4AB9-AA36-3B42538577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5D94BAC1-3019-26E1-9FD1-5DBFC1313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150803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Determination of Stress in Vertical Wells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FD972F-E40F-B84C-BBAA-1265A9B25DE4}"/>
                  </a:ext>
                </a:extLst>
              </p:cNvPr>
              <p:cNvSpPr/>
              <p:nvPr/>
            </p:nvSpPr>
            <p:spPr>
              <a:xfrm>
                <a:off x="1638346" y="3165516"/>
                <a:ext cx="3693832" cy="36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𝐻𝑚𝑎𝑥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=3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h𝑚𝑖𝑛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−2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−∆</m:t>
                    </m:r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6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FD972F-E40F-B84C-BBAA-1265A9B25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46" y="3165516"/>
                <a:ext cx="3693832" cy="368755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7C92BD-B51E-BA46-8995-EE61ABA0CE11}"/>
                  </a:ext>
                </a:extLst>
              </p:cNvPr>
              <p:cNvSpPr/>
              <p:nvPr/>
            </p:nvSpPr>
            <p:spPr>
              <a:xfrm>
                <a:off x="2635946" y="3597264"/>
                <a:ext cx="1657185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7C92BD-B51E-BA46-8995-EE61ABA0C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946" y="3597264"/>
                <a:ext cx="1657185" cy="55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4BDDB1A-E30D-7246-A8FA-1D151E797851}"/>
              </a:ext>
            </a:extLst>
          </p:cNvPr>
          <p:cNvSpPr/>
          <p:nvPr/>
        </p:nvSpPr>
        <p:spPr>
          <a:xfrm>
            <a:off x="5566301" y="3463394"/>
            <a:ext cx="683558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27A11D-F2D7-B34B-B23D-EE5929C73CB6}"/>
                  </a:ext>
                </a:extLst>
              </p:cNvPr>
              <p:cNvSpPr/>
              <p:nvPr/>
            </p:nvSpPr>
            <p:spPr>
              <a:xfrm>
                <a:off x="1638346" y="4558900"/>
                <a:ext cx="6443423" cy="684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𝐻𝑚𝑎𝑥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h𝑚𝑖𝑛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𝐼𝐶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27A11D-F2D7-B34B-B23D-EE5929C73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46" y="4558900"/>
                <a:ext cx="6443423" cy="684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0A138C-B3A8-9C42-B296-920F0EBA1B59}"/>
                  </a:ext>
                </a:extLst>
              </p:cNvPr>
              <p:cNvSpPr/>
              <p:nvPr/>
            </p:nvSpPr>
            <p:spPr>
              <a:xfrm>
                <a:off x="1638346" y="6024573"/>
                <a:ext cx="5217454" cy="646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𝐻𝑚𝑎𝑥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h𝑚𝑖𝑛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(1+2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0A138C-B3A8-9C42-B296-920F0EBA1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46" y="6024573"/>
                <a:ext cx="5217454" cy="646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6C160650-44A6-C578-E451-17F7427B1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751" y="2751858"/>
            <a:ext cx="3560408" cy="27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48CA61-D61F-74F2-BBF3-DDC04D74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7" y="977710"/>
            <a:ext cx="3875916" cy="579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8C0C0-22AB-AA60-0815-697963AE0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08" y="979211"/>
            <a:ext cx="3880132" cy="5795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5F52D-F1D0-EAF2-7180-22FF73BBB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325" y="977710"/>
            <a:ext cx="3878227" cy="5797296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9076285B-5AA1-B8EB-5F9D-3AE224FC8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150803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Wellbore Stress Models</a:t>
            </a:r>
          </a:p>
        </p:txBody>
      </p:sp>
    </p:spTree>
    <p:extLst>
      <p:ext uri="{BB962C8B-B14F-4D97-AF65-F5344CB8AC3E}">
        <p14:creationId xmlns:p14="http://schemas.microsoft.com/office/powerpoint/2010/main" val="407866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D42A177-0C61-81E9-AEE9-DC7516061F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42" y="1051560"/>
            <a:ext cx="11460191" cy="52047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Wellbore axes are not aligned with the in-situ principal stresses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Rotating stress from in-situ system to wellbore system through geographical system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Aft>
                <a:spcPts val="600"/>
              </a:spcAft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5D94BAC1-3019-26E1-9FD1-5DBFC1313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150803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Determination of Stress in Deviated Wells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BDDB1A-E30D-7246-A8FA-1D151E797851}"/>
              </a:ext>
            </a:extLst>
          </p:cNvPr>
          <p:cNvSpPr/>
          <p:nvPr/>
        </p:nvSpPr>
        <p:spPr>
          <a:xfrm>
            <a:off x="5566301" y="3463394"/>
            <a:ext cx="683558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7EE83-2049-3BDC-B199-CB861E96DF8B}"/>
              </a:ext>
            </a:extLst>
          </p:cNvPr>
          <p:cNvSpPr txBox="1"/>
          <p:nvPr/>
        </p:nvSpPr>
        <p:spPr>
          <a:xfrm>
            <a:off x="1128050" y="2414386"/>
            <a:ext cx="227496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1. Matrix rotation: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15C63E-BFBC-FE1C-2FCD-AEE08E2B71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793" b="3466"/>
          <a:stretch/>
        </p:blipFill>
        <p:spPr>
          <a:xfrm>
            <a:off x="1010907" y="2758126"/>
            <a:ext cx="4869949" cy="1638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BACDD8-38C8-9D1C-1B19-8E8519100218}"/>
                  </a:ext>
                </a:extLst>
              </p:cNvPr>
              <p:cNvSpPr txBox="1"/>
              <p:nvPr/>
            </p:nvSpPr>
            <p:spPr>
              <a:xfrm>
                <a:off x="947754" y="4388637"/>
                <a:ext cx="49962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In-situ stress in wellbore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0" lang="en-US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𝑮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sSubSup>
                      <m:sSubSupPr>
                        <m:ctrlP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𝑮𝑷</m:t>
                            </m:r>
                          </m:sub>
                          <m:sup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𝑻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𝑺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𝑮𝑷</m:t>
                            </m:r>
                          </m:sub>
                        </m:s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𝑮𝑩</m:t>
                        </m:r>
                      </m:sub>
                      <m:sup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𝑻</m:t>
                        </m:r>
                      </m:sup>
                    </m:sSubSup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BACDD8-38C8-9D1C-1B19-8E851910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54" y="4388637"/>
                <a:ext cx="4996253" cy="369332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E9A2E4C-C2E1-DD19-4C4A-FF2098EFC1BA}"/>
              </a:ext>
            </a:extLst>
          </p:cNvPr>
          <p:cNvSpPr txBox="1"/>
          <p:nvPr/>
        </p:nvSpPr>
        <p:spPr>
          <a:xfrm>
            <a:off x="1128050" y="4925282"/>
            <a:ext cx="431245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2. Wellbore stress in cylindrical coordinate: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D06205-D2AE-9AC8-6068-169A9439B8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41" r="21415"/>
          <a:stretch/>
        </p:blipFill>
        <p:spPr>
          <a:xfrm>
            <a:off x="1018239" y="5096098"/>
            <a:ext cx="4422266" cy="18114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6A234D-6CFF-3E44-EC46-83594262DF9F}"/>
              </a:ext>
            </a:extLst>
          </p:cNvPr>
          <p:cNvSpPr txBox="1"/>
          <p:nvPr/>
        </p:nvSpPr>
        <p:spPr>
          <a:xfrm>
            <a:off x="6644486" y="2414386"/>
            <a:ext cx="42711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3. The principal stress around the wellbore: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1D8206-6801-E7E9-50FC-8AE6D5BBA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023" y="2783215"/>
            <a:ext cx="3903635" cy="13603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D9911E-7636-CE08-3137-7EE2661C36EC}"/>
              </a:ext>
            </a:extLst>
          </p:cNvPr>
          <p:cNvSpPr txBox="1"/>
          <p:nvPr/>
        </p:nvSpPr>
        <p:spPr>
          <a:xfrm>
            <a:off x="6644486" y="4484702"/>
            <a:ext cx="42711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4. Wellbore failure criteria: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D61FAE-1B79-A6E9-A5DE-71AFBB2B1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17" y="4906327"/>
            <a:ext cx="32670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6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D42A177-0C61-81E9-AEE9-DC7516061F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42" y="1051560"/>
            <a:ext cx="11460191" cy="52047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Wellbore axes are not aligned with the in-situ principal stresses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Rotating stress from in-situ system to wellbore system through geographical system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Aft>
                <a:spcPts val="600"/>
              </a:spcAft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5D94BAC1-3019-26E1-9FD1-5DBFC1313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150803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Determination of Stress in Deviated Wells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BDDB1A-E30D-7246-A8FA-1D151E797851}"/>
              </a:ext>
            </a:extLst>
          </p:cNvPr>
          <p:cNvSpPr/>
          <p:nvPr/>
        </p:nvSpPr>
        <p:spPr>
          <a:xfrm>
            <a:off x="5566301" y="3463394"/>
            <a:ext cx="683558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7EE83-2049-3BDC-B199-CB861E96DF8B}"/>
              </a:ext>
            </a:extLst>
          </p:cNvPr>
          <p:cNvSpPr txBox="1"/>
          <p:nvPr/>
        </p:nvSpPr>
        <p:spPr>
          <a:xfrm>
            <a:off x="1128050" y="2414386"/>
            <a:ext cx="227496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1. Matrix rotation: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15C63E-BFBC-FE1C-2FCD-AEE08E2B71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793" b="3466"/>
          <a:stretch/>
        </p:blipFill>
        <p:spPr>
          <a:xfrm>
            <a:off x="1010907" y="2758126"/>
            <a:ext cx="4869949" cy="1638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BACDD8-38C8-9D1C-1B19-8E8519100218}"/>
                  </a:ext>
                </a:extLst>
              </p:cNvPr>
              <p:cNvSpPr txBox="1"/>
              <p:nvPr/>
            </p:nvSpPr>
            <p:spPr>
              <a:xfrm>
                <a:off x="947754" y="4388637"/>
                <a:ext cx="49962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In-situ stress in wellbore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0" lang="en-US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𝑮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sSubSup>
                      <m:sSubSupPr>
                        <m:ctrlP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𝑮𝑷</m:t>
                            </m:r>
                          </m:sub>
                          <m:sup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𝑻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𝑺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𝑮𝑷</m:t>
                            </m:r>
                          </m:sub>
                        </m:s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𝑮𝑩</m:t>
                        </m:r>
                      </m:sub>
                      <m:sup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𝑻</m:t>
                        </m:r>
                      </m:sup>
                    </m:sSubSup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BACDD8-38C8-9D1C-1B19-8E851910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54" y="4388637"/>
                <a:ext cx="4996253" cy="369332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E9A2E4C-C2E1-DD19-4C4A-FF2098EFC1BA}"/>
              </a:ext>
            </a:extLst>
          </p:cNvPr>
          <p:cNvSpPr txBox="1"/>
          <p:nvPr/>
        </p:nvSpPr>
        <p:spPr>
          <a:xfrm>
            <a:off x="1128050" y="4925282"/>
            <a:ext cx="431245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2. Wellbore stress in cylindrical coordinate: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D06205-D2AE-9AC8-6068-169A9439B8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41" r="21415"/>
          <a:stretch/>
        </p:blipFill>
        <p:spPr>
          <a:xfrm>
            <a:off x="1018239" y="5096098"/>
            <a:ext cx="4422266" cy="18114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6A234D-6CFF-3E44-EC46-83594262DF9F}"/>
              </a:ext>
            </a:extLst>
          </p:cNvPr>
          <p:cNvSpPr txBox="1"/>
          <p:nvPr/>
        </p:nvSpPr>
        <p:spPr>
          <a:xfrm>
            <a:off x="6644486" y="2414386"/>
            <a:ext cx="42711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3. The principal stress around the wellbore: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1D8206-6801-E7E9-50FC-8AE6D5BBA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023" y="2783215"/>
            <a:ext cx="3903635" cy="13603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D9911E-7636-CE08-3137-7EE2661C36EC}"/>
              </a:ext>
            </a:extLst>
          </p:cNvPr>
          <p:cNvSpPr txBox="1"/>
          <p:nvPr/>
        </p:nvSpPr>
        <p:spPr>
          <a:xfrm>
            <a:off x="6644486" y="4484702"/>
            <a:ext cx="42711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4. Wellbore failure criteria: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D61FAE-1B79-A6E9-A5DE-71AFBB2B1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17" y="4906327"/>
            <a:ext cx="32670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B6EEA-9124-4AB9-AA36-3B425385777E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A9674-D7CF-FC66-4EFF-FF3963429AC3}"/>
                  </a:ext>
                </a:extLst>
              </p:cNvPr>
              <p:cNvSpPr txBox="1"/>
              <p:nvPr/>
            </p:nvSpPr>
            <p:spPr>
              <a:xfrm>
                <a:off x="728478" y="1517813"/>
                <a:ext cx="6078722" cy="176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Tensile failure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𝛼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=1):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𝑡𝑚𝑖𝑛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𝑡𝑚𝑖𝑛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𝜃𝜃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𝑧𝑧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𝜃𝜃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𝜃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A9674-D7CF-FC66-4EFF-FF396342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1517813"/>
                <a:ext cx="6078722" cy="1769395"/>
              </a:xfrm>
              <a:prstGeom prst="rect">
                <a:avLst/>
              </a:prstGeom>
              <a:blipFill>
                <a:blip r:embed="rId3"/>
                <a:stretch>
                  <a:fillRect l="-903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62D0981-D01C-2694-FE0F-CDD73B477684}"/>
              </a:ext>
            </a:extLst>
          </p:cNvPr>
          <p:cNvSpPr txBox="1"/>
          <p:nvPr/>
        </p:nvSpPr>
        <p:spPr>
          <a:xfrm>
            <a:off x="400856" y="987182"/>
            <a:ext cx="113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equation based on DIFs/Tensile Failure: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8BF32C-03EA-B29E-8D8B-8DB43CB36271}"/>
                  </a:ext>
                </a:extLst>
              </p:cNvPr>
              <p:cNvSpPr txBox="1"/>
              <p:nvPr/>
            </p:nvSpPr>
            <p:spPr>
              <a:xfrm>
                <a:off x="728478" y="3229343"/>
                <a:ext cx="7257282" cy="101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Solve equation: 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𝜃𝜃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𝑧𝑧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𝜃𝜃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𝑧𝑧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8BF32C-03EA-B29E-8D8B-8DB43CB3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3229343"/>
                <a:ext cx="7257282" cy="1012393"/>
              </a:xfrm>
              <a:prstGeom prst="rect">
                <a:avLst/>
              </a:prstGeom>
              <a:blipFill>
                <a:blip r:embed="rId4"/>
                <a:stretch>
                  <a:fillRect l="-756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E6375-E1C5-EA5F-1E5A-7402AB8DB9BE}"/>
                  </a:ext>
                </a:extLst>
              </p:cNvPr>
              <p:cNvSpPr txBox="1"/>
              <p:nvPr/>
            </p:nvSpPr>
            <p:spPr>
              <a:xfrm>
                <a:off x="728478" y="4394648"/>
                <a:ext cx="686713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One unknow parameter: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magnitude</a:t>
                </a:r>
                <a:endParaRPr kumimoji="0" lang="en-US" sz="20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Request input: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interpretation and quality of image logs significantly influence the results.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results are somewhat scattered.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8E6375-E1C5-EA5F-1E5A-7402AB8DB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8" y="4394648"/>
                <a:ext cx="6867138" cy="2169825"/>
              </a:xfrm>
              <a:prstGeom prst="rect">
                <a:avLst/>
              </a:prstGeom>
              <a:blipFill>
                <a:blip r:embed="rId5"/>
                <a:stretch>
                  <a:fillRect l="-799" t="-1404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C58B13-C1A5-230F-E576-2CB83D5FA5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478" y="175680"/>
            <a:ext cx="10705492" cy="541254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1: Directly Solve the Equation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80C9A-5E74-BCF9-1ABC-B5796D3CC5B2}"/>
              </a:ext>
            </a:extLst>
          </p:cNvPr>
          <p:cNvSpPr txBox="1"/>
          <p:nvPr/>
        </p:nvSpPr>
        <p:spPr>
          <a:xfrm>
            <a:off x="10078567" y="4245674"/>
            <a:ext cx="2259737" cy="139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dogleg section is ignored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0.96 -0.98 psi/ft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Inclined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0.90 – 1.21 psi/ft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BC0CB-D551-8A7C-86AD-442B82B9E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23" y="898865"/>
            <a:ext cx="4435646" cy="59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1314</Words>
  <Application>Microsoft Office PowerPoint</Application>
  <PresentationFormat>Widescreen</PresentationFormat>
  <Paragraphs>208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Courier New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Ye, Zhi</dc:creator>
  <cp:lastModifiedBy>Mello, Scott</cp:lastModifiedBy>
  <cp:revision>13</cp:revision>
  <dcterms:created xsi:type="dcterms:W3CDTF">2023-01-18T19:32:18Z</dcterms:created>
  <dcterms:modified xsi:type="dcterms:W3CDTF">2024-01-29T14:34:17Z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965d95-ecc0-4720-b759-1f33c42ed7da_Enabled">
    <vt:lpwstr>true</vt:lpwstr>
  </property>
  <property fmtid="{D5CDD505-2E9C-101B-9397-08002B2CF9AE}" pid="3" name="MSIP_Label_95965d95-ecc0-4720-b759-1f33c42ed7da_SetDate">
    <vt:lpwstr>2024-01-29T14:33:59Z</vt:lpwstr>
  </property>
  <property fmtid="{D5CDD505-2E9C-101B-9397-08002B2CF9AE}" pid="4" name="MSIP_Label_95965d95-ecc0-4720-b759-1f33c42ed7da_Method">
    <vt:lpwstr>Standard</vt:lpwstr>
  </property>
  <property fmtid="{D5CDD505-2E9C-101B-9397-08002B2CF9AE}" pid="5" name="MSIP_Label_95965d95-ecc0-4720-b759-1f33c42ed7da_Name">
    <vt:lpwstr>General</vt:lpwstr>
  </property>
  <property fmtid="{D5CDD505-2E9C-101B-9397-08002B2CF9AE}" pid="6" name="MSIP_Label_95965d95-ecc0-4720-b759-1f33c42ed7da_SiteId">
    <vt:lpwstr>a0f29d7e-28cd-4f54-8442-7885aee7c080</vt:lpwstr>
  </property>
  <property fmtid="{D5CDD505-2E9C-101B-9397-08002B2CF9AE}" pid="7" name="MSIP_Label_95965d95-ecc0-4720-b759-1f33c42ed7da_ActionId">
    <vt:lpwstr>441ba663-208b-43d6-ba8f-14b32320e5e2</vt:lpwstr>
  </property>
  <property fmtid="{D5CDD505-2E9C-101B-9397-08002B2CF9AE}" pid="8" name="MSIP_Label_95965d95-ecc0-4720-b759-1f33c42ed7da_ContentBits">
    <vt:lpwstr>0</vt:lpwstr>
  </property>
</Properties>
</file>