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handoutMasterIdLst>
    <p:handoutMasterId r:id="rId67"/>
  </p:handoutMasterIdLst>
  <p:sldIdLst>
    <p:sldId id="416"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70" r:id="rId17"/>
    <p:sldId id="271" r:id="rId18"/>
    <p:sldId id="272" r:id="rId19"/>
    <p:sldId id="273" r:id="rId20"/>
    <p:sldId id="274" r:id="rId21"/>
    <p:sldId id="275" r:id="rId22"/>
    <p:sldId id="276" r:id="rId23"/>
    <p:sldId id="277" r:id="rId24"/>
    <p:sldId id="285" r:id="rId25"/>
    <p:sldId id="282" r:id="rId26"/>
    <p:sldId id="316" r:id="rId27"/>
    <p:sldId id="284" r:id="rId28"/>
    <p:sldId id="283" r:id="rId29"/>
    <p:sldId id="278" r:id="rId30"/>
    <p:sldId id="279" r:id="rId31"/>
    <p:sldId id="286" r:id="rId32"/>
    <p:sldId id="288" r:id="rId33"/>
    <p:sldId id="287" r:id="rId34"/>
    <p:sldId id="289" r:id="rId35"/>
    <p:sldId id="290" r:id="rId36"/>
    <p:sldId id="291" r:id="rId37"/>
    <p:sldId id="292" r:id="rId38"/>
    <p:sldId id="293" r:id="rId39"/>
    <p:sldId id="294" r:id="rId40"/>
    <p:sldId id="295" r:id="rId41"/>
    <p:sldId id="296" r:id="rId42"/>
    <p:sldId id="297" r:id="rId43"/>
    <p:sldId id="315" r:id="rId44"/>
    <p:sldId id="298" r:id="rId45"/>
    <p:sldId id="300" r:id="rId46"/>
    <p:sldId id="330" r:id="rId47"/>
    <p:sldId id="301" r:id="rId48"/>
    <p:sldId id="303" r:id="rId49"/>
    <p:sldId id="305" r:id="rId50"/>
    <p:sldId id="327" r:id="rId51"/>
    <p:sldId id="328" r:id="rId52"/>
    <p:sldId id="329" r:id="rId53"/>
    <p:sldId id="309" r:id="rId54"/>
    <p:sldId id="331" r:id="rId55"/>
    <p:sldId id="310" r:id="rId56"/>
    <p:sldId id="320" r:id="rId57"/>
    <p:sldId id="324" r:id="rId58"/>
    <p:sldId id="325" r:id="rId59"/>
    <p:sldId id="332" r:id="rId60"/>
    <p:sldId id="333" r:id="rId61"/>
    <p:sldId id="317" r:id="rId62"/>
    <p:sldId id="312" r:id="rId63"/>
    <p:sldId id="318" r:id="rId64"/>
    <p:sldId id="31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D30AD7-583A-48BE-93A0-3F445ED42141}" type="datetimeFigureOut">
              <a:rPr lang="en-US" smtClean="0"/>
              <a:t>6/19/2023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C8DA67-FBC4-421D-822C-BC347BA2C606}" type="slidenum">
              <a:rPr lang="en-US" smtClean="0"/>
              <a:t>‹#›</a:t>
            </a:fld>
            <a:endParaRPr lang="en-US"/>
          </a:p>
        </p:txBody>
      </p:sp>
    </p:spTree>
    <p:extLst>
      <p:ext uri="{BB962C8B-B14F-4D97-AF65-F5344CB8AC3E}">
        <p14:creationId xmlns:p14="http://schemas.microsoft.com/office/powerpoint/2010/main" val="390612801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22A12-E2B8-4E3E-8851-486DC8AECD4B}"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E8653-3B21-4315-BCD5-7027B48A4AB9}" type="slidenum">
              <a:rPr lang="en-US" smtClean="0"/>
              <a:t>‹#›</a:t>
            </a:fld>
            <a:endParaRPr lang="en-US"/>
          </a:p>
        </p:txBody>
      </p:sp>
    </p:spTree>
    <p:extLst>
      <p:ext uri="{BB962C8B-B14F-4D97-AF65-F5344CB8AC3E}">
        <p14:creationId xmlns:p14="http://schemas.microsoft.com/office/powerpoint/2010/main" val="364175573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indent="0">
              <a:buFont typeface="Arial" panose="020B0604020202020204" pitchFamily="34" charset="0"/>
              <a:buNone/>
            </a:pPr>
            <a:endParaRPr lang="en-US" b="0" dirty="0"/>
          </a:p>
          <a:p>
            <a:pPr marL="171450" indent="-171450">
              <a:buFont typeface="Arial" panose="020B0604020202020204" pitchFamily="34" charset="0"/>
              <a:buChar char="•"/>
            </a:pPr>
            <a:endParaRPr lang="en-US" b="0" dirty="0"/>
          </a:p>
          <a:p>
            <a:pPr marL="0" indent="0">
              <a:buFont typeface="Arial" panose="020B0604020202020204" pitchFamily="34" charset="0"/>
              <a:buNone/>
            </a:pPr>
            <a:endParaRPr lang="en-US" dirty="0"/>
          </a:p>
          <a:p>
            <a:endParaRPr lang="en-US" dirty="0"/>
          </a:p>
          <a:p>
            <a:endParaRPr lang="en-US" dirty="0"/>
          </a:p>
        </p:txBody>
      </p:sp>
    </p:spTree>
    <p:extLst>
      <p:ext uri="{BB962C8B-B14F-4D97-AF65-F5344CB8AC3E}">
        <p14:creationId xmlns:p14="http://schemas.microsoft.com/office/powerpoint/2010/main" val="327791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31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8090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32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4061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6BFE8653-3B21-4315-BCD5-7027B48A4AB9}" type="slidenum">
              <a:rPr lang="en-US" smtClean="0"/>
              <a:t>35</a:t>
            </a:fld>
            <a:endParaRPr lang="en-US"/>
          </a:p>
        </p:txBody>
      </p:sp>
    </p:spTree>
    <p:extLst>
      <p:ext uri="{BB962C8B-B14F-4D97-AF65-F5344CB8AC3E}">
        <p14:creationId xmlns:p14="http://schemas.microsoft.com/office/powerpoint/2010/main" val="1765637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E8653-3B21-4315-BCD5-7027B48A4AB9}" type="slidenum">
              <a:rPr lang="en-US" smtClean="0"/>
              <a:t>62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61353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E8653-3B21-4315-BCD5-7027B48A4AB9}" type="slidenum">
              <a:rPr lang="en-US" smtClean="0"/>
              <a:t>63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978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41717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19321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10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802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12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0904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15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45975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16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08105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1673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CF8C86-CC7E-4E88-8EC2-9C3256B34041}" type="slidenum">
              <a:rPr lang="en-US" smtClean="0"/>
              <a:t>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9900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4CD19B-BF0A-49A9-9B85-CFEA6580BF04}"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210411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73214-AF2B-4BF7-8624-2D27E17B808D}"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304261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32E97B-8793-4B09-8916-3EA85B7CA680}"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3170875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106D0B-DCD4-4920-988F-267409737898}" type="datetime1">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3523074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69623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42BAE-59A0-4ACB-8C96-5552FBBC022B}" type="datetime1">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704543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p:cNvCxnSpPr/>
          <p:nvPr userDrawn="1"/>
        </p:nvCxnSpPr>
        <p:spPr>
          <a:xfrm>
            <a:off x="0" y="899820"/>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11433970" y="6313338"/>
            <a:ext cx="468464" cy="336578"/>
          </a:xfrm>
          <a:solidFill>
            <a:schemeClr val="bg1">
              <a:lumMod val="95000"/>
            </a:schemeClr>
          </a:solidFill>
        </p:spPr>
        <p:txBody>
          <a:bodyPr/>
          <a:lstStyle>
            <a:lvl1pPr algn="ctr">
              <a:defRPr sz="1800" b="1">
                <a:solidFill>
                  <a:schemeClr val="tx1"/>
                </a:solidFill>
                <a:latin typeface="Century Gothic" panose="020B0502020202020204" pitchFamily="34" charset="0"/>
                <a:ea typeface="Cambria Math" panose="02040503050406030204" pitchFamily="18" charset="0"/>
              </a:defRPr>
            </a:lvl1pPr>
          </a:lstStyle>
          <a:p>
            <a:fld id="{690B6EEA-9124-4AB9-AA36-3B425385777E}" type="slidenum">
              <a:rPr lang="en-US" smtClean="0"/>
              <a:pPr/>
              <a:t>‹#›</a:t>
            </a:fld>
            <a:endParaRPr lang="en-US" dirty="0"/>
          </a:p>
        </p:txBody>
      </p:sp>
      <p:sp>
        <p:nvSpPr>
          <p:cNvPr id="12" name="Content Placeholder 11"/>
          <p:cNvSpPr>
            <a:spLocks noGrp="1"/>
          </p:cNvSpPr>
          <p:nvPr>
            <p:ph sz="quarter" idx="13"/>
          </p:nvPr>
        </p:nvSpPr>
        <p:spPr>
          <a:xfrm>
            <a:off x="728479" y="175680"/>
            <a:ext cx="7778750" cy="541254"/>
          </a:xfrm>
        </p:spPr>
        <p:txBody>
          <a:bodyPr>
            <a:noAutofit/>
          </a:bodyPr>
          <a:lstStyle>
            <a:lvl1pPr marL="0" indent="0">
              <a:buNone/>
              <a:defRPr sz="3600" b="1">
                <a:solidFill>
                  <a:schemeClr val="bg2">
                    <a:lumMod val="50000"/>
                  </a:schemeClr>
                </a:solidFill>
                <a:latin typeface="Century Gothic" panose="020B0502020202020204" pitchFamily="34" charset="0"/>
              </a:defRPr>
            </a:lvl1pPr>
          </a:lstStyle>
          <a:p>
            <a:pPr lvl="0"/>
            <a:r>
              <a:rPr lang="en-US" dirty="0"/>
              <a:t>Click to edit Master text styles</a:t>
            </a:r>
          </a:p>
        </p:txBody>
      </p:sp>
      <p:sp>
        <p:nvSpPr>
          <p:cNvPr id="4" name="Content Placeholder 3"/>
          <p:cNvSpPr>
            <a:spLocks noGrp="1"/>
          </p:cNvSpPr>
          <p:nvPr>
            <p:ph sz="quarter" idx="14"/>
          </p:nvPr>
        </p:nvSpPr>
        <p:spPr>
          <a:xfrm>
            <a:off x="442243" y="1073426"/>
            <a:ext cx="10959934" cy="5204734"/>
          </a:xfrm>
        </p:spPr>
        <p:txBody>
          <a:bodyPr>
            <a:normAutofit/>
          </a:bodyPr>
          <a:lstStyle>
            <a:lvl1pPr marL="285750" indent="-284163">
              <a:defRPr sz="2400">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Click to edit Master text styles</a:t>
            </a:r>
          </a:p>
        </p:txBody>
      </p:sp>
      <p:sp>
        <p:nvSpPr>
          <p:cNvPr id="5" name="Isosceles Triangle 4"/>
          <p:cNvSpPr/>
          <p:nvPr userDrawn="1"/>
        </p:nvSpPr>
        <p:spPr>
          <a:xfrm rot="5400000">
            <a:off x="409116" y="382981"/>
            <a:ext cx="371427" cy="130254"/>
          </a:xfrm>
          <a:prstGeom prst="triangle">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2688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A6DC9C-6536-4E79-9C51-54504F12D53D}" type="datetime1">
              <a:rPr lang="en-US" smtClean="0"/>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1428199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6F9121-8543-4BB5-84D5-5E87547A43FC}" type="datetime1">
              <a:rPr lang="en-US" smtClean="0"/>
              <a:t>6/19/2023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154897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CCA50A-F7B2-48B8-B16F-908949473500}" type="datetime1">
              <a:rPr lang="en-US" smtClean="0"/>
              <a:t>6/19/2023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1401151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620E6-C369-45CF-81C0-FDB7F5A6410E}" type="datetime1">
              <a:rPr lang="en-US" smtClean="0"/>
              <a:t>6/19/2023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2072403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1A56E-6B7B-48E0-9325-6F5851422C20}" type="datetime1">
              <a:rPr lang="en-US" smtClean="0"/>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10533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5C150-F7CD-44D1-B9E5-555A307E1A3D}"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1449995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656E87-B9A1-4576-A511-1BDEF9FD9CCE}" type="datetime1">
              <a:rPr lang="en-US" smtClean="0"/>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2215779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C45BCD-B55F-484A-B5DD-DE3F135D8942}" type="datetime1">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2317558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74B00-667B-4E09-92F9-44D5A8228598}" type="datetime1">
              <a:rPr lang="en-US" smtClean="0"/>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0B6EEA-9124-4AB9-AA36-3B425385777E}" type="slidenum">
              <a:rPr lang="en-US" smtClean="0"/>
              <a:t>‹#›</a:t>
            </a:fld>
            <a:endParaRPr lang="en-US" dirty="0"/>
          </a:p>
        </p:txBody>
      </p:sp>
    </p:spTree>
    <p:extLst>
      <p:ext uri="{BB962C8B-B14F-4D97-AF65-F5344CB8AC3E}">
        <p14:creationId xmlns:p14="http://schemas.microsoft.com/office/powerpoint/2010/main" val="326623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E9F18B-59A5-4765-96DC-798842C4A83B}" type="datetime1">
              <a:rPr lang="en-US" smtClean="0"/>
              <a:t>6/19/2023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30218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C23048-7016-4330-970A-6644FAB2F2A4}" type="datetime1">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19477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B3E3AF-3790-424B-B147-4A597113E3C6}" type="datetime1">
              <a:rPr lang="en-US" smtClean="0"/>
              <a:t>6/19/2023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270274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5CE2FC-4D60-49AB-A343-366AB60AC903}" type="datetime1">
              <a:rPr lang="en-US" smtClean="0"/>
              <a:t>6/19/2023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347553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D6B3D-E099-41FA-BC4A-0D67FBD1EFED}" type="datetime1">
              <a:rPr lang="en-US" smtClean="0"/>
              <a:t>6/19/2023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426606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F6601F-75A7-4EFB-8982-FD54D8E01A7E}" type="datetime1">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3047209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2E2169-FBF6-4821-82D1-077A44051AC1}" type="datetime1">
              <a:rPr lang="en-US" smtClean="0"/>
              <a:t>6/19/2023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A0D811-8C9B-4946-BF0E-5F9976DC78CC}" type="slidenum">
              <a:rPr lang="en-US" smtClean="0"/>
              <a:t>‹#›</a:t>
            </a:fld>
            <a:endParaRPr lang="en-US"/>
          </a:p>
        </p:txBody>
      </p:sp>
    </p:spTree>
    <p:extLst>
      <p:ext uri="{BB962C8B-B14F-4D97-AF65-F5344CB8AC3E}">
        <p14:creationId xmlns:p14="http://schemas.microsoft.com/office/powerpoint/2010/main" val="35931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6B01F-CBDA-4D28-8151-C2F11C61FE85}" type="datetime1">
              <a:rPr lang="en-US" smtClean="0"/>
              <a:t>6/19/2023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0D811-8C9B-4946-BF0E-5F9976DC78CC}" type="slidenum">
              <a:rPr lang="en-US" smtClean="0"/>
              <a:t>‹#›</a:t>
            </a:fld>
            <a:endParaRPr lang="en-US"/>
          </a:p>
        </p:txBody>
      </p:sp>
    </p:spTree>
    <p:extLst>
      <p:ext uri="{BB962C8B-B14F-4D97-AF65-F5344CB8AC3E}">
        <p14:creationId xmlns:p14="http://schemas.microsoft.com/office/powerpoint/2010/main" val="2480366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56E2B-234E-47E0-92FE-8E469954F66F}" type="datetime1">
              <a:rPr lang="en-US" smtClean="0"/>
              <a:t>6/19/2023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0B6EEA-9124-4AB9-AA36-3B425385777E}" type="slidenum">
              <a:rPr lang="en-US" smtClean="0"/>
              <a:t>‹#›</a:t>
            </a:fld>
            <a:endParaRPr lang="en-US" dirty="0"/>
          </a:p>
        </p:txBody>
      </p:sp>
    </p:spTree>
    <p:extLst>
      <p:ext uri="{BB962C8B-B14F-4D97-AF65-F5344CB8AC3E}">
        <p14:creationId xmlns:p14="http://schemas.microsoft.com/office/powerpoint/2010/main" val="3117248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6523" y="3603893"/>
            <a:ext cx="10921794" cy="1653017"/>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Ahmad Ghassemi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Reservoir Geomechanics and Seismicity Research Group</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University of Oklahoma</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243475" y="204133"/>
            <a:ext cx="11698386" cy="6403402"/>
          </a:xfrm>
          <a:prstGeom prst="rect">
            <a:avLst/>
          </a:prstGeom>
          <a:no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4" descr="The University of Oklahoma">
            <a:extLst>
              <a:ext uri="{FF2B5EF4-FFF2-40B4-BE49-F238E27FC236}">
                <a16:creationId xmlns:a16="http://schemas.microsoft.com/office/drawing/2014/main" id="{B4EB61BB-D5AD-4046-9546-7CAEFFDDEE9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20564" t="11982" r="19859" b="11744"/>
          <a:stretch/>
        </p:blipFill>
        <p:spPr bwMode="auto">
          <a:xfrm>
            <a:off x="596523" y="288428"/>
            <a:ext cx="857055" cy="1097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38B0FC-E9D2-C921-43C6-68384689C48A}"/>
              </a:ext>
            </a:extLst>
          </p:cNvPr>
          <p:cNvSpPr txBox="1"/>
          <p:nvPr/>
        </p:nvSpPr>
        <p:spPr>
          <a:xfrm>
            <a:off x="7302645" y="5910097"/>
            <a:ext cx="4418119" cy="427746"/>
          </a:xfrm>
          <a:prstGeom prst="rect">
            <a:avLst/>
          </a:prstGeom>
          <a:noFill/>
        </p:spPr>
        <p:txBody>
          <a:bodyPr wrap="square" rtlCol="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06/20/2023</a:t>
            </a:r>
          </a:p>
        </p:txBody>
      </p:sp>
    </p:spTree>
    <p:extLst>
      <p:ext uri="{BB962C8B-B14F-4D97-AF65-F5344CB8AC3E}">
        <p14:creationId xmlns:p14="http://schemas.microsoft.com/office/powerpoint/2010/main" val="230258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28" y="1149837"/>
            <a:ext cx="4576393" cy="1797892"/>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100 MPa compression on the wellbore wall (casing).</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10</a:t>
            </a:fld>
            <a:endParaRPr lang="en-US"/>
          </a:p>
        </p:txBody>
      </p:sp>
      <p:pic>
        <p:nvPicPr>
          <p:cNvPr id="4" name="Picture 3"/>
          <p:cNvPicPr>
            <a:picLocks noChangeAspect="1"/>
          </p:cNvPicPr>
          <p:nvPr/>
        </p:nvPicPr>
        <p:blipFill>
          <a:blip r:embed="rId3"/>
          <a:stretch>
            <a:fillRect/>
          </a:stretch>
        </p:blipFill>
        <p:spPr>
          <a:xfrm>
            <a:off x="4530032" y="951451"/>
            <a:ext cx="7506267" cy="4934119"/>
          </a:xfrm>
          <a:prstGeom prst="rect">
            <a:avLst/>
          </a:prstGeom>
        </p:spPr>
      </p:pic>
      <p:sp>
        <p:nvSpPr>
          <p:cNvPr id="2" name="Rectangle 1"/>
          <p:cNvSpPr/>
          <p:nvPr/>
        </p:nvSpPr>
        <p:spPr>
          <a:xfrm>
            <a:off x="3806305" y="181075"/>
            <a:ext cx="5166799"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a:t>
            </a:r>
            <a:endParaRPr lang="en-US" sz="2400" dirty="0"/>
          </a:p>
        </p:txBody>
      </p:sp>
    </p:spTree>
    <p:extLst>
      <p:ext uri="{BB962C8B-B14F-4D97-AF65-F5344CB8AC3E}">
        <p14:creationId xmlns:p14="http://schemas.microsoft.com/office/powerpoint/2010/main" val="106670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71450" y="-299743"/>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178583" y="1611227"/>
            <a:ext cx="7013417" cy="5156239"/>
          </a:xfrm>
          <a:prstGeom prst="rect">
            <a:avLst/>
          </a:prstGeom>
        </p:spPr>
      </p:pic>
      <p:sp>
        <p:nvSpPr>
          <p:cNvPr id="3" name="Rectangle 2"/>
          <p:cNvSpPr/>
          <p:nvPr/>
        </p:nvSpPr>
        <p:spPr>
          <a:xfrm>
            <a:off x="211081" y="866931"/>
            <a:ext cx="4822646" cy="4401205"/>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induced </a:t>
            </a:r>
            <a:r>
              <a:rPr lang="el-GR" sz="2000" dirty="0">
                <a:latin typeface="Times New Roman" panose="02020603050405020304" pitchFamily="18" charset="0"/>
                <a:cs typeface="Times New Roman" panose="02020603050405020304" pitchFamily="18" charset="0"/>
              </a:rPr>
              <a:t>ε</a:t>
            </a:r>
            <a:r>
              <a:rPr lang="en-US" sz="2000" baseline="-25000" dirty="0" err="1">
                <a:latin typeface="Times New Roman" panose="02020603050405020304" pitchFamily="18" charset="0"/>
                <a:cs typeface="Times New Roman" panose="02020603050405020304" pitchFamily="18" charset="0"/>
              </a:rPr>
              <a:t>rr</a:t>
            </a:r>
            <a:r>
              <a:rPr lang="en-US" sz="2000" baseline="-25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and r-displacement after applying 38 MPa pressure in the packer in case 1 are shown here.</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induced </a:t>
            </a:r>
            <a:r>
              <a:rPr lang="el-GR" sz="2000" dirty="0">
                <a:latin typeface="Times New Roman" panose="02020603050405020304" pitchFamily="18" charset="0"/>
                <a:cs typeface="Times New Roman" panose="02020603050405020304" pitchFamily="18" charset="0"/>
              </a:rPr>
              <a:t>ε</a:t>
            </a:r>
            <a:r>
              <a:rPr lang="en-US" sz="2000" baseline="-25000" dirty="0" err="1">
                <a:latin typeface="Times New Roman" panose="02020603050405020304" pitchFamily="18" charset="0"/>
                <a:cs typeface="Times New Roman" panose="02020603050405020304" pitchFamily="18" charset="0"/>
              </a:rPr>
              <a:t>rr</a:t>
            </a:r>
            <a:r>
              <a:rPr lang="en-US" sz="2000" baseline="-25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 compression on the outer surface of the packer.</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packer-casing contact and where the packer is attached to the cylinder have the minimum displacement in r direction. The zone between them has the maximum displacement.</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Compression is positive.</a:t>
            </a:r>
          </a:p>
        </p:txBody>
      </p:sp>
      <p:sp>
        <p:nvSpPr>
          <p:cNvPr id="4" name="Slide Number Placeholder 3"/>
          <p:cNvSpPr>
            <a:spLocks noGrp="1"/>
          </p:cNvSpPr>
          <p:nvPr>
            <p:ph type="sldNum" sz="quarter" idx="12"/>
          </p:nvPr>
        </p:nvSpPr>
        <p:spPr/>
        <p:txBody>
          <a:bodyPr/>
          <a:lstStyle/>
          <a:p>
            <a:fld id="{FFA0D811-8C9B-4946-BF0E-5F9976DC78CC}" type="slidenum">
              <a:rPr lang="en-US" smtClean="0"/>
              <a:t>11</a:t>
            </a:fld>
            <a:endParaRPr lang="en-US"/>
          </a:p>
        </p:txBody>
      </p:sp>
    </p:spTree>
    <p:extLst>
      <p:ext uri="{BB962C8B-B14F-4D97-AF65-F5344CB8AC3E}">
        <p14:creationId xmlns:p14="http://schemas.microsoft.com/office/powerpoint/2010/main" val="637927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326" y="983093"/>
            <a:ext cx="3816481" cy="4024290"/>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85 MPa compression in the packer-casing contact in case II. Tensile stress up to 987 MPa is induced in the packer. A higher tension exists in the area the packer is attached to the cylinder.</a:t>
            </a:r>
          </a:p>
          <a:p>
            <a:r>
              <a:rPr lang="en-US" sz="2000" dirty="0">
                <a:latin typeface="Times New Roman" panose="02020603050405020304" pitchFamily="18" charset="0"/>
                <a:cs typeface="Times New Roman" panose="02020603050405020304" pitchFamily="18" charset="0"/>
              </a:rPr>
              <a:t>Compression is positive.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12</a:t>
            </a:fld>
            <a:endParaRPr lang="en-US"/>
          </a:p>
        </p:txBody>
      </p:sp>
      <p:pic>
        <p:nvPicPr>
          <p:cNvPr id="4" name="Picture 3"/>
          <p:cNvPicPr>
            <a:picLocks noChangeAspect="1"/>
          </p:cNvPicPr>
          <p:nvPr/>
        </p:nvPicPr>
        <p:blipFill>
          <a:blip r:embed="rId3"/>
          <a:stretch>
            <a:fillRect/>
          </a:stretch>
        </p:blipFill>
        <p:spPr>
          <a:xfrm>
            <a:off x="4298486" y="882919"/>
            <a:ext cx="7751865" cy="5377552"/>
          </a:xfrm>
          <a:prstGeom prst="rect">
            <a:avLst/>
          </a:prstGeom>
        </p:spPr>
      </p:pic>
      <p:sp>
        <p:nvSpPr>
          <p:cNvPr id="5" name="Content Placeholder 2"/>
          <p:cNvSpPr txBox="1">
            <a:spLocks/>
          </p:cNvSpPr>
          <p:nvPr/>
        </p:nvSpPr>
        <p:spPr>
          <a:xfrm>
            <a:off x="-489452" y="-333474"/>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2912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358649" y="1030260"/>
            <a:ext cx="12271263" cy="912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 induced x and y-displacements after applying 38 MPa pressure in the packer in case II are shown. </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1942680"/>
            <a:ext cx="12071126" cy="4657748"/>
          </a:xfrm>
          <a:prstGeom prst="rect">
            <a:avLst/>
          </a:prstGeom>
        </p:spPr>
      </p:pic>
      <p:sp>
        <p:nvSpPr>
          <p:cNvPr id="4" name="Content Placeholder 2"/>
          <p:cNvSpPr txBox="1">
            <a:spLocks/>
          </p:cNvSpPr>
          <p:nvPr/>
        </p:nvSpPr>
        <p:spPr>
          <a:xfrm>
            <a:off x="-489452" y="-333474"/>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FA0D811-8C9B-4946-BF0E-5F9976DC78CC}" type="slidenum">
              <a:rPr lang="en-US" smtClean="0"/>
              <a:t>13</a:t>
            </a:fld>
            <a:endParaRPr lang="en-US"/>
          </a:p>
        </p:txBody>
      </p:sp>
    </p:spTree>
    <p:extLst>
      <p:ext uri="{BB962C8B-B14F-4D97-AF65-F5344CB8AC3E}">
        <p14:creationId xmlns:p14="http://schemas.microsoft.com/office/powerpoint/2010/main" val="2152926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055" y="3535608"/>
            <a:ext cx="7519971" cy="3322392"/>
          </a:xfrm>
          <a:prstGeom prst="rect">
            <a:avLst/>
          </a:prstGeom>
        </p:spPr>
      </p:pic>
      <p:pic>
        <p:nvPicPr>
          <p:cNvPr id="2" name="Picture 1"/>
          <p:cNvPicPr>
            <a:picLocks noChangeAspect="1"/>
          </p:cNvPicPr>
          <p:nvPr/>
        </p:nvPicPr>
        <p:blipFill>
          <a:blip r:embed="rId3"/>
          <a:stretch>
            <a:fillRect/>
          </a:stretch>
        </p:blipFill>
        <p:spPr>
          <a:xfrm>
            <a:off x="7729012" y="3601429"/>
            <a:ext cx="4233934" cy="3179617"/>
          </a:xfrm>
          <a:prstGeom prst="rect">
            <a:avLst/>
          </a:prstGeom>
        </p:spPr>
      </p:pic>
      <p:sp>
        <p:nvSpPr>
          <p:cNvPr id="3" name="Rectangle 2"/>
          <p:cNvSpPr/>
          <p:nvPr/>
        </p:nvSpPr>
        <p:spPr>
          <a:xfrm>
            <a:off x="214055" y="1227284"/>
            <a:ext cx="10746463" cy="2585323"/>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ε</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and r-displacement after applying 38 MPa pressure in the packer in case II are shown here.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ε</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compression on the outer surface of the packer and extension on the area close to where the packers attached.</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packer-casing contact and where the packer is attached to the cylinder have the minimum displacement in r direction. The zone between them has the maximum displacement.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positive.</a:t>
            </a:r>
          </a:p>
        </p:txBody>
      </p:sp>
      <p:sp>
        <p:nvSpPr>
          <p:cNvPr id="6" name="Content Placeholder 2"/>
          <p:cNvSpPr txBox="1">
            <a:spLocks/>
          </p:cNvSpPr>
          <p:nvPr/>
        </p:nvSpPr>
        <p:spPr>
          <a:xfrm>
            <a:off x="-548346" y="-46687"/>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FFA0D811-8C9B-4946-BF0E-5F9976DC78CC}" type="slidenum">
              <a:rPr lang="en-US" smtClean="0"/>
              <a:t>14</a:t>
            </a:fld>
            <a:endParaRPr lang="en-US"/>
          </a:p>
        </p:txBody>
      </p:sp>
    </p:spTree>
    <p:extLst>
      <p:ext uri="{BB962C8B-B14F-4D97-AF65-F5344CB8AC3E}">
        <p14:creationId xmlns:p14="http://schemas.microsoft.com/office/powerpoint/2010/main" val="2589875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09" y="1028361"/>
            <a:ext cx="3816481" cy="4024290"/>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500 MPa compression in the packer-casing contact in case III. Tensile stress up to 800 MPa is induced in the packer. A higher tension exists in the area the packer is attached to the cylinder.</a:t>
            </a:r>
          </a:p>
          <a:p>
            <a:r>
              <a:rPr lang="en-US" sz="2000" dirty="0">
                <a:latin typeface="Times New Roman" panose="02020603050405020304" pitchFamily="18" charset="0"/>
                <a:cs typeface="Times New Roman" panose="02020603050405020304" pitchFamily="18" charset="0"/>
              </a:rPr>
              <a:t>Compression is positive.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15</a:t>
            </a:fld>
            <a:endParaRPr lang="en-US"/>
          </a:p>
        </p:txBody>
      </p:sp>
      <p:sp>
        <p:nvSpPr>
          <p:cNvPr id="5" name="Content Placeholder 2"/>
          <p:cNvSpPr txBox="1">
            <a:spLocks/>
          </p:cNvSpPr>
          <p:nvPr/>
        </p:nvSpPr>
        <p:spPr>
          <a:xfrm>
            <a:off x="-489452" y="-333474"/>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066719" y="1099646"/>
            <a:ext cx="8125281" cy="5256704"/>
          </a:xfrm>
          <a:prstGeom prst="rect">
            <a:avLst/>
          </a:prstGeom>
        </p:spPr>
      </p:pic>
    </p:spTree>
    <p:extLst>
      <p:ext uri="{BB962C8B-B14F-4D97-AF65-F5344CB8AC3E}">
        <p14:creationId xmlns:p14="http://schemas.microsoft.com/office/powerpoint/2010/main" val="1078053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28" y="1149837"/>
            <a:ext cx="7143184" cy="2869902"/>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σrr</a:t>
            </a:r>
            <a:r>
              <a:rPr lang="en-US" sz="2000" dirty="0">
                <a:latin typeface="Times New Roman" panose="02020603050405020304" pitchFamily="18" charset="0"/>
                <a:cs typeface="Times New Roman" panose="02020603050405020304" pitchFamily="18" charset="0"/>
              </a:rPr>
              <a:t> of 500 MPa compression on the wellbore wall (casing) in case III. The reason the induced normal stress is much more than in previous cases is the contact area of the packer and the cylinder remains small, and the induced stress is high.</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16</a:t>
            </a:fld>
            <a:endParaRPr lang="en-US"/>
          </a:p>
        </p:txBody>
      </p:sp>
      <p:sp>
        <p:nvSpPr>
          <p:cNvPr id="2" name="Rectangle 1"/>
          <p:cNvSpPr/>
          <p:nvPr/>
        </p:nvSpPr>
        <p:spPr>
          <a:xfrm>
            <a:off x="3806305" y="181075"/>
            <a:ext cx="5371983"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III</a:t>
            </a:r>
            <a:endParaRPr lang="en-US" sz="2400" dirty="0"/>
          </a:p>
        </p:txBody>
      </p:sp>
      <p:pic>
        <p:nvPicPr>
          <p:cNvPr id="6" name="Picture 5"/>
          <p:cNvPicPr>
            <a:picLocks noChangeAspect="1"/>
          </p:cNvPicPr>
          <p:nvPr/>
        </p:nvPicPr>
        <p:blipFill>
          <a:blip r:embed="rId3"/>
          <a:stretch>
            <a:fillRect/>
          </a:stretch>
        </p:blipFill>
        <p:spPr>
          <a:xfrm>
            <a:off x="7215612" y="784241"/>
            <a:ext cx="3986945" cy="5836153"/>
          </a:xfrm>
          <a:prstGeom prst="rect">
            <a:avLst/>
          </a:prstGeom>
        </p:spPr>
      </p:pic>
    </p:spTree>
    <p:extLst>
      <p:ext uri="{BB962C8B-B14F-4D97-AF65-F5344CB8AC3E}">
        <p14:creationId xmlns:p14="http://schemas.microsoft.com/office/powerpoint/2010/main" val="3134725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358649" y="1030260"/>
            <a:ext cx="12271263" cy="912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 induced x and y-displacements after applying 38 MPa pressure in the packer in case III are shown. </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1942680"/>
            <a:ext cx="12071126" cy="4657748"/>
          </a:xfrm>
          <a:prstGeom prst="rect">
            <a:avLst/>
          </a:prstGeom>
        </p:spPr>
      </p:pic>
      <p:sp>
        <p:nvSpPr>
          <p:cNvPr id="4" name="Content Placeholder 2"/>
          <p:cNvSpPr txBox="1">
            <a:spLocks/>
          </p:cNvSpPr>
          <p:nvPr/>
        </p:nvSpPr>
        <p:spPr>
          <a:xfrm>
            <a:off x="-489452" y="-333474"/>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FA0D811-8C9B-4946-BF0E-5F9976DC78CC}" type="slidenum">
              <a:rPr lang="en-US" smtClean="0"/>
              <a:t>17</a:t>
            </a:fld>
            <a:endParaRPr lang="en-US"/>
          </a:p>
        </p:txBody>
      </p:sp>
    </p:spTree>
    <p:extLst>
      <p:ext uri="{BB962C8B-B14F-4D97-AF65-F5344CB8AC3E}">
        <p14:creationId xmlns:p14="http://schemas.microsoft.com/office/powerpoint/2010/main" val="134307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055" y="1227284"/>
            <a:ext cx="10746463" cy="2585323"/>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ε</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and r-displacement after applying 38 MPa pressure in the packer in case III are shown here.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ε</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compression on the outer surface of the packer and extension on the area close to where the packers attached.</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packer-casing contact and where the packer is attached to the cylinder have the minimum displacement in r direction. The zone between them has the maximum displacement.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positive.</a:t>
            </a:r>
          </a:p>
        </p:txBody>
      </p:sp>
      <p:sp>
        <p:nvSpPr>
          <p:cNvPr id="6" name="Content Placeholder 2"/>
          <p:cNvSpPr txBox="1">
            <a:spLocks/>
          </p:cNvSpPr>
          <p:nvPr/>
        </p:nvSpPr>
        <p:spPr>
          <a:xfrm>
            <a:off x="-548346" y="-46687"/>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III</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14055" y="3682071"/>
            <a:ext cx="6756193" cy="3018332"/>
          </a:xfrm>
          <a:prstGeom prst="rect">
            <a:avLst/>
          </a:prstGeom>
        </p:spPr>
      </p:pic>
      <p:pic>
        <p:nvPicPr>
          <p:cNvPr id="10" name="Picture 9"/>
          <p:cNvPicPr>
            <a:picLocks noChangeAspect="1"/>
          </p:cNvPicPr>
          <p:nvPr/>
        </p:nvPicPr>
        <p:blipFill>
          <a:blip r:embed="rId3"/>
          <a:stretch>
            <a:fillRect/>
          </a:stretch>
        </p:blipFill>
        <p:spPr>
          <a:xfrm>
            <a:off x="7125076" y="3584817"/>
            <a:ext cx="4877601" cy="3273183"/>
          </a:xfrm>
          <a:prstGeom prst="rect">
            <a:avLst/>
          </a:prstGeom>
        </p:spPr>
      </p:pic>
      <p:sp>
        <p:nvSpPr>
          <p:cNvPr id="2" name="Slide Number Placeholder 1"/>
          <p:cNvSpPr>
            <a:spLocks noGrp="1"/>
          </p:cNvSpPr>
          <p:nvPr>
            <p:ph type="sldNum" sz="quarter" idx="12"/>
          </p:nvPr>
        </p:nvSpPr>
        <p:spPr/>
        <p:txBody>
          <a:bodyPr/>
          <a:lstStyle/>
          <a:p>
            <a:fld id="{FFA0D811-8C9B-4946-BF0E-5F9976DC78CC}" type="slidenum">
              <a:rPr lang="en-US" smtClean="0"/>
              <a:t>18</a:t>
            </a:fld>
            <a:endParaRPr lang="en-US"/>
          </a:p>
        </p:txBody>
      </p:sp>
    </p:spTree>
    <p:extLst>
      <p:ext uri="{BB962C8B-B14F-4D97-AF65-F5344CB8AC3E}">
        <p14:creationId xmlns:p14="http://schemas.microsoft.com/office/powerpoint/2010/main" val="3438250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09" y="1028361"/>
            <a:ext cx="3816481" cy="2737881"/>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580 MPa compression in the packer-casing contact in case IV. Tensile stress up to 800 MPa is induced in the packer. A higher tension exists in the area the packer is attached to the cylinder.</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19</a:t>
            </a:fld>
            <a:endParaRPr lang="en-US"/>
          </a:p>
        </p:txBody>
      </p:sp>
      <p:sp>
        <p:nvSpPr>
          <p:cNvPr id="5" name="Content Placeholder 2"/>
          <p:cNvSpPr txBox="1">
            <a:spLocks/>
          </p:cNvSpPr>
          <p:nvPr/>
        </p:nvSpPr>
        <p:spPr>
          <a:xfrm>
            <a:off x="-489452" y="-333474"/>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IV</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012624" y="1146975"/>
            <a:ext cx="8179376" cy="5391937"/>
          </a:xfrm>
          <a:prstGeom prst="rect">
            <a:avLst/>
          </a:prstGeom>
        </p:spPr>
      </p:pic>
    </p:spTree>
    <p:extLst>
      <p:ext uri="{BB962C8B-B14F-4D97-AF65-F5344CB8AC3E}">
        <p14:creationId xmlns:p14="http://schemas.microsoft.com/office/powerpoint/2010/main" val="93640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186" y="407406"/>
            <a:ext cx="11678404" cy="5632311"/>
          </a:xfrm>
          <a:prstGeom prst="rect">
            <a:avLst/>
          </a:prstGeom>
        </p:spPr>
        <p:txBody>
          <a:bodyPr wrap="square">
            <a:spAutoFit/>
          </a:bodyPr>
          <a:lstStyle/>
          <a:p>
            <a:pPr algn="ctr"/>
            <a:r>
              <a:rPr lang="en-US" sz="2400" b="1" dirty="0">
                <a:latin typeface="Times New Roman" panose="02020603050405020304" pitchFamily="18" charset="0"/>
                <a:ea typeface="Cambria Math" panose="02040503050406030204" pitchFamily="18" charset="0"/>
                <a:cs typeface="Times New Roman" panose="02020603050405020304" pitchFamily="18" charset="0"/>
              </a:rPr>
              <a:t>Objective:</a:t>
            </a:r>
            <a:endParaRPr lang="en-US" sz="2400" b="1" dirty="0">
              <a:effectLst/>
              <a:latin typeface="Times New Roman" panose="02020603050405020304" pitchFamily="18" charset="0"/>
              <a:ea typeface="Cambria Math" panose="020405030504060302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Compute stress distribution on the wellbore wall (or casing) and the packer stress and deformation caused by applying high pressure in the interior of the packer.</a:t>
            </a:r>
          </a:p>
          <a:p>
            <a:r>
              <a:rPr lang="en-US" sz="2400" dirty="0">
                <a:latin typeface="Times New Roman" panose="02020603050405020304" pitchFamily="18" charset="0"/>
                <a:cs typeface="Times New Roman" panose="02020603050405020304" pitchFamily="18" charset="0"/>
              </a:rPr>
              <a:t> </a:t>
            </a:r>
          </a:p>
          <a:p>
            <a:endParaRPr lang="en-US" sz="2400" b="1" dirty="0">
              <a:latin typeface="Times New Roman" panose="02020603050405020304" pitchFamily="18" charset="0"/>
              <a:ea typeface="Cambria Math" panose="02040503050406030204" pitchFamily="18" charset="0"/>
              <a:cs typeface="Times New Roman" panose="02020603050405020304" pitchFamily="18" charset="0"/>
            </a:endParaRPr>
          </a:p>
          <a:p>
            <a:pPr algn="ctr"/>
            <a:r>
              <a:rPr lang="en-US" sz="2400" b="1" dirty="0">
                <a:latin typeface="Times New Roman" panose="02020603050405020304" pitchFamily="18" charset="0"/>
                <a:ea typeface="Cambria Math" panose="02040503050406030204" pitchFamily="18" charset="0"/>
                <a:cs typeface="Times New Roman" panose="02020603050405020304" pitchFamily="18" charset="0"/>
              </a:rPr>
              <a:t>Method:</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 3D model has been constructed to simulate the packer expansion in a hole. After defining the mechanical properties of the rock and the packer, and applying boundary conditions, the following parameters are calculated: </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induced normal stress on the wellbore(or casing)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stress and deformation of the packer </a:t>
            </a:r>
          </a:p>
          <a:p>
            <a:r>
              <a:rPr lang="en-US" sz="2400" dirty="0">
                <a:latin typeface="Times New Roman" panose="02020603050405020304" pitchFamily="18" charset="0"/>
                <a:cs typeface="Times New Roman" panose="02020603050405020304" pitchFamily="18" charset="0"/>
              </a:rPr>
              <a:t> </a:t>
            </a:r>
          </a:p>
        </p:txBody>
      </p:sp>
      <p:sp>
        <p:nvSpPr>
          <p:cNvPr id="2" name="Slide Number Placeholder 1"/>
          <p:cNvSpPr>
            <a:spLocks noGrp="1"/>
          </p:cNvSpPr>
          <p:nvPr>
            <p:ph type="sldNum" sz="quarter" idx="12"/>
          </p:nvPr>
        </p:nvSpPr>
        <p:spPr/>
        <p:txBody>
          <a:bodyPr/>
          <a:lstStyle/>
          <a:p>
            <a:fld id="{FFA0D811-8C9B-4946-BF0E-5F9976DC78CC}" type="slidenum">
              <a:rPr lang="en-US" smtClean="0"/>
              <a:t>2</a:t>
            </a:fld>
            <a:endParaRPr lang="en-US"/>
          </a:p>
        </p:txBody>
      </p:sp>
    </p:spTree>
    <p:extLst>
      <p:ext uri="{BB962C8B-B14F-4D97-AF65-F5344CB8AC3E}">
        <p14:creationId xmlns:p14="http://schemas.microsoft.com/office/powerpoint/2010/main" val="1812187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28" y="1149837"/>
            <a:ext cx="7143184" cy="2869902"/>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500 MPa compression on the wellbore wall (casing) in case IV. The reason the induced normal stress is much more than in previous cases is that the contact area of the packer and the cylinder remains small, and the induced stress is high.</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20</a:t>
            </a:fld>
            <a:endParaRPr lang="en-US"/>
          </a:p>
        </p:txBody>
      </p:sp>
      <p:sp>
        <p:nvSpPr>
          <p:cNvPr id="2" name="Rectangle 1"/>
          <p:cNvSpPr/>
          <p:nvPr/>
        </p:nvSpPr>
        <p:spPr>
          <a:xfrm>
            <a:off x="3806305" y="181075"/>
            <a:ext cx="5389617"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IV</a:t>
            </a:r>
            <a:endParaRPr lang="en-US" sz="2400" dirty="0"/>
          </a:p>
        </p:txBody>
      </p:sp>
      <p:pic>
        <p:nvPicPr>
          <p:cNvPr id="7" name="Picture 6"/>
          <p:cNvPicPr>
            <a:picLocks noChangeAspect="1"/>
          </p:cNvPicPr>
          <p:nvPr/>
        </p:nvPicPr>
        <p:blipFill>
          <a:blip r:embed="rId3"/>
          <a:stretch>
            <a:fillRect/>
          </a:stretch>
        </p:blipFill>
        <p:spPr>
          <a:xfrm>
            <a:off x="7937489" y="861203"/>
            <a:ext cx="3127061" cy="5996797"/>
          </a:xfrm>
          <a:prstGeom prst="rect">
            <a:avLst/>
          </a:prstGeom>
        </p:spPr>
      </p:pic>
    </p:spTree>
    <p:extLst>
      <p:ext uri="{BB962C8B-B14F-4D97-AF65-F5344CB8AC3E}">
        <p14:creationId xmlns:p14="http://schemas.microsoft.com/office/powerpoint/2010/main" val="208129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358649" y="1030260"/>
            <a:ext cx="12271263" cy="912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 induced x and y-displacements after applying 38 MPa pressure in the packer in case IV are shown. </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a:xfrm>
            <a:off x="-489452" y="-333474"/>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IV</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53436" y="2689348"/>
            <a:ext cx="11731476" cy="4087171"/>
          </a:xfrm>
          <a:prstGeom prst="rect">
            <a:avLst/>
          </a:prstGeom>
        </p:spPr>
      </p:pic>
      <p:sp>
        <p:nvSpPr>
          <p:cNvPr id="2" name="Slide Number Placeholder 1"/>
          <p:cNvSpPr>
            <a:spLocks noGrp="1"/>
          </p:cNvSpPr>
          <p:nvPr>
            <p:ph type="sldNum" sz="quarter" idx="12"/>
          </p:nvPr>
        </p:nvSpPr>
        <p:spPr/>
        <p:txBody>
          <a:bodyPr/>
          <a:lstStyle/>
          <a:p>
            <a:fld id="{FFA0D811-8C9B-4946-BF0E-5F9976DC78CC}" type="slidenum">
              <a:rPr lang="en-US" smtClean="0"/>
              <a:t>21</a:t>
            </a:fld>
            <a:endParaRPr lang="en-US"/>
          </a:p>
        </p:txBody>
      </p:sp>
    </p:spTree>
    <p:extLst>
      <p:ext uri="{BB962C8B-B14F-4D97-AF65-F5344CB8AC3E}">
        <p14:creationId xmlns:p14="http://schemas.microsoft.com/office/powerpoint/2010/main" val="1024007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055" y="1227284"/>
            <a:ext cx="10746463" cy="2585323"/>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ε</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and r-displacement after applying 38 MPa pressure in the packer in case IV are shown here.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ε</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compression on the outer surface of the packer and extension on the area close to where the packers attached.</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packer-casing contact and where the packer is attached to the cylinder have the minimum displacement in r direction. The zone between them has the maximum displacement.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positive.</a:t>
            </a:r>
          </a:p>
        </p:txBody>
      </p:sp>
      <p:sp>
        <p:nvSpPr>
          <p:cNvPr id="6" name="Content Placeholder 2"/>
          <p:cNvSpPr txBox="1">
            <a:spLocks/>
          </p:cNvSpPr>
          <p:nvPr/>
        </p:nvSpPr>
        <p:spPr>
          <a:xfrm>
            <a:off x="-548346" y="-46687"/>
            <a:ext cx="12271263" cy="925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a:p>
            <a:pPr marL="0" indent="0" algn="ctr">
              <a:buNone/>
            </a:pPr>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IV</a:t>
            </a:r>
            <a:endParaRPr lang="en-US" sz="2400" dirty="0"/>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sz="2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3784963"/>
            <a:ext cx="7722606" cy="3073037"/>
          </a:xfrm>
          <a:prstGeom prst="rect">
            <a:avLst/>
          </a:prstGeom>
        </p:spPr>
      </p:pic>
      <p:pic>
        <p:nvPicPr>
          <p:cNvPr id="2" name="Picture 1"/>
          <p:cNvPicPr>
            <a:picLocks noChangeAspect="1"/>
          </p:cNvPicPr>
          <p:nvPr/>
        </p:nvPicPr>
        <p:blipFill>
          <a:blip r:embed="rId3"/>
          <a:stretch>
            <a:fillRect/>
          </a:stretch>
        </p:blipFill>
        <p:spPr>
          <a:xfrm>
            <a:off x="7822194" y="3603804"/>
            <a:ext cx="4080457" cy="3254196"/>
          </a:xfrm>
          <a:prstGeom prst="rect">
            <a:avLst/>
          </a:prstGeom>
        </p:spPr>
      </p:pic>
      <p:sp>
        <p:nvSpPr>
          <p:cNvPr id="4" name="Slide Number Placeholder 3"/>
          <p:cNvSpPr>
            <a:spLocks noGrp="1"/>
          </p:cNvSpPr>
          <p:nvPr>
            <p:ph type="sldNum" sz="quarter" idx="12"/>
          </p:nvPr>
        </p:nvSpPr>
        <p:spPr/>
        <p:txBody>
          <a:bodyPr/>
          <a:lstStyle/>
          <a:p>
            <a:fld id="{FFA0D811-8C9B-4946-BF0E-5F9976DC78CC}" type="slidenum">
              <a:rPr lang="en-US" smtClean="0"/>
              <a:t>22</a:t>
            </a:fld>
            <a:endParaRPr lang="en-US"/>
          </a:p>
        </p:txBody>
      </p:sp>
    </p:spTree>
    <p:extLst>
      <p:ext uri="{BB962C8B-B14F-4D97-AF65-F5344CB8AC3E}">
        <p14:creationId xmlns:p14="http://schemas.microsoft.com/office/powerpoint/2010/main" val="755957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2" y="2537956"/>
            <a:ext cx="13353860" cy="1325563"/>
          </a:xfrm>
        </p:spPr>
        <p:txBody>
          <a:bodyPr>
            <a:normAutofit/>
          </a:bodyPr>
          <a:lstStyle/>
          <a:p>
            <a:r>
              <a:rPr lang="en-US" sz="4000" dirty="0">
                <a:latin typeface="Times New Roman" panose="02020603050405020304" pitchFamily="18" charset="0"/>
                <a:cs typeface="Times New Roman" panose="02020603050405020304" pitchFamily="18" charset="0"/>
              </a:rPr>
              <a:t>(2) The packer is a hollow cylinder (cylindrical annulus)</a:t>
            </a:r>
            <a:endParaRPr lang="en-US" sz="4000" dirty="0"/>
          </a:p>
        </p:txBody>
      </p:sp>
      <p:sp>
        <p:nvSpPr>
          <p:cNvPr id="3" name="Slide Number Placeholder 2"/>
          <p:cNvSpPr>
            <a:spLocks noGrp="1"/>
          </p:cNvSpPr>
          <p:nvPr>
            <p:ph type="sldNum" sz="quarter" idx="12"/>
          </p:nvPr>
        </p:nvSpPr>
        <p:spPr/>
        <p:txBody>
          <a:bodyPr/>
          <a:lstStyle/>
          <a:p>
            <a:fld id="{FFA0D811-8C9B-4946-BF0E-5F9976DC78CC}" type="slidenum">
              <a:rPr lang="en-US" smtClean="0"/>
              <a:t>23</a:t>
            </a:fld>
            <a:endParaRPr lang="en-US"/>
          </a:p>
        </p:txBody>
      </p:sp>
    </p:spTree>
    <p:extLst>
      <p:ext uri="{BB962C8B-B14F-4D97-AF65-F5344CB8AC3E}">
        <p14:creationId xmlns:p14="http://schemas.microsoft.com/office/powerpoint/2010/main" val="167192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2067"/>
            <a:ext cx="5417910" cy="4832092"/>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Rollers on all six sides.</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The Packer is located at the middle depth of the well.</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Zero gravity</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Hydrostatic stress of 38 MPa (∼5500 psi) MPa is applied on the interior walls of the packers.</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Polar coordination in the well is defined as the figure.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following slides, </a:t>
            </a:r>
            <a:r>
              <a:rPr lang="el-GR" sz="2000" dirty="0">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σ</a:t>
            </a:r>
            <a:r>
              <a:rPr lang="en-US" sz="2000" baseline="-25000" dirty="0">
                <a:latin typeface="Times New Roman" panose="02020603050405020304" pitchFamily="18" charset="0"/>
                <a:cs typeface="Times New Roman" panose="02020603050405020304" pitchFamily="18" charset="0"/>
              </a:rPr>
              <a:t>θ</a:t>
            </a:r>
            <a:r>
              <a:rPr lang="el-GR" sz="2000" baseline="-25000" dirty="0">
                <a:latin typeface="Times New Roman" panose="02020603050405020304" pitchFamily="18" charset="0"/>
                <a:cs typeface="Times New Roman" panose="02020603050405020304" pitchFamily="18" charset="0"/>
              </a:rPr>
              <a:t>θ</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δ</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ε</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and </a:t>
            </a:r>
            <a:r>
              <a:rPr lang="el-GR" sz="2000" dirty="0">
                <a:latin typeface="Times New Roman" panose="02020603050405020304" pitchFamily="18" charset="0"/>
                <a:cs typeface="Times New Roman" panose="02020603050405020304" pitchFamily="18" charset="0"/>
              </a:rPr>
              <a:t>ε</a:t>
            </a:r>
            <a:r>
              <a:rPr lang="el-GR" sz="2000" baseline="-25000" dirty="0">
                <a:latin typeface="Times New Roman" panose="02020603050405020304" pitchFamily="18" charset="0"/>
                <a:cs typeface="Times New Roman" panose="02020603050405020304" pitchFamily="18" charset="0"/>
              </a:rPr>
              <a:t>θθ</a:t>
            </a:r>
            <a:r>
              <a:rPr lang="en-US" sz="2000" dirty="0">
                <a:latin typeface="Times New Roman" panose="02020603050405020304" pitchFamily="18" charset="0"/>
                <a:cs typeface="Times New Roman" panose="02020603050405020304" pitchFamily="18" charset="0"/>
              </a:rPr>
              <a:t> for both cases are shown.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All of the following figures are </a:t>
            </a:r>
            <a:r>
              <a:rPr lang="en-US" sz="2000" b="1" dirty="0">
                <a:latin typeface="Times New Roman" panose="02020603050405020304" pitchFamily="18" charset="0"/>
                <a:cs typeface="Times New Roman" panose="02020603050405020304" pitchFamily="18" charset="0"/>
              </a:rPr>
              <a:t>compression positive</a:t>
            </a:r>
            <a:r>
              <a:rPr lang="en-US" sz="2000" dirty="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The mechanical properties of the model are shown in the following paper.</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a:xfrm>
            <a:off x="1068307" y="271829"/>
            <a:ext cx="10873213" cy="438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Times New Roman" panose="02020603050405020304" pitchFamily="18" charset="0"/>
                <a:cs typeface="Times New Roman" panose="02020603050405020304" pitchFamily="18" charset="0"/>
              </a:rPr>
              <a:t>(2) The packer is a hollow cylinder (cylindrical annulus) - </a:t>
            </a:r>
            <a:r>
              <a:rPr lang="en-US" sz="2000" dirty="0">
                <a:latin typeface="Times New Roman" panose="02020603050405020304" pitchFamily="18" charset="0"/>
                <a:ea typeface="Cambria Math" panose="02040503050406030204" pitchFamily="18" charset="0"/>
                <a:cs typeface="Times New Roman" panose="02020603050405020304" pitchFamily="18" charset="0"/>
              </a:rPr>
              <a:t>Boundary condition, setup, and assumptions</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386305" y="810113"/>
            <a:ext cx="6555215" cy="5036000"/>
          </a:xfrm>
          <a:prstGeom prst="rect">
            <a:avLst/>
          </a:prstGeom>
        </p:spPr>
      </p:pic>
      <p:graphicFrame>
        <p:nvGraphicFramePr>
          <p:cNvPr id="8" name="Table 7"/>
          <p:cNvGraphicFramePr>
            <a:graphicFrameLocks noGrp="1"/>
          </p:cNvGraphicFramePr>
          <p:nvPr/>
        </p:nvGraphicFramePr>
        <p:xfrm>
          <a:off x="153909" y="5566095"/>
          <a:ext cx="7595858" cy="1151892"/>
        </p:xfrm>
        <a:graphic>
          <a:graphicData uri="http://schemas.openxmlformats.org/drawingml/2006/table">
            <a:tbl>
              <a:tblPr firstRow="1" firstCol="1" bandRow="1">
                <a:tableStyleId>{5C22544A-7EE6-4342-B048-85BDC9FD1C3A}</a:tableStyleId>
              </a:tblPr>
              <a:tblGrid>
                <a:gridCol w="2163778">
                  <a:extLst>
                    <a:ext uri="{9D8B030D-6E8A-4147-A177-3AD203B41FA5}">
                      <a16:colId xmlns:a16="http://schemas.microsoft.com/office/drawing/2014/main" val="20000"/>
                    </a:ext>
                  </a:extLst>
                </a:gridCol>
                <a:gridCol w="1086416">
                  <a:extLst>
                    <a:ext uri="{9D8B030D-6E8A-4147-A177-3AD203B41FA5}">
                      <a16:colId xmlns:a16="http://schemas.microsoft.com/office/drawing/2014/main" val="20001"/>
                    </a:ext>
                  </a:extLst>
                </a:gridCol>
                <a:gridCol w="1303699">
                  <a:extLst>
                    <a:ext uri="{9D8B030D-6E8A-4147-A177-3AD203B41FA5}">
                      <a16:colId xmlns:a16="http://schemas.microsoft.com/office/drawing/2014/main" val="20002"/>
                    </a:ext>
                  </a:extLst>
                </a:gridCol>
                <a:gridCol w="3041965">
                  <a:extLst>
                    <a:ext uri="{9D8B030D-6E8A-4147-A177-3AD203B41FA5}">
                      <a16:colId xmlns:a16="http://schemas.microsoft.com/office/drawing/2014/main" val="20003"/>
                    </a:ext>
                  </a:extLst>
                </a:gridCol>
              </a:tblGrid>
              <a:tr h="173990">
                <a:tc>
                  <a:txBody>
                    <a:bodyPr/>
                    <a:lstStyle/>
                    <a:p>
                      <a:pPr algn="ctr">
                        <a:lnSpc>
                          <a:spcPct val="106000"/>
                        </a:lnSpc>
                        <a:spcAft>
                          <a:spcPts val="0"/>
                        </a:spcAft>
                      </a:pPr>
                      <a:r>
                        <a:rPr lang="en-US" sz="18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a:effectLst/>
                        </a:rPr>
                        <a:t>Rock</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a:effectLst/>
                        </a:rPr>
                        <a:t>Casing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a:effectLst/>
                        </a:rPr>
                        <a:t>Packer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173990">
                <a:tc>
                  <a:txBody>
                    <a:bodyPr/>
                    <a:lstStyle/>
                    <a:p>
                      <a:pPr>
                        <a:lnSpc>
                          <a:spcPct val="106000"/>
                        </a:lnSpc>
                        <a:spcAft>
                          <a:spcPts val="0"/>
                        </a:spcAft>
                      </a:pPr>
                      <a:r>
                        <a:rPr lang="en-US" sz="1400" dirty="0">
                          <a:effectLst/>
                        </a:rPr>
                        <a:t>Young's Modulus, E (</a:t>
                      </a:r>
                      <a:r>
                        <a:rPr lang="en-US" sz="1400" dirty="0" err="1">
                          <a:effectLst/>
                        </a:rPr>
                        <a:t>GPa</a:t>
                      </a:r>
                      <a:r>
                        <a:rPr lang="en-US" sz="1400" dirty="0">
                          <a:effectLst/>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67</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210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dirty="0">
                          <a:effectLst/>
                        </a:rPr>
                        <a:t>26.34 (case I)-</a:t>
                      </a:r>
                      <a:r>
                        <a:rPr lang="en-US" sz="1800" baseline="0" dirty="0">
                          <a:effectLst/>
                        </a:rPr>
                        <a:t> 210 (Case II)</a:t>
                      </a:r>
                      <a:r>
                        <a:rPr lang="en-US" sz="1800" dirty="0">
                          <a:effectLst/>
                        </a:rPr>
                        <a:t> </a:t>
                      </a:r>
                      <a:endParaRPr lang="en-US" sz="1800" baseline="0" dirty="0">
                        <a:effectLst/>
                      </a:endParaRPr>
                    </a:p>
                  </a:txBody>
                  <a:tcPr marL="0" marR="0" marT="0" marB="0"/>
                </a:tc>
                <a:extLst>
                  <a:ext uri="{0D108BD9-81ED-4DB2-BD59-A6C34878D82A}">
                    <a16:rowId xmlns:a16="http://schemas.microsoft.com/office/drawing/2014/main" val="10001"/>
                  </a:ext>
                </a:extLst>
              </a:tr>
              <a:tr h="169545">
                <a:tc>
                  <a:txBody>
                    <a:bodyPr/>
                    <a:lstStyle/>
                    <a:p>
                      <a:pPr>
                        <a:lnSpc>
                          <a:spcPct val="106000"/>
                        </a:lnSpc>
                        <a:spcAft>
                          <a:spcPts val="0"/>
                        </a:spcAft>
                      </a:pPr>
                      <a:r>
                        <a:rPr lang="en-US" sz="1400" dirty="0">
                          <a:effectLst/>
                        </a:rPr>
                        <a:t>Poisson's Ratio,</a:t>
                      </a:r>
                      <a:r>
                        <a:rPr lang="en-US" sz="1400" baseline="0" dirty="0">
                          <a:effectLst/>
                        </a:rPr>
                        <a:t> </a:t>
                      </a:r>
                      <a:r>
                        <a:rPr lang="el-GR" sz="1400" baseline="0" dirty="0">
                          <a:effectLst/>
                        </a:rPr>
                        <a:t>ν</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0.32</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0.3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dirty="0">
                          <a:effectLst/>
                        </a:rPr>
                        <a:t>0.3</a:t>
                      </a:r>
                    </a:p>
                  </a:txBody>
                  <a:tcPr marL="0" marR="0" marT="0" marB="0"/>
                </a:tc>
                <a:extLst>
                  <a:ext uri="{0D108BD9-81ED-4DB2-BD59-A6C34878D82A}">
                    <a16:rowId xmlns:a16="http://schemas.microsoft.com/office/drawing/2014/main" val="10002"/>
                  </a:ext>
                </a:extLst>
              </a:tr>
              <a:tr h="169545">
                <a:tc>
                  <a:txBody>
                    <a:bodyPr/>
                    <a:lstStyle/>
                    <a:p>
                      <a:pPr>
                        <a:lnSpc>
                          <a:spcPct val="106000"/>
                        </a:lnSpc>
                        <a:spcAft>
                          <a:spcPts val="0"/>
                        </a:spcAft>
                      </a:pPr>
                      <a:r>
                        <a:rPr lang="en-US" sz="1400" dirty="0">
                          <a:effectLst/>
                        </a:rPr>
                        <a:t>Density (kg/m</a:t>
                      </a:r>
                      <a:r>
                        <a:rPr lang="en-US" sz="1400" baseline="30000" dirty="0">
                          <a:effectLst/>
                        </a:rPr>
                        <a:t>3</a:t>
                      </a:r>
                      <a:r>
                        <a:rPr lang="en-US" sz="1400" dirty="0">
                          <a:effectLst/>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2500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7850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dirty="0">
                          <a:effectLst/>
                        </a:rPr>
                        <a:t>7850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FFA0D811-8C9B-4946-BF0E-5F9976DC78CC}" type="slidenum">
              <a:rPr lang="en-US" smtClean="0"/>
              <a:t>24</a:t>
            </a:fld>
            <a:endParaRPr lang="en-US"/>
          </a:p>
        </p:txBody>
      </p:sp>
    </p:spTree>
    <p:extLst>
      <p:ext uri="{BB962C8B-B14F-4D97-AF65-F5344CB8AC3E}">
        <p14:creationId xmlns:p14="http://schemas.microsoft.com/office/powerpoint/2010/main" val="2499285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383" y="500928"/>
            <a:ext cx="11262511" cy="422526"/>
          </a:xfrm>
        </p:spPr>
        <p:txBody>
          <a:bodyPr>
            <a:noAutofit/>
          </a:bodyPr>
          <a:lstStyle/>
          <a:p>
            <a:r>
              <a:rPr lang="en-US" sz="2400" dirty="0">
                <a:latin typeface="Times New Roman" panose="02020603050405020304" pitchFamily="18" charset="0"/>
                <a:cs typeface="Times New Roman" panose="02020603050405020304" pitchFamily="18" charset="0"/>
              </a:rPr>
              <a:t>The packer with a shape of hollow cylinder (cylindrical annulus) setup</a:t>
            </a:r>
            <a:br>
              <a:rPr lang="en-US" sz="2400" dirty="0">
                <a:latin typeface="Times New Roman" panose="02020603050405020304" pitchFamily="18" charset="0"/>
                <a:cs typeface="Times New Roman" panose="02020603050405020304" pitchFamily="18" charset="0"/>
              </a:rPr>
            </a:br>
            <a:endParaRPr lang="en-US" sz="2400" dirty="0"/>
          </a:p>
        </p:txBody>
      </p:sp>
      <p:sp>
        <p:nvSpPr>
          <p:cNvPr id="3" name="Content Placeholder 2"/>
          <p:cNvSpPr>
            <a:spLocks noGrp="1"/>
          </p:cNvSpPr>
          <p:nvPr>
            <p:ph idx="1"/>
          </p:nvPr>
        </p:nvSpPr>
        <p:spPr>
          <a:xfrm>
            <a:off x="126749" y="1246203"/>
            <a:ext cx="11959627" cy="4351338"/>
          </a:xfrm>
        </p:spPr>
        <p:txBody>
          <a:bodyPr>
            <a:normAutofit/>
          </a:bodyPr>
          <a:lstStyle/>
          <a:p>
            <a:r>
              <a:rPr lang="en-US" sz="2200" dirty="0">
                <a:latin typeface="Times New Roman" panose="02020603050405020304" pitchFamily="18" charset="0"/>
                <a:cs typeface="Times New Roman" panose="02020603050405020304" pitchFamily="18" charset="0"/>
              </a:rPr>
              <a:t>The model consists of a cubic rock block with size of 124 cm × 124 cm × 124 cm</a:t>
            </a:r>
          </a:p>
          <a:p>
            <a:r>
              <a:rPr lang="en-US" sz="2200" dirty="0">
                <a:latin typeface="Times New Roman" panose="02020603050405020304" pitchFamily="18" charset="0"/>
                <a:cs typeface="Times New Roman" panose="02020603050405020304" pitchFamily="18" charset="0"/>
              </a:rPr>
              <a:t>The wellbore is located at the center of the block with diameter of 7.6 cm. </a:t>
            </a:r>
          </a:p>
          <a:p>
            <a:r>
              <a:rPr lang="en-US" sz="2200" dirty="0">
                <a:latin typeface="Times New Roman" panose="02020603050405020304" pitchFamily="18" charset="0"/>
                <a:cs typeface="Times New Roman" panose="02020603050405020304" pitchFamily="18" charset="0"/>
              </a:rPr>
              <a:t>There is a cylinder in the wellbore to which the packer is attached.</a:t>
            </a:r>
          </a:p>
          <a:p>
            <a:r>
              <a:rPr lang="en-US" sz="2200" dirty="0">
                <a:latin typeface="Times New Roman" panose="02020603050405020304" pitchFamily="18" charset="0"/>
                <a:cs typeface="Times New Roman" panose="02020603050405020304" pitchFamily="18" charset="0"/>
              </a:rPr>
              <a:t>The cylinder is a annulus with larger and smaller radiuses of 0.3 cm and 2.3 cm, respectively.</a:t>
            </a:r>
          </a:p>
          <a:p>
            <a:r>
              <a:rPr lang="en-US" sz="2200" dirty="0">
                <a:latin typeface="Times New Roman" panose="02020603050405020304" pitchFamily="18" charset="0"/>
                <a:cs typeface="Times New Roman" panose="02020603050405020304" pitchFamily="18" charset="0"/>
              </a:rPr>
              <a:t>The packer is a hollow cylinder with a thickness of 2 mm attached to the cylinder. </a:t>
            </a:r>
          </a:p>
          <a:p>
            <a:r>
              <a:rPr lang="en-US" sz="2200" dirty="0">
                <a:latin typeface="Times New Roman" panose="02020603050405020304" pitchFamily="18" charset="0"/>
                <a:cs typeface="Times New Roman" panose="02020603050405020304" pitchFamily="18" charset="0"/>
              </a:rPr>
              <a:t>The packer has a distance of 3 mm to the wellbore wall.</a:t>
            </a:r>
          </a:p>
          <a:p>
            <a:pPr>
              <a:lnSpc>
                <a:spcPct val="120000"/>
              </a:lnSpc>
            </a:pPr>
            <a:r>
              <a:rPr lang="en-US" sz="2200" dirty="0">
                <a:latin typeface="Times New Roman" panose="02020603050405020304" pitchFamily="18" charset="0"/>
                <a:cs typeface="Times New Roman" panose="02020603050405020304" pitchFamily="18" charset="0"/>
              </a:rPr>
              <a:t>The model has 1.5 million elements. We defined a finer mesh (0.6 mm) around the packer and the wellbore wall touched by the packer, and coarser mesh for the further elements from the packer.  </a:t>
            </a:r>
          </a:p>
          <a:p>
            <a:pPr marL="0" indent="0">
              <a:buNone/>
            </a:pPr>
            <a:r>
              <a:rPr lang="en-US" sz="2200" dirty="0">
                <a:latin typeface="Times New Roman" panose="02020603050405020304" pitchFamily="18" charset="0"/>
                <a:cs typeface="Times New Roman" panose="02020603050405020304" pitchFamily="18" charset="0"/>
              </a:rPr>
              <a:t>The next slides show the geometry of the model setup.  </a:t>
            </a:r>
          </a:p>
          <a:p>
            <a:endParaRPr lang="en-US" sz="2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FFA0D811-8C9B-4946-BF0E-5F9976DC78CC}" type="slidenum">
              <a:rPr lang="en-US" smtClean="0"/>
              <a:t>25</a:t>
            </a:fld>
            <a:endParaRPr lang="en-US"/>
          </a:p>
        </p:txBody>
      </p:sp>
    </p:spTree>
    <p:extLst>
      <p:ext uri="{BB962C8B-B14F-4D97-AF65-F5344CB8AC3E}">
        <p14:creationId xmlns:p14="http://schemas.microsoft.com/office/powerpoint/2010/main" val="3249573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59470" y="895361"/>
            <a:ext cx="9933497"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Polar coordinate in the well</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following slides, </a:t>
            </a:r>
            <a:r>
              <a:rPr lang="el-GR" sz="2000" dirty="0">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σ</a:t>
            </a:r>
            <a:r>
              <a:rPr lang="en-US" sz="2000" baseline="-25000" dirty="0">
                <a:latin typeface="Times New Roman" panose="02020603050405020304" pitchFamily="18" charset="0"/>
                <a:cs typeface="Times New Roman" panose="02020603050405020304" pitchFamily="18" charset="0"/>
              </a:rPr>
              <a:t>θ</a:t>
            </a:r>
            <a:r>
              <a:rPr lang="el-GR" sz="2000" baseline="-25000" dirty="0">
                <a:latin typeface="Times New Roman" panose="02020603050405020304" pitchFamily="18" charset="0"/>
                <a:cs typeface="Times New Roman" panose="02020603050405020304" pitchFamily="18" charset="0"/>
              </a:rPr>
              <a:t>θ</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δ</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ε</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and </a:t>
            </a:r>
            <a:r>
              <a:rPr lang="el-GR" sz="2000" dirty="0">
                <a:latin typeface="Times New Roman" panose="02020603050405020304" pitchFamily="18" charset="0"/>
                <a:cs typeface="Times New Roman" panose="02020603050405020304" pitchFamily="18" charset="0"/>
              </a:rPr>
              <a:t>ε</a:t>
            </a:r>
            <a:r>
              <a:rPr lang="el-GR" sz="2000" baseline="-25000" dirty="0">
                <a:latin typeface="Times New Roman" panose="02020603050405020304" pitchFamily="18" charset="0"/>
                <a:cs typeface="Times New Roman" panose="02020603050405020304" pitchFamily="18" charset="0"/>
              </a:rPr>
              <a:t>θθ</a:t>
            </a:r>
            <a:r>
              <a:rPr lang="en-US" sz="2000" dirty="0">
                <a:latin typeface="Times New Roman" panose="02020603050405020304" pitchFamily="18" charset="0"/>
                <a:cs typeface="Times New Roman" panose="02020603050405020304" pitchFamily="18" charset="0"/>
              </a:rPr>
              <a:t> for both cases are shown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All of the following figures are </a:t>
            </a:r>
            <a:r>
              <a:rPr lang="en-US" sz="2000" b="1" dirty="0">
                <a:latin typeface="Times New Roman" panose="02020603050405020304" pitchFamily="18" charset="0"/>
                <a:cs typeface="Times New Roman" panose="02020603050405020304" pitchFamily="18" charset="0"/>
              </a:rPr>
              <a:t>compression positive</a:t>
            </a:r>
            <a:r>
              <a:rPr lang="en-US" sz="2000" dirty="0">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2"/>
          <a:stretch>
            <a:fillRect/>
          </a:stretch>
        </p:blipFill>
        <p:spPr>
          <a:xfrm>
            <a:off x="1541837" y="2352953"/>
            <a:ext cx="9105039" cy="4441204"/>
          </a:xfrm>
          <a:prstGeom prst="rect">
            <a:avLst/>
          </a:prstGeom>
        </p:spPr>
      </p:pic>
      <p:sp>
        <p:nvSpPr>
          <p:cNvPr id="6" name="Content Placeholder 2"/>
          <p:cNvSpPr txBox="1">
            <a:spLocks/>
          </p:cNvSpPr>
          <p:nvPr/>
        </p:nvSpPr>
        <p:spPr>
          <a:xfrm>
            <a:off x="199176" y="199402"/>
            <a:ext cx="12059215" cy="438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Times New Roman" panose="02020603050405020304" pitchFamily="18" charset="0"/>
                <a:cs typeface="Times New Roman" panose="02020603050405020304" pitchFamily="18" charset="0"/>
              </a:rPr>
              <a:t>(2) The packer is a hollow cylinder (cylindrical annulus) - </a:t>
            </a:r>
            <a:r>
              <a:rPr lang="en-US" sz="2200" dirty="0">
                <a:latin typeface="Times New Roman" panose="02020603050405020304" pitchFamily="18" charset="0"/>
                <a:ea typeface="Cambria Math" panose="02040503050406030204" pitchFamily="18" charset="0"/>
                <a:cs typeface="Times New Roman" panose="02020603050405020304" pitchFamily="18" charset="0"/>
              </a:rPr>
              <a:t>Boundary condition, setup, and assumptions</a:t>
            </a:r>
          </a:p>
          <a:p>
            <a:pPr marL="0" indent="0">
              <a:buNone/>
            </a:pPr>
            <a:endParaRPr lang="en-US" sz="2200"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26</a:t>
            </a:fld>
            <a:endParaRPr lang="en-US"/>
          </a:p>
        </p:txBody>
      </p:sp>
    </p:spTree>
    <p:extLst>
      <p:ext uri="{BB962C8B-B14F-4D97-AF65-F5344CB8AC3E}">
        <p14:creationId xmlns:p14="http://schemas.microsoft.com/office/powerpoint/2010/main" val="360500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080" y="851993"/>
            <a:ext cx="9546127" cy="1773512"/>
          </a:xfrm>
        </p:spPr>
        <p:txBody>
          <a:bodyPr>
            <a:normAutofit fontScale="92500" lnSpcReduction="10000"/>
          </a:bodyPr>
          <a:lstStyle/>
          <a:p>
            <a:r>
              <a:rPr lang="en-US" sz="2000" dirty="0">
                <a:latin typeface="Times New Roman" panose="02020603050405020304" pitchFamily="18" charset="0"/>
                <a:cs typeface="Times New Roman" panose="02020603050405020304" pitchFamily="18" charset="0"/>
              </a:rPr>
              <a:t>The packer is a hollow cylinder (cylindrical annulus, thickness of 2 mm) attached to a stiff cylinder.</a:t>
            </a:r>
          </a:p>
          <a:p>
            <a:r>
              <a:rPr lang="en-US" sz="2000" dirty="0">
                <a:latin typeface="Times New Roman" panose="02020603050405020304" pitchFamily="18" charset="0"/>
                <a:cs typeface="Times New Roman" panose="02020603050405020304" pitchFamily="18" charset="0"/>
              </a:rPr>
              <a:t>The cylindrical tube has an internal and external radius of 0.3 cm and 2.3 cm.</a:t>
            </a:r>
          </a:p>
          <a:p>
            <a:r>
              <a:rPr lang="en-US" sz="2000" dirty="0">
                <a:latin typeface="Times New Roman" panose="02020603050405020304" pitchFamily="18" charset="0"/>
                <a:cs typeface="Times New Roman" panose="02020603050405020304" pitchFamily="18" charset="0"/>
              </a:rPr>
              <a:t>The packer’s surface is at a distance of 3 mm from the wellbore wall.</a:t>
            </a:r>
          </a:p>
          <a:p>
            <a:r>
              <a:rPr lang="en-US" sz="2000" dirty="0">
                <a:latin typeface="Times New Roman" panose="02020603050405020304" pitchFamily="18" charset="0"/>
                <a:cs typeface="Times New Roman" panose="02020603050405020304" pitchFamily="18" charset="0"/>
              </a:rPr>
              <a:t>The packer is pressurized internally to a pressure of 38 MPa</a:t>
            </a:r>
          </a:p>
          <a:p>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4311" y="2706520"/>
            <a:ext cx="7767118" cy="4060945"/>
          </a:xfrm>
          <a:prstGeom prst="rect">
            <a:avLst/>
          </a:prstGeom>
        </p:spPr>
      </p:pic>
      <p:sp>
        <p:nvSpPr>
          <p:cNvPr id="9" name="Content Placeholder 2"/>
          <p:cNvSpPr txBox="1">
            <a:spLocks/>
          </p:cNvSpPr>
          <p:nvPr/>
        </p:nvSpPr>
        <p:spPr>
          <a:xfrm>
            <a:off x="1023041" y="36212"/>
            <a:ext cx="9786796" cy="438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Times New Roman" panose="02020603050405020304" pitchFamily="18" charset="0"/>
                <a:cs typeface="Times New Roman" panose="02020603050405020304" pitchFamily="18" charset="0"/>
              </a:rPr>
              <a:t>(2) The packer is a hollow cylinder (cylindrical annulus) - The packer shape and geometry</a:t>
            </a:r>
          </a:p>
        </p:txBody>
      </p:sp>
      <p:pic>
        <p:nvPicPr>
          <p:cNvPr id="10" name="Picture 9"/>
          <p:cNvPicPr>
            <a:picLocks noChangeAspect="1"/>
          </p:cNvPicPr>
          <p:nvPr/>
        </p:nvPicPr>
        <p:blipFill rotWithShape="1">
          <a:blip r:embed="rId3"/>
          <a:srcRect l="4567"/>
          <a:stretch/>
        </p:blipFill>
        <p:spPr>
          <a:xfrm>
            <a:off x="7763343" y="2187333"/>
            <a:ext cx="4729660" cy="4580132"/>
          </a:xfrm>
          <a:prstGeom prst="rect">
            <a:avLst/>
          </a:prstGeom>
        </p:spPr>
      </p:pic>
      <p:sp>
        <p:nvSpPr>
          <p:cNvPr id="2" name="Slide Number Placeholder 1"/>
          <p:cNvSpPr>
            <a:spLocks noGrp="1"/>
          </p:cNvSpPr>
          <p:nvPr>
            <p:ph type="sldNum" sz="quarter" idx="12"/>
          </p:nvPr>
        </p:nvSpPr>
        <p:spPr/>
        <p:txBody>
          <a:bodyPr/>
          <a:lstStyle/>
          <a:p>
            <a:fld id="{FFA0D811-8C9B-4946-BF0E-5F9976DC78CC}" type="slidenum">
              <a:rPr lang="en-US" smtClean="0"/>
              <a:t>27</a:t>
            </a:fld>
            <a:endParaRPr lang="en-US"/>
          </a:p>
        </p:txBody>
      </p:sp>
    </p:spTree>
    <p:extLst>
      <p:ext uri="{BB962C8B-B14F-4D97-AF65-F5344CB8AC3E}">
        <p14:creationId xmlns:p14="http://schemas.microsoft.com/office/powerpoint/2010/main" val="3656481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5100114" y="2715293"/>
            <a:ext cx="6958642" cy="3760023"/>
          </a:xfrm>
          <a:prstGeom prst="rect">
            <a:avLst/>
          </a:prstGeom>
        </p:spPr>
      </p:pic>
      <p:sp>
        <p:nvSpPr>
          <p:cNvPr id="4" name="Content Placeholder 2"/>
          <p:cNvSpPr txBox="1">
            <a:spLocks/>
          </p:cNvSpPr>
          <p:nvPr/>
        </p:nvSpPr>
        <p:spPr>
          <a:xfrm>
            <a:off x="1077362" y="-4130"/>
            <a:ext cx="9198321" cy="438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Times New Roman" panose="02020603050405020304" pitchFamily="18" charset="0"/>
                <a:cs typeface="Times New Roman" panose="02020603050405020304" pitchFamily="18" charset="0"/>
              </a:rPr>
              <a:t>(2) The packer is a hollow cylinder (cylindrical annulus) - </a:t>
            </a:r>
            <a:r>
              <a:rPr lang="en-US" sz="2200" dirty="0">
                <a:latin typeface="Times New Roman" panose="02020603050405020304" pitchFamily="18" charset="0"/>
                <a:ea typeface="Cambria Math" panose="02040503050406030204" pitchFamily="18" charset="0"/>
                <a:cs typeface="Times New Roman" panose="02020603050405020304" pitchFamily="18" charset="0"/>
              </a:rPr>
              <a:t>Domain of the model</a:t>
            </a:r>
            <a:endParaRPr lang="en-US" sz="2200" dirty="0">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0" y="630721"/>
            <a:ext cx="11353046" cy="1888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The domain consists of a 1.24×1.24×1.24 m cube including a 4' (17.8 cm) diameter well at the center.</a:t>
            </a:r>
          </a:p>
          <a:p>
            <a:r>
              <a:rPr lang="en-US" sz="2000" dirty="0">
                <a:latin typeface="Times New Roman" panose="02020603050405020304" pitchFamily="18" charset="0"/>
                <a:cs typeface="Times New Roman" panose="02020603050405020304" pitchFamily="18" charset="0"/>
              </a:rPr>
              <a:t>The well has a casing with a thickness of </a:t>
            </a:r>
            <a:r>
              <a:rPr lang="en-US" sz="2000" dirty="0">
                <a:latin typeface="Cambria Math" panose="02040503050406030204" pitchFamily="18" charset="0"/>
                <a:ea typeface="Cambria Math" panose="020405030504060302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1 cm.</a:t>
            </a:r>
          </a:p>
          <a:p>
            <a:r>
              <a:rPr lang="en-US" sz="2000" dirty="0">
                <a:latin typeface="Times New Roman" panose="02020603050405020304" pitchFamily="18" charset="0"/>
                <a:cs typeface="Times New Roman" panose="02020603050405020304" pitchFamily="18" charset="0"/>
              </a:rPr>
              <a:t>The donut-shape packer is located at the middle depth of the model.</a:t>
            </a:r>
          </a:p>
          <a:p>
            <a:r>
              <a:rPr lang="en-US" sz="2000" dirty="0">
                <a:latin typeface="Times New Roman" panose="02020603050405020304" pitchFamily="18" charset="0"/>
                <a:cs typeface="Times New Roman" panose="02020603050405020304" pitchFamily="18" charset="0"/>
              </a:rPr>
              <a:t>The horizontal cross-section of the model (x-y plane).</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3"/>
          <a:stretch>
            <a:fillRect/>
          </a:stretch>
        </p:blipFill>
        <p:spPr>
          <a:xfrm>
            <a:off x="308243" y="2220373"/>
            <a:ext cx="4791871" cy="4438273"/>
          </a:xfrm>
          <a:prstGeom prst="rect">
            <a:avLst/>
          </a:prstGeom>
        </p:spPr>
      </p:pic>
      <p:sp>
        <p:nvSpPr>
          <p:cNvPr id="2" name="Slide Number Placeholder 1"/>
          <p:cNvSpPr>
            <a:spLocks noGrp="1"/>
          </p:cNvSpPr>
          <p:nvPr>
            <p:ph type="sldNum" sz="quarter" idx="12"/>
          </p:nvPr>
        </p:nvSpPr>
        <p:spPr/>
        <p:txBody>
          <a:bodyPr/>
          <a:lstStyle/>
          <a:p>
            <a:fld id="{FFA0D811-8C9B-4946-BF0E-5F9976DC78CC}" type="slidenum">
              <a:rPr lang="en-US" smtClean="0"/>
              <a:t>28</a:t>
            </a:fld>
            <a:endParaRPr lang="en-US"/>
          </a:p>
        </p:txBody>
      </p:sp>
    </p:spTree>
    <p:extLst>
      <p:ext uri="{BB962C8B-B14F-4D97-AF65-F5344CB8AC3E}">
        <p14:creationId xmlns:p14="http://schemas.microsoft.com/office/powerpoint/2010/main" val="67952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9750" y="779520"/>
            <a:ext cx="10773623" cy="5632860"/>
          </a:xfrm>
          <a:prstGeom prst="rect">
            <a:avLst/>
          </a:prstGeom>
        </p:spPr>
      </p:pic>
      <p:sp>
        <p:nvSpPr>
          <p:cNvPr id="4" name="Content Placeholder 2"/>
          <p:cNvSpPr txBox="1">
            <a:spLocks/>
          </p:cNvSpPr>
          <p:nvPr/>
        </p:nvSpPr>
        <p:spPr>
          <a:xfrm>
            <a:off x="-271604" y="131672"/>
            <a:ext cx="12756333" cy="4386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a:latin typeface="Times New Roman" panose="02020603050405020304" pitchFamily="18" charset="0"/>
                <a:cs typeface="Times New Roman" panose="02020603050405020304" pitchFamily="18" charset="0"/>
              </a:rPr>
              <a:t>(2) The packer is a hollow cylinder (cylindrical annulus) - The vertical (x-z plane) cross-section of the model</a:t>
            </a:r>
          </a:p>
        </p:txBody>
      </p:sp>
      <p:sp>
        <p:nvSpPr>
          <p:cNvPr id="2" name="Slide Number Placeholder 1"/>
          <p:cNvSpPr>
            <a:spLocks noGrp="1"/>
          </p:cNvSpPr>
          <p:nvPr>
            <p:ph type="sldNum" sz="quarter" idx="12"/>
          </p:nvPr>
        </p:nvSpPr>
        <p:spPr/>
        <p:txBody>
          <a:bodyPr/>
          <a:lstStyle/>
          <a:p>
            <a:fld id="{FFA0D811-8C9B-4946-BF0E-5F9976DC78CC}" type="slidenum">
              <a:rPr lang="en-US" smtClean="0"/>
              <a:t>29</a:t>
            </a:fld>
            <a:endParaRPr lang="en-US"/>
          </a:p>
        </p:txBody>
      </p:sp>
    </p:spTree>
    <p:extLst>
      <p:ext uri="{BB962C8B-B14F-4D97-AF65-F5344CB8AC3E}">
        <p14:creationId xmlns:p14="http://schemas.microsoft.com/office/powerpoint/2010/main" val="3471432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172" y="0"/>
            <a:ext cx="11812799" cy="6463308"/>
          </a:xfrm>
          <a:prstGeom prst="rect">
            <a:avLst/>
          </a:prstGeom>
        </p:spPr>
        <p:txBody>
          <a:bodyPr wrap="square">
            <a:spAutoFit/>
          </a:bodyPr>
          <a:lstStyle/>
          <a:p>
            <a:endParaRPr lang="en-US"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Simulations:</a:t>
            </a:r>
          </a:p>
          <a:p>
            <a:pPr algn="ctr"/>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study different cases based on the packer shape and the boundary condition:</a:t>
            </a:r>
          </a:p>
          <a:p>
            <a:endParaRPr lang="en-US" dirty="0">
              <a:latin typeface="Times New Roman" panose="02020603050405020304" pitchFamily="18" charset="0"/>
              <a:cs typeface="Times New Roman" panose="02020603050405020304" pitchFamily="18" charset="0"/>
            </a:endParaRPr>
          </a:p>
          <a:p>
            <a:pPr marL="457200" indent="-457200">
              <a:buAutoNum type="arabicParenBoth"/>
            </a:pPr>
            <a:r>
              <a:rPr lang="en-US" dirty="0">
                <a:latin typeface="Times New Roman" panose="02020603050405020304" pitchFamily="18" charset="0"/>
                <a:cs typeface="Times New Roman" panose="02020603050405020304" pitchFamily="18" charset="0"/>
              </a:rPr>
              <a:t>The packer consists of one or a couple of donut shapes (torus) with a thickness of 1 mm which is pressurized (e.g., 38 MPa). In the following cases, we study the response of a packer consisting of two donuts:</a:t>
            </a:r>
          </a:p>
          <a:p>
            <a:endParaRPr lang="en-US"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Case 1</a:t>
            </a:r>
            <a:r>
              <a:rPr lang="en-US" dirty="0">
                <a:latin typeface="Times New Roman" panose="02020603050405020304" pitchFamily="18" charset="0"/>
                <a:cs typeface="Times New Roman" panose="02020603050405020304" pitchFamily="18" charset="0"/>
              </a:rPr>
              <a:t>: The donuts are separated, and have a distance of 4 cm.</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Case 2</a:t>
            </a:r>
            <a:r>
              <a:rPr lang="en-US" dirty="0">
                <a:latin typeface="Times New Roman" panose="02020603050405020304" pitchFamily="18" charset="0"/>
                <a:cs typeface="Times New Roman" panose="02020603050405020304" pitchFamily="18" charset="0"/>
              </a:rPr>
              <a:t>: The donuts are attached edge to edge.</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Cases 3</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The donuts penetrate each other.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 The packer is a hollow cylinder (cylindrical annulus, thickness of 2 mm)</a:t>
            </a:r>
          </a:p>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Cases 5</a:t>
            </a:r>
            <a:r>
              <a:rPr lang="en-US" dirty="0">
                <a:latin typeface="Times New Roman" panose="02020603050405020304" pitchFamily="18" charset="0"/>
                <a:cs typeface="Times New Roman" panose="02020603050405020304" pitchFamily="18" charset="0"/>
              </a:rPr>
              <a:t> and</a:t>
            </a:r>
            <a:r>
              <a:rPr lang="en-US" b="1" dirty="0">
                <a:latin typeface="Times New Roman" panose="02020603050405020304" pitchFamily="18" charset="0"/>
                <a:cs typeface="Times New Roman" panose="02020603050405020304" pitchFamily="18" charset="0"/>
              </a:rPr>
              <a:t> 6</a:t>
            </a:r>
            <a:r>
              <a:rPr lang="en-US" dirty="0">
                <a:latin typeface="Times New Roman" panose="02020603050405020304" pitchFamily="18" charset="0"/>
                <a:cs typeface="Times New Roman" panose="02020603050405020304" pitchFamily="18" charset="0"/>
              </a:rPr>
              <a:t> : the entire system (the rock, cylinder, and packer) is assumed to be elastic. In case I, the packer is assumed to be more deformable (with lower elastic moduli) than the cylinder. In Case II, the elastic moduli of the packer and the cylinder are identical and equal to the steel. </a:t>
            </a:r>
          </a:p>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a:t>
            </a:r>
            <a:r>
              <a:rPr lang="en-US" b="1" dirty="0">
                <a:latin typeface="Times New Roman" panose="02020603050405020304" pitchFamily="18" charset="0"/>
                <a:cs typeface="Times New Roman" panose="02020603050405020304" pitchFamily="18" charset="0"/>
              </a:rPr>
              <a:t>Cases 7</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8</a:t>
            </a:r>
            <a:r>
              <a:rPr lang="en-US" dirty="0">
                <a:latin typeface="Times New Roman" panose="02020603050405020304" pitchFamily="18" charset="0"/>
                <a:cs typeface="Times New Roman" panose="02020603050405020304" pitchFamily="18" charset="0"/>
              </a:rPr>
              <a:t> a yield strength (200 MPa) for the packer and a Mohr-Coulomb failure criteria for the rock are defined. Case 8 has smaller block size than case 7, and is equal to the length of the packer. </a:t>
            </a:r>
          </a:p>
          <a:p>
            <a:r>
              <a:rPr lang="en-US" dirty="0">
                <a:latin typeface="Times New Roman" panose="02020603050405020304" pitchFamily="18" charset="0"/>
                <a:cs typeface="Times New Roman" panose="02020603050405020304" pitchFamily="18" charset="0"/>
              </a:rPr>
              <a:t>(3) A similar boundary condition and rock properties as those of the FORGE project are defined for the rock</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Case 9:</a:t>
            </a:r>
            <a:r>
              <a:rPr lang="en-US" dirty="0">
                <a:latin typeface="Times New Roman" panose="02020603050405020304" pitchFamily="18" charset="0"/>
                <a:cs typeface="Times New Roman" panose="02020603050405020304" pitchFamily="18" charset="0"/>
              </a:rPr>
              <a:t> The rock properties and initial condition (e.g. in-situ stresses and pore pressure,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 are identical as those of FORGE project.</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Case 10: </a:t>
            </a:r>
            <a:r>
              <a:rPr lang="en-US" dirty="0">
                <a:latin typeface="Times New Roman" panose="02020603050405020304" pitchFamily="18" charset="0"/>
                <a:cs typeface="Times New Roman" panose="02020603050405020304" pitchFamily="18" charset="0"/>
              </a:rPr>
              <a:t>A small model in the lab with similar rock properties and differential stress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x'x</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y'y</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as case 9 is studied. </a:t>
            </a:r>
            <a:endParaRPr lang="en-US" b="1"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3</a:t>
            </a:fld>
            <a:endParaRPr lang="en-US" dirty="0"/>
          </a:p>
        </p:txBody>
      </p:sp>
    </p:spTree>
    <p:extLst>
      <p:ext uri="{BB962C8B-B14F-4D97-AF65-F5344CB8AC3E}">
        <p14:creationId xmlns:p14="http://schemas.microsoft.com/office/powerpoint/2010/main" val="2287782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33397" y="1345864"/>
            <a:ext cx="4020813" cy="4620744"/>
          </a:xfrm>
          <a:prstGeom prst="rect">
            <a:avLst/>
          </a:prstGeom>
        </p:spPr>
      </p:pic>
      <p:sp>
        <p:nvSpPr>
          <p:cNvPr id="8" name="Content Placeholder 2"/>
          <p:cNvSpPr>
            <a:spLocks noGrp="1"/>
          </p:cNvSpPr>
          <p:nvPr>
            <p:ph idx="1"/>
          </p:nvPr>
        </p:nvSpPr>
        <p:spPr>
          <a:xfrm>
            <a:off x="0" y="1635193"/>
            <a:ext cx="4273236" cy="3036396"/>
          </a:xfrm>
        </p:spPr>
        <p:txBody>
          <a:bodyPr>
            <a:noAutofit/>
          </a:bodyP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146 MPa compression in the packer-casing contact in cases 5 and 6. Tensile stress up to 323 MPa is induced in the packer. A higher tension exists in the area the packer is attached to the cylinder.</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1655935" y="296645"/>
            <a:ext cx="9190116"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(2) The packer is a hollow cylinder (cylindrical annulus) – Cases 5 and 6</a:t>
            </a:r>
          </a:p>
        </p:txBody>
      </p:sp>
      <p:pic>
        <p:nvPicPr>
          <p:cNvPr id="5" name="Picture 4"/>
          <p:cNvPicPr>
            <a:picLocks noChangeAspect="1"/>
          </p:cNvPicPr>
          <p:nvPr/>
        </p:nvPicPr>
        <p:blipFill>
          <a:blip r:embed="rId3"/>
          <a:stretch>
            <a:fillRect/>
          </a:stretch>
        </p:blipFill>
        <p:spPr>
          <a:xfrm>
            <a:off x="8485680" y="1345864"/>
            <a:ext cx="3595952" cy="4763587"/>
          </a:xfrm>
          <a:prstGeom prst="rect">
            <a:avLst/>
          </a:prstGeom>
        </p:spPr>
      </p:pic>
      <p:sp>
        <p:nvSpPr>
          <p:cNvPr id="6" name="Rectangle 5"/>
          <p:cNvSpPr/>
          <p:nvPr/>
        </p:nvSpPr>
        <p:spPr>
          <a:xfrm>
            <a:off x="5064979" y="5984676"/>
            <a:ext cx="3627422" cy="738664"/>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Case 5: The more deformable packer than the cylinder (: Elastic packer with lower Young's modulus (E) than steel)</a:t>
            </a:r>
          </a:p>
        </p:txBody>
      </p:sp>
      <p:sp>
        <p:nvSpPr>
          <p:cNvPr id="10" name="Rectangle 9"/>
          <p:cNvSpPr/>
          <p:nvPr/>
        </p:nvSpPr>
        <p:spPr>
          <a:xfrm>
            <a:off x="8692401" y="5984676"/>
            <a:ext cx="3627422" cy="523220"/>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Case 6: The packer and the cylinder mechanical properties are identical</a:t>
            </a:r>
          </a:p>
        </p:txBody>
      </p:sp>
      <p:sp>
        <p:nvSpPr>
          <p:cNvPr id="2" name="Slide Number Placeholder 1"/>
          <p:cNvSpPr>
            <a:spLocks noGrp="1"/>
          </p:cNvSpPr>
          <p:nvPr>
            <p:ph type="sldNum" sz="quarter" idx="12"/>
          </p:nvPr>
        </p:nvSpPr>
        <p:spPr/>
        <p:txBody>
          <a:bodyPr/>
          <a:lstStyle/>
          <a:p>
            <a:fld id="{FFA0D811-8C9B-4946-BF0E-5F9976DC78CC}" type="slidenum">
              <a:rPr lang="en-US" smtClean="0"/>
              <a:t>30</a:t>
            </a:fld>
            <a:endParaRPr lang="en-US"/>
          </a:p>
        </p:txBody>
      </p:sp>
      <p:pic>
        <p:nvPicPr>
          <p:cNvPr id="3" name="Picture 2">
            <a:extLst>
              <a:ext uri="{FF2B5EF4-FFF2-40B4-BE49-F238E27FC236}">
                <a16:creationId xmlns:a16="http://schemas.microsoft.com/office/drawing/2014/main" id="{F0DBA58C-5A2D-76E1-303C-97D31DA33AF3}"/>
              </a:ext>
            </a:extLst>
          </p:cNvPr>
          <p:cNvPicPr>
            <a:picLocks noChangeAspect="1"/>
          </p:cNvPicPr>
          <p:nvPr/>
        </p:nvPicPr>
        <p:blipFill rotWithShape="1">
          <a:blip r:embed="rId3"/>
          <a:srcRect r="85167" b="63299"/>
          <a:stretch/>
        </p:blipFill>
        <p:spPr>
          <a:xfrm>
            <a:off x="8332825" y="1098965"/>
            <a:ext cx="719152" cy="2357133"/>
          </a:xfrm>
          <a:prstGeom prst="rect">
            <a:avLst/>
          </a:prstGeom>
        </p:spPr>
      </p:pic>
    </p:spTree>
    <p:extLst>
      <p:ext uri="{BB962C8B-B14F-4D97-AF65-F5344CB8AC3E}">
        <p14:creationId xmlns:p14="http://schemas.microsoft.com/office/powerpoint/2010/main" val="122574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38348"/>
            <a:ext cx="4186900" cy="2991268"/>
          </a:xfrm>
        </p:spPr>
        <p:txBody>
          <a:bodyPr>
            <a:noAutofit/>
          </a:bodyPr>
          <a:lstStyle/>
          <a:p>
            <a:r>
              <a:rPr lang="en-US" sz="2000" dirty="0">
                <a:latin typeface="Times New Roman" panose="02020603050405020304" pitchFamily="18" charset="0"/>
                <a:cs typeface="Times New Roman" panose="02020603050405020304" pitchFamily="18" charset="0"/>
              </a:rPr>
              <a:t>The induced normal tangential stress (σ</a:t>
            </a:r>
            <a:r>
              <a:rPr lang="el-GR" sz="2000" baseline="-25000" dirty="0">
                <a:latin typeface="Times New Roman" panose="02020603050405020304" pitchFamily="18" charset="0"/>
                <a:cs typeface="Times New Roman" panose="02020603050405020304" pitchFamily="18" charset="0"/>
              </a:rPr>
              <a:t>θθ</a:t>
            </a:r>
            <a:r>
              <a:rPr lang="en-US" sz="2000" dirty="0">
                <a:latin typeface="Times New Roman" panose="02020603050405020304" pitchFamily="18" charset="0"/>
                <a:cs typeface="Times New Roman" panose="02020603050405020304" pitchFamily="18" charset="0"/>
              </a:rPr>
              <a:t>) on the wellbore wall is zero in both cases 5 and 6.</a:t>
            </a:r>
          </a:p>
          <a:p>
            <a:pPr marL="0" indent="0">
              <a:buNone/>
            </a:pP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Pressure of 38 MPa induces up to 79 MPa compressive and 675 MPa tensile tangential stresses in the packer in both cases 5 and 6. </a:t>
            </a:r>
          </a:p>
        </p:txBody>
      </p:sp>
      <p:sp>
        <p:nvSpPr>
          <p:cNvPr id="17" name="Slide Number Placeholder 16"/>
          <p:cNvSpPr>
            <a:spLocks noGrp="1"/>
          </p:cNvSpPr>
          <p:nvPr>
            <p:ph type="sldNum" sz="quarter" idx="12"/>
          </p:nvPr>
        </p:nvSpPr>
        <p:spPr/>
        <p:txBody>
          <a:bodyPr/>
          <a:lstStyle/>
          <a:p>
            <a:fld id="{6C594822-C846-4336-86F4-863ADEAC973A}" type="slidenum">
              <a:rPr lang="en-US" smtClean="0"/>
              <a:t>31</a:t>
            </a:fld>
            <a:endParaRPr lang="en-US"/>
          </a:p>
        </p:txBody>
      </p:sp>
      <p:sp>
        <p:nvSpPr>
          <p:cNvPr id="5" name="Rectangle 4"/>
          <p:cNvSpPr/>
          <p:nvPr/>
        </p:nvSpPr>
        <p:spPr>
          <a:xfrm>
            <a:off x="268586" y="289833"/>
            <a:ext cx="10097632" cy="646331"/>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Cases 5 and 6</a:t>
            </a:r>
          </a:p>
          <a:p>
            <a:pPr algn="ctr"/>
            <a:endParaRPr lang="en-US"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005102" y="648102"/>
            <a:ext cx="4042700" cy="5293066"/>
          </a:xfrm>
          <a:prstGeom prst="rect">
            <a:avLst/>
          </a:prstGeom>
        </p:spPr>
      </p:pic>
      <p:pic>
        <p:nvPicPr>
          <p:cNvPr id="7" name="Picture 6"/>
          <p:cNvPicPr>
            <a:picLocks noChangeAspect="1"/>
          </p:cNvPicPr>
          <p:nvPr/>
        </p:nvPicPr>
        <p:blipFill rotWithShape="1">
          <a:blip r:embed="rId4"/>
          <a:srcRect r="2963"/>
          <a:stretch/>
        </p:blipFill>
        <p:spPr>
          <a:xfrm>
            <a:off x="4042701" y="916832"/>
            <a:ext cx="4155541" cy="4924783"/>
          </a:xfrm>
          <a:prstGeom prst="rect">
            <a:avLst/>
          </a:prstGeom>
        </p:spPr>
      </p:pic>
      <p:sp>
        <p:nvSpPr>
          <p:cNvPr id="6" name="Rectangle 5">
            <a:extLst>
              <a:ext uri="{FF2B5EF4-FFF2-40B4-BE49-F238E27FC236}">
                <a16:creationId xmlns:a16="http://schemas.microsoft.com/office/drawing/2014/main" id="{9D5425FE-1E93-7596-165E-736C6D085E8B}"/>
              </a:ext>
            </a:extLst>
          </p:cNvPr>
          <p:cNvSpPr/>
          <p:nvPr/>
        </p:nvSpPr>
        <p:spPr>
          <a:xfrm>
            <a:off x="5064979" y="5984676"/>
            <a:ext cx="3627422" cy="738664"/>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Case 5: The more deformable packer than the cylinder (: Elastic packer with lower Young's modulus (E) than steel)</a:t>
            </a:r>
          </a:p>
        </p:txBody>
      </p:sp>
      <p:sp>
        <p:nvSpPr>
          <p:cNvPr id="8" name="Rectangle 7">
            <a:extLst>
              <a:ext uri="{FF2B5EF4-FFF2-40B4-BE49-F238E27FC236}">
                <a16:creationId xmlns:a16="http://schemas.microsoft.com/office/drawing/2014/main" id="{88588162-0209-D042-42EF-7F6F970C91FB}"/>
              </a:ext>
            </a:extLst>
          </p:cNvPr>
          <p:cNvSpPr/>
          <p:nvPr/>
        </p:nvSpPr>
        <p:spPr>
          <a:xfrm>
            <a:off x="8692401" y="5984676"/>
            <a:ext cx="3627422" cy="523220"/>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Case 6: The packer and the cylinder mechanical properties are identical</a:t>
            </a:r>
          </a:p>
        </p:txBody>
      </p:sp>
    </p:spTree>
    <p:extLst>
      <p:ext uri="{BB962C8B-B14F-4D97-AF65-F5344CB8AC3E}">
        <p14:creationId xmlns:p14="http://schemas.microsoft.com/office/powerpoint/2010/main" val="367084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969" y="722417"/>
            <a:ext cx="3920150" cy="4112133"/>
          </a:xfrm>
        </p:spPr>
        <p:txBody>
          <a:bodyPr>
            <a:noAutofit/>
          </a:bodyPr>
          <a:lstStyle/>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In cases 5 and 6 the pressurized packer deforms, but deformation is not enough to cause the packer have contact with the wellbore wall. In other word, the radial deformation (</a:t>
            </a:r>
            <a:r>
              <a:rPr lang="en-US" sz="2000" dirty="0" err="1">
                <a:latin typeface="Times New Roman" panose="02020603050405020304" pitchFamily="18" charset="0"/>
                <a:cs typeface="Times New Roman" panose="02020603050405020304" pitchFamily="18" charset="0"/>
              </a:rPr>
              <a:t>d</a:t>
            </a:r>
            <a:r>
              <a:rPr lang="en-US" sz="2000" baseline="-25000" dirty="0" err="1">
                <a:latin typeface="Times New Roman" panose="02020603050405020304" pitchFamily="18" charset="0"/>
                <a:cs typeface="Times New Roman" panose="02020603050405020304" pitchFamily="18" charset="0"/>
              </a:rPr>
              <a:t>r</a:t>
            </a:r>
            <a:r>
              <a:rPr lang="en-US" sz="2000" dirty="0">
                <a:latin typeface="Times New Roman" panose="02020603050405020304" pitchFamily="18" charset="0"/>
                <a:cs typeface="Times New Roman" panose="02020603050405020304" pitchFamily="18" charset="0"/>
              </a:rPr>
              <a:t>) is less than 3 mm (the distance from the outer boundary of the packer and the wellbore wall).</a:t>
            </a:r>
          </a:p>
          <a:p>
            <a:r>
              <a:rPr lang="en-US" sz="2000" dirty="0">
                <a:latin typeface="Times New Roman" panose="02020603050405020304" pitchFamily="18" charset="0"/>
                <a:cs typeface="Times New Roman" panose="02020603050405020304" pitchFamily="18" charset="0"/>
              </a:rPr>
              <a:t>The induced normal stress is zero in this case.</a:t>
            </a:r>
          </a:p>
          <a:p>
            <a:r>
              <a:rPr lang="en-US" sz="2000" dirty="0">
                <a:latin typeface="Times New Roman" panose="02020603050405020304" pitchFamily="18" charset="0"/>
                <a:cs typeface="Times New Roman" panose="02020603050405020304" pitchFamily="18" charset="0"/>
              </a:rPr>
              <a:t>Compression is positive.</a:t>
            </a:r>
            <a:endParaRPr lang="en-US" sz="24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400" baseline="-250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32</a:t>
            </a:fld>
            <a:endParaRPr lang="en-US"/>
          </a:p>
        </p:txBody>
      </p:sp>
      <p:pic>
        <p:nvPicPr>
          <p:cNvPr id="4" name="Picture 3"/>
          <p:cNvPicPr>
            <a:picLocks noChangeAspect="1"/>
          </p:cNvPicPr>
          <p:nvPr/>
        </p:nvPicPr>
        <p:blipFill>
          <a:blip r:embed="rId3"/>
          <a:stretch>
            <a:fillRect/>
          </a:stretch>
        </p:blipFill>
        <p:spPr>
          <a:xfrm>
            <a:off x="4263050" y="490283"/>
            <a:ext cx="3838669" cy="4670128"/>
          </a:xfrm>
          <a:prstGeom prst="rect">
            <a:avLst/>
          </a:prstGeom>
        </p:spPr>
      </p:pic>
      <p:sp>
        <p:nvSpPr>
          <p:cNvPr id="5" name="Rectangle 4"/>
          <p:cNvSpPr/>
          <p:nvPr/>
        </p:nvSpPr>
        <p:spPr>
          <a:xfrm>
            <a:off x="1382162" y="76337"/>
            <a:ext cx="7490234"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Cases 5 and 6</a:t>
            </a:r>
          </a:p>
        </p:txBody>
      </p:sp>
      <p:pic>
        <p:nvPicPr>
          <p:cNvPr id="6" name="Picture 5"/>
          <p:cNvPicPr>
            <a:picLocks noChangeAspect="1"/>
          </p:cNvPicPr>
          <p:nvPr/>
        </p:nvPicPr>
        <p:blipFill>
          <a:blip r:embed="rId4"/>
          <a:stretch>
            <a:fillRect/>
          </a:stretch>
        </p:blipFill>
        <p:spPr>
          <a:xfrm>
            <a:off x="8538172" y="240040"/>
            <a:ext cx="3503690" cy="4932234"/>
          </a:xfrm>
          <a:prstGeom prst="rect">
            <a:avLst/>
          </a:prstGeom>
        </p:spPr>
      </p:pic>
      <p:sp>
        <p:nvSpPr>
          <p:cNvPr id="7" name="Rectangle 6">
            <a:extLst>
              <a:ext uri="{FF2B5EF4-FFF2-40B4-BE49-F238E27FC236}">
                <a16:creationId xmlns:a16="http://schemas.microsoft.com/office/drawing/2014/main" id="{4914ECCB-49B1-BCB6-9917-4BD1C07E1EB7}"/>
              </a:ext>
            </a:extLst>
          </p:cNvPr>
          <p:cNvSpPr/>
          <p:nvPr/>
        </p:nvSpPr>
        <p:spPr>
          <a:xfrm>
            <a:off x="4910750" y="5216888"/>
            <a:ext cx="3627422" cy="738664"/>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Case 5: The more deformable packer than the cylinder (: Elastic packer with lower Young's modulus (E) than steel)</a:t>
            </a:r>
          </a:p>
        </p:txBody>
      </p:sp>
      <p:sp>
        <p:nvSpPr>
          <p:cNvPr id="9" name="Rectangle 8">
            <a:extLst>
              <a:ext uri="{FF2B5EF4-FFF2-40B4-BE49-F238E27FC236}">
                <a16:creationId xmlns:a16="http://schemas.microsoft.com/office/drawing/2014/main" id="{069A82EF-9618-3254-DBA7-2E5F398AA58B}"/>
              </a:ext>
            </a:extLst>
          </p:cNvPr>
          <p:cNvSpPr/>
          <p:nvPr/>
        </p:nvSpPr>
        <p:spPr>
          <a:xfrm>
            <a:off x="8538172" y="5216888"/>
            <a:ext cx="3627422" cy="523220"/>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rPr>
              <a:t>Case 6: The packer and the cylinder mechanical properties are identical</a:t>
            </a:r>
          </a:p>
        </p:txBody>
      </p:sp>
    </p:spTree>
    <p:extLst>
      <p:ext uri="{BB962C8B-B14F-4D97-AF65-F5344CB8AC3E}">
        <p14:creationId xmlns:p14="http://schemas.microsoft.com/office/powerpoint/2010/main" val="16034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76533" y="1379351"/>
            <a:ext cx="8646059" cy="4049872"/>
          </a:xfrm>
          <a:prstGeom prst="rect">
            <a:avLst/>
          </a:prstGeom>
        </p:spPr>
      </p:pic>
      <p:sp>
        <p:nvSpPr>
          <p:cNvPr id="6" name="Rectangle 5"/>
          <p:cNvSpPr/>
          <p:nvPr/>
        </p:nvSpPr>
        <p:spPr>
          <a:xfrm>
            <a:off x="0" y="1889972"/>
            <a:ext cx="4756087" cy="203132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Pressure of 38 MPa induces tensile failure on the wellbore wall up to a distance of 2.7 cm.</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results show that the failure occurred at a higher distance from the wellbore wall in the middle depth of the packer than in the upper and lower area.     </a:t>
            </a:r>
          </a:p>
        </p:txBody>
      </p:sp>
      <p:sp>
        <p:nvSpPr>
          <p:cNvPr id="7" name="Rectangle 6"/>
          <p:cNvSpPr/>
          <p:nvPr/>
        </p:nvSpPr>
        <p:spPr>
          <a:xfrm>
            <a:off x="1427429" y="302673"/>
            <a:ext cx="7490234"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Cases 7 and 8</a:t>
            </a:r>
          </a:p>
        </p:txBody>
      </p:sp>
      <p:sp>
        <p:nvSpPr>
          <p:cNvPr id="2" name="Slide Number Placeholder 1"/>
          <p:cNvSpPr>
            <a:spLocks noGrp="1"/>
          </p:cNvSpPr>
          <p:nvPr>
            <p:ph type="sldNum" sz="quarter" idx="12"/>
          </p:nvPr>
        </p:nvSpPr>
        <p:spPr/>
        <p:txBody>
          <a:bodyPr/>
          <a:lstStyle/>
          <a:p>
            <a:fld id="{FFA0D811-8C9B-4946-BF0E-5F9976DC78CC}" type="slidenum">
              <a:rPr lang="en-US" smtClean="0"/>
              <a:t>33</a:t>
            </a:fld>
            <a:endParaRPr lang="en-US"/>
          </a:p>
        </p:txBody>
      </p:sp>
    </p:spTree>
    <p:extLst>
      <p:ext uri="{BB962C8B-B14F-4D97-AF65-F5344CB8AC3E}">
        <p14:creationId xmlns:p14="http://schemas.microsoft.com/office/powerpoint/2010/main" val="948438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42" b="395"/>
          <a:stretch/>
        </p:blipFill>
        <p:spPr>
          <a:xfrm>
            <a:off x="3461063" y="814811"/>
            <a:ext cx="8541128" cy="4970353"/>
          </a:xfrm>
          <a:prstGeom prst="rect">
            <a:avLst/>
          </a:prstGeom>
        </p:spPr>
      </p:pic>
      <p:sp>
        <p:nvSpPr>
          <p:cNvPr id="3" name="Rectangle 2"/>
          <p:cNvSpPr/>
          <p:nvPr/>
        </p:nvSpPr>
        <p:spPr>
          <a:xfrm>
            <a:off x="181069" y="1122629"/>
            <a:ext cx="3241141"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cases III, the pressurized (38 MPa) packer induces compression stress of </a:t>
            </a:r>
            <a:r>
              <a:rPr lang="el-GR" dirty="0">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up to 32 MPa on the wellbore wall in the rock.</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almost uniform of 28 MPa on the whole wellbore, and at the upper and lower end of the packer, it has higher values.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1427429" y="302673"/>
            <a:ext cx="7490234"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Cases 7 and 8</a:t>
            </a:r>
          </a:p>
        </p:txBody>
      </p:sp>
      <p:sp>
        <p:nvSpPr>
          <p:cNvPr id="4" name="Slide Number Placeholder 3"/>
          <p:cNvSpPr>
            <a:spLocks noGrp="1"/>
          </p:cNvSpPr>
          <p:nvPr>
            <p:ph type="sldNum" sz="quarter" idx="12"/>
          </p:nvPr>
        </p:nvSpPr>
        <p:spPr/>
        <p:txBody>
          <a:bodyPr/>
          <a:lstStyle/>
          <a:p>
            <a:fld id="{FFA0D811-8C9B-4946-BF0E-5F9976DC78CC}" type="slidenum">
              <a:rPr lang="en-US" smtClean="0"/>
              <a:t>34</a:t>
            </a:fld>
            <a:endParaRPr lang="en-US"/>
          </a:p>
        </p:txBody>
      </p:sp>
    </p:spTree>
    <p:extLst>
      <p:ext uri="{BB962C8B-B14F-4D97-AF65-F5344CB8AC3E}">
        <p14:creationId xmlns:p14="http://schemas.microsoft.com/office/powerpoint/2010/main" val="1355980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39950" y="793542"/>
            <a:ext cx="8910212" cy="5432465"/>
          </a:xfrm>
          <a:prstGeom prst="rect">
            <a:avLst/>
          </a:prstGeom>
        </p:spPr>
      </p:pic>
      <p:sp>
        <p:nvSpPr>
          <p:cNvPr id="2" name="Rectangle 1"/>
          <p:cNvSpPr/>
          <p:nvPr/>
        </p:nvSpPr>
        <p:spPr>
          <a:xfrm>
            <a:off x="0" y="1298800"/>
            <a:ext cx="3253212" cy="2585323"/>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cases III, the pressurized (38 MPa) packer induces tensile stress of </a:t>
            </a:r>
            <a:r>
              <a:rPr lang="el-GR" dirty="0">
                <a:latin typeface="Times New Roman" panose="02020603050405020304" pitchFamily="18" charset="0"/>
                <a:cs typeface="Times New Roman" panose="02020603050405020304" pitchFamily="18" charset="0"/>
              </a:rPr>
              <a:t>σ</a:t>
            </a:r>
            <a:r>
              <a:rPr lang="el-GR" baseline="-25000" dirty="0">
                <a:latin typeface="Times New Roman" panose="02020603050405020304" pitchFamily="18" charset="0"/>
                <a:cs typeface="Times New Roman" panose="02020603050405020304" pitchFamily="18" charset="0"/>
              </a:rPr>
              <a:t>θθ</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up to 10.5 MPa on the wellbore wall in the rock (after failure).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1807576" y="287540"/>
            <a:ext cx="7490234"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Cases 7 and 8</a:t>
            </a:r>
          </a:p>
        </p:txBody>
      </p:sp>
      <p:sp>
        <p:nvSpPr>
          <p:cNvPr id="3" name="Slide Number Placeholder 2"/>
          <p:cNvSpPr>
            <a:spLocks noGrp="1"/>
          </p:cNvSpPr>
          <p:nvPr>
            <p:ph type="sldNum" sz="quarter" idx="12"/>
          </p:nvPr>
        </p:nvSpPr>
        <p:spPr/>
        <p:txBody>
          <a:bodyPr/>
          <a:lstStyle/>
          <a:p>
            <a:fld id="{FFA0D811-8C9B-4946-BF0E-5F9976DC78CC}" type="slidenum">
              <a:rPr lang="en-US" smtClean="0"/>
              <a:t>35</a:t>
            </a:fld>
            <a:endParaRPr lang="en-US"/>
          </a:p>
        </p:txBody>
      </p:sp>
    </p:spTree>
    <p:extLst>
      <p:ext uri="{BB962C8B-B14F-4D97-AF65-F5344CB8AC3E}">
        <p14:creationId xmlns:p14="http://schemas.microsoft.com/office/powerpoint/2010/main" val="3902574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07060" y="1086416"/>
            <a:ext cx="3885352" cy="4649683"/>
          </a:xfrm>
          <a:prstGeom prst="rect">
            <a:avLst/>
          </a:prstGeom>
        </p:spPr>
      </p:pic>
      <p:pic>
        <p:nvPicPr>
          <p:cNvPr id="5" name="Picture 4"/>
          <p:cNvPicPr>
            <a:picLocks noChangeAspect="1"/>
          </p:cNvPicPr>
          <p:nvPr/>
        </p:nvPicPr>
        <p:blipFill>
          <a:blip r:embed="rId3"/>
          <a:stretch>
            <a:fillRect/>
          </a:stretch>
        </p:blipFill>
        <p:spPr>
          <a:xfrm>
            <a:off x="4741392" y="1086416"/>
            <a:ext cx="3366080" cy="4440105"/>
          </a:xfrm>
          <a:prstGeom prst="rect">
            <a:avLst/>
          </a:prstGeom>
        </p:spPr>
      </p:pic>
      <p:sp>
        <p:nvSpPr>
          <p:cNvPr id="7" name="Rectangle 6"/>
          <p:cNvSpPr/>
          <p:nvPr/>
        </p:nvSpPr>
        <p:spPr>
          <a:xfrm>
            <a:off x="90534" y="1416495"/>
            <a:ext cx="4318504" cy="2308324"/>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the packer, the pressure of 38 MPa induces </a:t>
            </a:r>
            <a:r>
              <a:rPr lang="el-GR" dirty="0">
                <a:latin typeface="Times New Roman" panose="02020603050405020304" pitchFamily="18" charset="0"/>
                <a:cs typeface="Times New Roman" panose="02020603050405020304" pitchFamily="18" charset="0"/>
              </a:rPr>
              <a:t>σ</a:t>
            </a:r>
            <a:r>
              <a:rPr lang="el-GR" baseline="-25000" dirty="0">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up to 110 MPa tensile stress and 12 MPa compressive stress.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dirty="0">
                <a:latin typeface="Times New Roman" panose="02020603050405020304" pitchFamily="18" charset="0"/>
                <a:cs typeface="Times New Roman" panose="02020603050405020304" pitchFamily="18" charset="0"/>
              </a:rPr>
              <a:t> is up to compressive stress of 42 MPa and tensile stress of 120. </a:t>
            </a: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1644713" y="372525"/>
            <a:ext cx="7490234"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Cases 7 and 8</a:t>
            </a:r>
          </a:p>
        </p:txBody>
      </p:sp>
      <p:sp>
        <p:nvSpPr>
          <p:cNvPr id="2" name="Slide Number Placeholder 1"/>
          <p:cNvSpPr>
            <a:spLocks noGrp="1"/>
          </p:cNvSpPr>
          <p:nvPr>
            <p:ph type="sldNum" sz="quarter" idx="12"/>
          </p:nvPr>
        </p:nvSpPr>
        <p:spPr/>
        <p:txBody>
          <a:bodyPr/>
          <a:lstStyle/>
          <a:p>
            <a:fld id="{FFA0D811-8C9B-4946-BF0E-5F9976DC78CC}" type="slidenum">
              <a:rPr lang="en-US" smtClean="0"/>
              <a:t>36</a:t>
            </a:fld>
            <a:endParaRPr lang="en-US"/>
          </a:p>
        </p:txBody>
      </p:sp>
    </p:spTree>
    <p:extLst>
      <p:ext uri="{BB962C8B-B14F-4D97-AF65-F5344CB8AC3E}">
        <p14:creationId xmlns:p14="http://schemas.microsoft.com/office/powerpoint/2010/main" val="2342849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374" y="1268819"/>
            <a:ext cx="4595347" cy="147732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this case, the rock block has a smaller domain of 22.8 cm ×22.8 cm.</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initial and the boundary conditions are similar to the previous cases.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821684" y="883060"/>
            <a:ext cx="6778021" cy="5666002"/>
          </a:xfrm>
          <a:prstGeom prst="rect">
            <a:avLst/>
          </a:prstGeom>
        </p:spPr>
      </p:pic>
      <p:sp>
        <p:nvSpPr>
          <p:cNvPr id="2" name="Rectangle 1"/>
          <p:cNvSpPr/>
          <p:nvPr/>
        </p:nvSpPr>
        <p:spPr>
          <a:xfrm>
            <a:off x="2495737" y="317368"/>
            <a:ext cx="8223565"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 8</a:t>
            </a:r>
          </a:p>
        </p:txBody>
      </p:sp>
      <p:sp>
        <p:nvSpPr>
          <p:cNvPr id="3" name="Slide Number Placeholder 2"/>
          <p:cNvSpPr>
            <a:spLocks noGrp="1"/>
          </p:cNvSpPr>
          <p:nvPr>
            <p:ph type="sldNum" sz="quarter" idx="12"/>
          </p:nvPr>
        </p:nvSpPr>
        <p:spPr/>
        <p:txBody>
          <a:bodyPr/>
          <a:lstStyle/>
          <a:p>
            <a:fld id="{FFA0D811-8C9B-4946-BF0E-5F9976DC78CC}" type="slidenum">
              <a:rPr lang="en-US" smtClean="0"/>
              <a:t>37</a:t>
            </a:fld>
            <a:endParaRPr lang="en-US"/>
          </a:p>
        </p:txBody>
      </p:sp>
    </p:spTree>
    <p:extLst>
      <p:ext uri="{BB962C8B-B14F-4D97-AF65-F5344CB8AC3E}">
        <p14:creationId xmlns:p14="http://schemas.microsoft.com/office/powerpoint/2010/main" val="154865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63904" y="1320308"/>
            <a:ext cx="6925901" cy="5321795"/>
          </a:xfrm>
          <a:prstGeom prst="rect">
            <a:avLst/>
          </a:prstGeom>
        </p:spPr>
      </p:pic>
      <p:sp>
        <p:nvSpPr>
          <p:cNvPr id="3" name="Rectangle 2"/>
          <p:cNvSpPr/>
          <p:nvPr/>
        </p:nvSpPr>
        <p:spPr>
          <a:xfrm>
            <a:off x="162961" y="1057054"/>
            <a:ext cx="4756087" cy="203132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Pressure of 38 MPa induces tensile failure on the wellbore wall up to a distance of 2.7 cm.</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results show that the failure occurred at a higher distance from the wellbore wall in the middle depth of the packer than in the upper and lower area.     </a:t>
            </a:r>
          </a:p>
        </p:txBody>
      </p:sp>
      <p:sp>
        <p:nvSpPr>
          <p:cNvPr id="5" name="Rectangle 4"/>
          <p:cNvSpPr/>
          <p:nvPr/>
        </p:nvSpPr>
        <p:spPr>
          <a:xfrm>
            <a:off x="2495737" y="317368"/>
            <a:ext cx="8223565"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 8</a:t>
            </a:r>
          </a:p>
        </p:txBody>
      </p:sp>
      <p:sp>
        <p:nvSpPr>
          <p:cNvPr id="2" name="Slide Number Placeholder 1"/>
          <p:cNvSpPr>
            <a:spLocks noGrp="1"/>
          </p:cNvSpPr>
          <p:nvPr>
            <p:ph type="sldNum" sz="quarter" idx="12"/>
          </p:nvPr>
        </p:nvSpPr>
        <p:spPr/>
        <p:txBody>
          <a:bodyPr/>
          <a:lstStyle/>
          <a:p>
            <a:fld id="{FFA0D811-8C9B-4946-BF0E-5F9976DC78CC}" type="slidenum">
              <a:rPr lang="en-US" smtClean="0"/>
              <a:t>38</a:t>
            </a:fld>
            <a:endParaRPr lang="en-US"/>
          </a:p>
        </p:txBody>
      </p:sp>
    </p:spTree>
    <p:extLst>
      <p:ext uri="{BB962C8B-B14F-4D97-AF65-F5344CB8AC3E}">
        <p14:creationId xmlns:p14="http://schemas.microsoft.com/office/powerpoint/2010/main" val="1525379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91551" y="603641"/>
            <a:ext cx="6967665" cy="6254359"/>
          </a:xfrm>
          <a:prstGeom prst="rect">
            <a:avLst/>
          </a:prstGeom>
        </p:spPr>
      </p:pic>
      <p:sp>
        <p:nvSpPr>
          <p:cNvPr id="3" name="Rectangle 2"/>
          <p:cNvSpPr/>
          <p:nvPr/>
        </p:nvSpPr>
        <p:spPr>
          <a:xfrm>
            <a:off x="579421" y="1213163"/>
            <a:ext cx="4164595" cy="369331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cases IV, the pressurized (38 MPa) packer induces compression stress of </a:t>
            </a:r>
            <a:r>
              <a:rPr lang="el-GR" dirty="0">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up to 32 MPa on the wellbore wall in the rock.</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is almost uniform of 28 MPa on the whole wellbore, and at the upper and lower end of the packer, it has higher values.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2495737" y="317368"/>
            <a:ext cx="8223565"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 8</a:t>
            </a:r>
          </a:p>
        </p:txBody>
      </p:sp>
      <p:sp>
        <p:nvSpPr>
          <p:cNvPr id="2" name="Slide Number Placeholder 1"/>
          <p:cNvSpPr>
            <a:spLocks noGrp="1"/>
          </p:cNvSpPr>
          <p:nvPr>
            <p:ph type="sldNum" sz="quarter" idx="12"/>
          </p:nvPr>
        </p:nvSpPr>
        <p:spPr/>
        <p:txBody>
          <a:bodyPr/>
          <a:lstStyle/>
          <a:p>
            <a:fld id="{FFA0D811-8C9B-4946-BF0E-5F9976DC78CC}" type="slidenum">
              <a:rPr lang="en-US" smtClean="0"/>
              <a:t>39</a:t>
            </a:fld>
            <a:endParaRPr lang="en-US"/>
          </a:p>
        </p:txBody>
      </p:sp>
    </p:spTree>
    <p:extLst>
      <p:ext uri="{BB962C8B-B14F-4D97-AF65-F5344CB8AC3E}">
        <p14:creationId xmlns:p14="http://schemas.microsoft.com/office/powerpoint/2010/main" val="1071507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69" y="298765"/>
            <a:ext cx="11743099" cy="651850"/>
          </a:xfrm>
        </p:spPr>
        <p:txBody>
          <a:bodyPr>
            <a:normAutofit fontScale="90000"/>
          </a:bodyPr>
          <a:lstStyle/>
          <a:p>
            <a:pPr algn="ctr"/>
            <a:r>
              <a:rPr lang="en-US" sz="3100" dirty="0">
                <a:latin typeface="Times New Roman" panose="02020603050405020304" pitchFamily="18" charset="0"/>
                <a:cs typeface="Times New Roman" panose="02020603050405020304" pitchFamily="18" charset="0"/>
              </a:rPr>
              <a:t>(1) Donut (torus) shape packers -</a:t>
            </a:r>
            <a:r>
              <a:rPr lang="en-US" sz="3100" dirty="0">
                <a:latin typeface="Times New Roman" panose="02020603050405020304" pitchFamily="18" charset="0"/>
                <a:ea typeface="Cambria Math" panose="02040503050406030204" pitchFamily="18" charset="0"/>
                <a:cs typeface="Times New Roman" panose="02020603050405020304" pitchFamily="18" charset="0"/>
              </a:rPr>
              <a:t>Domain of the model and mechanical properties</a:t>
            </a:r>
            <a:br>
              <a:rPr lang="en-US" sz="3600" dirty="0">
                <a:latin typeface="Times New Roman" panose="02020603050405020304" pitchFamily="18" charset="0"/>
                <a:ea typeface="Cambria Math" panose="02040503050406030204" pitchFamily="18" charset="0"/>
                <a:cs typeface="Times New Roman" panose="02020603050405020304" pitchFamily="18" charset="0"/>
              </a:rPr>
            </a:br>
            <a:endParaRPr lang="en-US" sz="3600" dirty="0"/>
          </a:p>
        </p:txBody>
      </p:sp>
      <p:sp>
        <p:nvSpPr>
          <p:cNvPr id="3" name="Content Placeholder 2"/>
          <p:cNvSpPr>
            <a:spLocks noGrp="1"/>
          </p:cNvSpPr>
          <p:nvPr>
            <p:ph idx="1"/>
          </p:nvPr>
        </p:nvSpPr>
        <p:spPr>
          <a:xfrm>
            <a:off x="162369" y="1063012"/>
            <a:ext cx="6991489" cy="1888417"/>
          </a:xfrm>
        </p:spPr>
        <p:txBody>
          <a:bodyPr>
            <a:normAutofit/>
          </a:bodyPr>
          <a:lstStyle/>
          <a:p>
            <a:r>
              <a:rPr lang="en-US" sz="2000" dirty="0">
                <a:latin typeface="Times New Roman" panose="02020603050405020304" pitchFamily="18" charset="0"/>
                <a:cs typeface="Times New Roman" panose="02020603050405020304" pitchFamily="18" charset="0"/>
              </a:rPr>
              <a:t>The domain consists of a 2×2×2 m cube including a 7' (17.8 cm) diameter well at the center.</a:t>
            </a:r>
          </a:p>
          <a:p>
            <a:r>
              <a:rPr lang="en-US" sz="2000" dirty="0">
                <a:latin typeface="Times New Roman" panose="02020603050405020304" pitchFamily="18" charset="0"/>
                <a:cs typeface="Times New Roman" panose="02020603050405020304" pitchFamily="18" charset="0"/>
              </a:rPr>
              <a:t>The well has a casing with a thickness of </a:t>
            </a:r>
            <a:r>
              <a:rPr lang="en-US" sz="2000" dirty="0">
                <a:latin typeface="Cambria Math" panose="02040503050406030204" pitchFamily="18" charset="0"/>
                <a:ea typeface="Cambria Math" panose="020405030504060302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1 cm.</a:t>
            </a:r>
          </a:p>
          <a:p>
            <a:r>
              <a:rPr lang="en-US" sz="2000" dirty="0">
                <a:latin typeface="Times New Roman" panose="02020603050405020304" pitchFamily="18" charset="0"/>
                <a:cs typeface="Times New Roman" panose="02020603050405020304" pitchFamily="18" charset="0"/>
              </a:rPr>
              <a:t>The donut-shape packer is located at the middle depth of the model. </a:t>
            </a:r>
          </a:p>
        </p:txBody>
      </p:sp>
      <p:pic>
        <p:nvPicPr>
          <p:cNvPr id="4" name="Picture 3"/>
          <p:cNvPicPr>
            <a:picLocks noChangeAspect="1"/>
          </p:cNvPicPr>
          <p:nvPr/>
        </p:nvPicPr>
        <p:blipFill>
          <a:blip r:embed="rId2"/>
          <a:stretch>
            <a:fillRect/>
          </a:stretch>
        </p:blipFill>
        <p:spPr>
          <a:xfrm>
            <a:off x="7114465" y="1570870"/>
            <a:ext cx="4977349" cy="5463671"/>
          </a:xfrm>
          <a:prstGeom prst="rect">
            <a:avLst/>
          </a:prstGeom>
        </p:spPr>
      </p:pic>
      <p:pic>
        <p:nvPicPr>
          <p:cNvPr id="5" name="Picture 4"/>
          <p:cNvPicPr>
            <a:picLocks noChangeAspect="1"/>
          </p:cNvPicPr>
          <p:nvPr/>
        </p:nvPicPr>
        <p:blipFill>
          <a:blip r:embed="rId3"/>
          <a:stretch>
            <a:fillRect/>
          </a:stretch>
        </p:blipFill>
        <p:spPr>
          <a:xfrm>
            <a:off x="-15813" y="2540231"/>
            <a:ext cx="7308460" cy="4204601"/>
          </a:xfrm>
          <a:prstGeom prst="rect">
            <a:avLst/>
          </a:prstGeom>
        </p:spPr>
      </p:pic>
      <p:sp>
        <p:nvSpPr>
          <p:cNvPr id="6" name="Slide Number Placeholder 5"/>
          <p:cNvSpPr>
            <a:spLocks noGrp="1"/>
          </p:cNvSpPr>
          <p:nvPr>
            <p:ph type="sldNum" sz="quarter" idx="12"/>
          </p:nvPr>
        </p:nvSpPr>
        <p:spPr/>
        <p:txBody>
          <a:bodyPr/>
          <a:lstStyle/>
          <a:p>
            <a:fld id="{FFA0D811-8C9B-4946-BF0E-5F9976DC78CC}" type="slidenum">
              <a:rPr lang="en-US" smtClean="0"/>
              <a:t>4</a:t>
            </a:fld>
            <a:endParaRPr lang="en-US"/>
          </a:p>
        </p:txBody>
      </p:sp>
    </p:spTree>
    <p:extLst>
      <p:ext uri="{BB962C8B-B14F-4D97-AF65-F5344CB8AC3E}">
        <p14:creationId xmlns:p14="http://schemas.microsoft.com/office/powerpoint/2010/main" val="4154350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47923" y="1071790"/>
            <a:ext cx="6458208" cy="5502733"/>
          </a:xfrm>
          <a:prstGeom prst="rect">
            <a:avLst/>
          </a:prstGeom>
        </p:spPr>
      </p:pic>
      <p:sp>
        <p:nvSpPr>
          <p:cNvPr id="5" name="Rectangle 4"/>
          <p:cNvSpPr/>
          <p:nvPr/>
        </p:nvSpPr>
        <p:spPr>
          <a:xfrm>
            <a:off x="217283" y="1597565"/>
            <a:ext cx="4635374" cy="203132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cases IV, the pressurized (38 MPa) packer induces tensile stress of </a:t>
            </a:r>
            <a:r>
              <a:rPr lang="el-GR" dirty="0">
                <a:latin typeface="Times New Roman" panose="02020603050405020304" pitchFamily="18" charset="0"/>
                <a:cs typeface="Times New Roman" panose="02020603050405020304" pitchFamily="18" charset="0"/>
              </a:rPr>
              <a:t>σ</a:t>
            </a:r>
            <a:r>
              <a:rPr lang="el-GR" baseline="-25000" dirty="0">
                <a:latin typeface="Times New Roman" panose="02020603050405020304" pitchFamily="18" charset="0"/>
                <a:cs typeface="Times New Roman" panose="02020603050405020304" pitchFamily="18" charset="0"/>
              </a:rPr>
              <a:t>θθ</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up to 10.5 MPa on the wellbore wall in the rock (after failure).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2495737" y="317368"/>
            <a:ext cx="8223565"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 8</a:t>
            </a:r>
          </a:p>
        </p:txBody>
      </p:sp>
      <p:sp>
        <p:nvSpPr>
          <p:cNvPr id="2" name="Slide Number Placeholder 1"/>
          <p:cNvSpPr>
            <a:spLocks noGrp="1"/>
          </p:cNvSpPr>
          <p:nvPr>
            <p:ph type="sldNum" sz="quarter" idx="12"/>
          </p:nvPr>
        </p:nvSpPr>
        <p:spPr/>
        <p:txBody>
          <a:bodyPr/>
          <a:lstStyle/>
          <a:p>
            <a:fld id="{FFA0D811-8C9B-4946-BF0E-5F9976DC78CC}" type="slidenum">
              <a:rPr lang="en-US" smtClean="0"/>
              <a:t>40</a:t>
            </a:fld>
            <a:endParaRPr lang="en-US"/>
          </a:p>
        </p:txBody>
      </p:sp>
    </p:spTree>
    <p:extLst>
      <p:ext uri="{BB962C8B-B14F-4D97-AF65-F5344CB8AC3E}">
        <p14:creationId xmlns:p14="http://schemas.microsoft.com/office/powerpoint/2010/main" val="1394717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39190" y="1044993"/>
            <a:ext cx="4052810" cy="5359651"/>
          </a:xfrm>
          <a:prstGeom prst="rect">
            <a:avLst/>
          </a:prstGeom>
        </p:spPr>
      </p:pic>
      <p:pic>
        <p:nvPicPr>
          <p:cNvPr id="5" name="Picture 4"/>
          <p:cNvPicPr>
            <a:picLocks noChangeAspect="1"/>
          </p:cNvPicPr>
          <p:nvPr/>
        </p:nvPicPr>
        <p:blipFill>
          <a:blip r:embed="rId3"/>
          <a:stretch>
            <a:fillRect/>
          </a:stretch>
        </p:blipFill>
        <p:spPr>
          <a:xfrm>
            <a:off x="4062417" y="1319029"/>
            <a:ext cx="4076773" cy="5085615"/>
          </a:xfrm>
          <a:prstGeom prst="rect">
            <a:avLst/>
          </a:prstGeom>
        </p:spPr>
      </p:pic>
      <p:sp>
        <p:nvSpPr>
          <p:cNvPr id="6" name="Rectangle 5"/>
          <p:cNvSpPr/>
          <p:nvPr/>
        </p:nvSpPr>
        <p:spPr>
          <a:xfrm>
            <a:off x="90534" y="1416495"/>
            <a:ext cx="3971883" cy="2585323"/>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the packer, the pressure of 38 MPa induces </a:t>
            </a:r>
            <a:r>
              <a:rPr lang="el-GR" dirty="0">
                <a:latin typeface="Times New Roman" panose="02020603050405020304" pitchFamily="18" charset="0"/>
                <a:cs typeface="Times New Roman" panose="02020603050405020304" pitchFamily="18" charset="0"/>
              </a:rPr>
              <a:t>σ</a:t>
            </a:r>
            <a:r>
              <a:rPr lang="el-GR" baseline="-25000" dirty="0">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up to 110 MPa tensile stress and 12 MPa compressive stress.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induced </a:t>
            </a:r>
            <a:r>
              <a:rPr lang="el-GR" dirty="0">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dirty="0">
                <a:latin typeface="Times New Roman" panose="02020603050405020304" pitchFamily="18" charset="0"/>
                <a:cs typeface="Times New Roman" panose="02020603050405020304" pitchFamily="18" charset="0"/>
              </a:rPr>
              <a:t> is up to compressive stress of 42 MPa and tensile stress of 120. </a:t>
            </a:r>
          </a:p>
          <a:p>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2495737" y="317368"/>
            <a:ext cx="8223565" cy="369332"/>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(2) The packer is a hollow cylinder (cylindrical annulus) – Case 9</a:t>
            </a:r>
          </a:p>
        </p:txBody>
      </p:sp>
      <p:sp>
        <p:nvSpPr>
          <p:cNvPr id="2" name="Slide Number Placeholder 1"/>
          <p:cNvSpPr>
            <a:spLocks noGrp="1"/>
          </p:cNvSpPr>
          <p:nvPr>
            <p:ph type="sldNum" sz="quarter" idx="12"/>
          </p:nvPr>
        </p:nvSpPr>
        <p:spPr/>
        <p:txBody>
          <a:bodyPr/>
          <a:lstStyle/>
          <a:p>
            <a:fld id="{FFA0D811-8C9B-4946-BF0E-5F9976DC78CC}" type="slidenum">
              <a:rPr lang="en-US" smtClean="0"/>
              <a:t>41</a:t>
            </a:fld>
            <a:endParaRPr lang="en-US"/>
          </a:p>
        </p:txBody>
      </p:sp>
    </p:spTree>
    <p:extLst>
      <p:ext uri="{BB962C8B-B14F-4D97-AF65-F5344CB8AC3E}">
        <p14:creationId xmlns:p14="http://schemas.microsoft.com/office/powerpoint/2010/main" val="4134331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811" y="2363747"/>
            <a:ext cx="11812799" cy="3416320"/>
          </a:xfrm>
          <a:prstGeom prst="rect">
            <a:avLst/>
          </a:prstGeom>
        </p:spPr>
        <p:txBody>
          <a:bodyPr wrap="square">
            <a:spAutoFit/>
          </a:bodyPr>
          <a:lstStyle/>
          <a:p>
            <a:endParaRPr lang="en-US" sz="2400" dirty="0">
              <a:latin typeface="Times New Roman" panose="02020603050405020304" pitchFamily="18" charset="0"/>
              <a:cs typeface="Times New Roman" panose="02020603050405020304" pitchFamily="18" charset="0"/>
            </a:endParaRPr>
          </a:p>
          <a:p>
            <a:pPr algn="ctr"/>
            <a:r>
              <a:rPr lang="en-US" sz="4000" dirty="0">
                <a:latin typeface="Times New Roman" panose="02020603050405020304" pitchFamily="18" charset="0"/>
                <a:cs typeface="Times New Roman" panose="02020603050405020304" pitchFamily="18" charset="0"/>
              </a:rPr>
              <a:t>(3) A similar boundary condition and rock properties as those of the FORGE project are defined for the rock</a:t>
            </a:r>
          </a:p>
          <a:p>
            <a:pPr algn="ctr"/>
            <a:r>
              <a:rPr lang="en-US" sz="40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p:txBody>
      </p:sp>
      <p:sp>
        <p:nvSpPr>
          <p:cNvPr id="2" name="Slide Number Placeholder 1"/>
          <p:cNvSpPr>
            <a:spLocks noGrp="1"/>
          </p:cNvSpPr>
          <p:nvPr>
            <p:ph type="sldNum" sz="quarter" idx="12"/>
          </p:nvPr>
        </p:nvSpPr>
        <p:spPr/>
        <p:txBody>
          <a:bodyPr/>
          <a:lstStyle/>
          <a:p>
            <a:fld id="{FFA0D811-8C9B-4946-BF0E-5F9976DC78CC}" type="slidenum">
              <a:rPr lang="en-US" smtClean="0"/>
              <a:t>42</a:t>
            </a:fld>
            <a:endParaRPr lang="en-US"/>
          </a:p>
        </p:txBody>
      </p:sp>
    </p:spTree>
    <p:extLst>
      <p:ext uri="{BB962C8B-B14F-4D97-AF65-F5344CB8AC3E}">
        <p14:creationId xmlns:p14="http://schemas.microsoft.com/office/powerpoint/2010/main" val="386657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9600" y="417251"/>
            <a:ext cx="11812799" cy="4893647"/>
          </a:xfrm>
          <a:prstGeom prst="rect">
            <a:avLst/>
          </a:prstGeom>
        </p:spPr>
        <p:txBody>
          <a:bodyPr wrap="square">
            <a:spAutoFit/>
          </a:bodyPr>
          <a:lstStyle/>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Case 9:</a:t>
            </a:r>
            <a:r>
              <a:rPr lang="en-US" sz="2400" dirty="0">
                <a:latin typeface="Times New Roman" panose="02020603050405020304" pitchFamily="18" charset="0"/>
                <a:cs typeface="Times New Roman" panose="02020603050405020304" pitchFamily="18" charset="0"/>
              </a:rPr>
              <a:t> A 1.24×1.24×1.24 m model is located at depth of 2.6 km (8533 ft.). The rock properties , initial condition (e.g. in-situ stresses and pore pressure, etc.), and the boundary condition are identical to those of FORGE project. The well direction is similar to that of </a:t>
            </a:r>
            <a:r>
              <a:rPr lang="en-US" sz="2400" dirty="0" err="1">
                <a:latin typeface="Times New Roman" panose="02020603050405020304" pitchFamily="18" charset="0"/>
                <a:cs typeface="Times New Roman" panose="02020603050405020304" pitchFamily="18" charset="0"/>
              </a:rPr>
              <a:t>S</a:t>
            </a:r>
            <a:r>
              <a:rPr lang="en-US" sz="2400" baseline="-25000" dirty="0" err="1">
                <a:latin typeface="Times New Roman" panose="02020603050405020304" pitchFamily="18" charset="0"/>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 (minimum horizontal principal stress, N60W) and has inclination of 65°.</a:t>
            </a:r>
          </a:p>
          <a:p>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p:txBody>
      </p:sp>
      <p:sp>
        <p:nvSpPr>
          <p:cNvPr id="2" name="Rectangle 1"/>
          <p:cNvSpPr/>
          <p:nvPr/>
        </p:nvSpPr>
        <p:spPr>
          <a:xfrm>
            <a:off x="2758290" y="85032"/>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pic>
        <p:nvPicPr>
          <p:cNvPr id="4" name="Picture 3"/>
          <p:cNvPicPr>
            <a:picLocks noChangeAspect="1"/>
          </p:cNvPicPr>
          <p:nvPr/>
        </p:nvPicPr>
        <p:blipFill>
          <a:blip r:embed="rId2"/>
          <a:stretch>
            <a:fillRect/>
          </a:stretch>
        </p:blipFill>
        <p:spPr>
          <a:xfrm>
            <a:off x="189600" y="2638934"/>
            <a:ext cx="11540508" cy="3438285"/>
          </a:xfrm>
          <a:prstGeom prst="rect">
            <a:avLst/>
          </a:prstGeom>
        </p:spPr>
      </p:pic>
      <p:sp>
        <p:nvSpPr>
          <p:cNvPr id="3" name="Slide Number Placeholder 2"/>
          <p:cNvSpPr>
            <a:spLocks noGrp="1"/>
          </p:cNvSpPr>
          <p:nvPr>
            <p:ph type="sldNum" sz="quarter" idx="12"/>
          </p:nvPr>
        </p:nvSpPr>
        <p:spPr/>
        <p:txBody>
          <a:bodyPr/>
          <a:lstStyle/>
          <a:p>
            <a:fld id="{FFA0D811-8C9B-4946-BF0E-5F9976DC78CC}" type="slidenum">
              <a:rPr lang="en-US" smtClean="0"/>
              <a:t>43</a:t>
            </a:fld>
            <a:endParaRPr lang="en-US"/>
          </a:p>
        </p:txBody>
      </p:sp>
    </p:spTree>
    <p:extLst>
      <p:ext uri="{BB962C8B-B14F-4D97-AF65-F5344CB8AC3E}">
        <p14:creationId xmlns:p14="http://schemas.microsoft.com/office/powerpoint/2010/main" val="691586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53033"/>
            <a:ext cx="4122345" cy="4401205"/>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the sake of simplicity, we constructed the model in a way that the well is parallel to one of the cube edges (z'). So, the stress state in this new coordination should be calculated by in-situ stress transformation. To apply the new boundary condition, we should apply shear stresses on the two planes of the cube (</a:t>
            </a:r>
            <a:r>
              <a:rPr lang="en-US" sz="2000" dirty="0" err="1">
                <a:latin typeface="Times New Roman" panose="02020603050405020304" pitchFamily="18" charset="0"/>
                <a:cs typeface="Times New Roman" panose="02020603050405020304" pitchFamily="18" charset="0"/>
              </a:rPr>
              <a:t>x'z</a:t>
            </a:r>
            <a:r>
              <a:rPr lang="en-US" sz="2000" dirty="0">
                <a:latin typeface="Times New Roman" panose="02020603050405020304" pitchFamily="18" charset="0"/>
                <a:cs typeface="Times New Roman" panose="02020603050405020304" pitchFamily="18" charset="0"/>
              </a:rPr>
              <a:t>' and </a:t>
            </a:r>
            <a:r>
              <a:rPr lang="en-US" sz="2000" dirty="0" err="1">
                <a:latin typeface="Times New Roman" panose="02020603050405020304" pitchFamily="18" charset="0"/>
                <a:cs typeface="Times New Roman" panose="02020603050405020304" pitchFamily="18" charset="0"/>
              </a:rPr>
              <a:t>x'y</a:t>
            </a:r>
            <a:r>
              <a:rPr lang="en-US" sz="2000" dirty="0">
                <a:latin typeface="Times New Roman" panose="02020603050405020304" pitchFamily="18" charset="0"/>
                <a:cs typeface="Times New Roman" panose="02020603050405020304" pitchFamily="18" charset="0"/>
              </a:rPr>
              <a:t>') and there is no shear stress on the </a:t>
            </a:r>
            <a:r>
              <a:rPr lang="en-US" sz="2000" dirty="0" err="1">
                <a:latin typeface="Times New Roman" panose="02020603050405020304" pitchFamily="18" charset="0"/>
                <a:cs typeface="Times New Roman" panose="02020603050405020304" pitchFamily="18" charset="0"/>
              </a:rPr>
              <a:t>y'z</a:t>
            </a:r>
            <a:r>
              <a:rPr lang="en-US" sz="2000" dirty="0">
                <a:latin typeface="Times New Roman" panose="02020603050405020304" pitchFamily="18" charset="0"/>
                <a:cs typeface="Times New Roman" panose="02020603050405020304" pitchFamily="18" charset="0"/>
              </a:rPr>
              <a:t>' plane (shown in the figure). In other word, x' is one of the principal </a:t>
            </a:r>
            <a:r>
              <a:rPr lang="en-US" sz="2000" dirty="0" err="1">
                <a:latin typeface="Times New Roman" panose="02020603050405020304" pitchFamily="18" charset="0"/>
                <a:cs typeface="Times New Roman" panose="02020603050405020304" pitchFamily="18" charset="0"/>
              </a:rPr>
              <a:t>streses</a:t>
            </a:r>
            <a:r>
              <a:rPr lang="en-US" sz="2000" dirty="0">
                <a:latin typeface="Times New Roman" panose="02020603050405020304" pitchFamily="18" charset="0"/>
                <a:cs typeface="Times New Roman" panose="02020603050405020304" pitchFamily="18" charset="0"/>
              </a:rPr>
              <a:t> direction. </a:t>
            </a:r>
          </a:p>
        </p:txBody>
      </p:sp>
      <p:sp>
        <p:nvSpPr>
          <p:cNvPr id="7" name="Rectangle 6"/>
          <p:cNvSpPr/>
          <p:nvPr/>
        </p:nvSpPr>
        <p:spPr>
          <a:xfrm>
            <a:off x="2758290" y="85032"/>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2" name="Slide Number Placeholder 1"/>
          <p:cNvSpPr>
            <a:spLocks noGrp="1"/>
          </p:cNvSpPr>
          <p:nvPr>
            <p:ph type="sldNum" sz="quarter" idx="12"/>
          </p:nvPr>
        </p:nvSpPr>
        <p:spPr/>
        <p:txBody>
          <a:bodyPr/>
          <a:lstStyle/>
          <a:p>
            <a:fld id="{FFA0D811-8C9B-4946-BF0E-5F9976DC78CC}" type="slidenum">
              <a:rPr lang="en-US" smtClean="0"/>
              <a:t>44</a:t>
            </a:fld>
            <a:endParaRPr lang="en-US"/>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955511" y="1498346"/>
            <a:ext cx="7398289" cy="3906354"/>
          </a:xfrm>
          <a:prstGeom prst="rect">
            <a:avLst/>
          </a:prstGeom>
          <a:noFill/>
        </p:spPr>
      </p:pic>
    </p:spTree>
    <p:extLst>
      <p:ext uri="{BB962C8B-B14F-4D97-AF65-F5344CB8AC3E}">
        <p14:creationId xmlns:p14="http://schemas.microsoft.com/office/powerpoint/2010/main" val="3606981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758290" y="85032"/>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2" name="Slide Number Placeholder 1"/>
          <p:cNvSpPr>
            <a:spLocks noGrp="1"/>
          </p:cNvSpPr>
          <p:nvPr>
            <p:ph type="sldNum" sz="quarter" idx="12"/>
          </p:nvPr>
        </p:nvSpPr>
        <p:spPr/>
        <p:txBody>
          <a:bodyPr/>
          <a:lstStyle/>
          <a:p>
            <a:fld id="{FFA0D811-8C9B-4946-BF0E-5F9976DC78CC}" type="slidenum">
              <a:rPr lang="en-US" smtClean="0"/>
              <a:t>45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41035111"/>
              </p:ext>
            </p:extLst>
          </p:nvPr>
        </p:nvGraphicFramePr>
        <p:xfrm>
          <a:off x="745026" y="3340728"/>
          <a:ext cx="6868938" cy="1812264"/>
        </p:xfrm>
        <a:graphic>
          <a:graphicData uri="http://schemas.openxmlformats.org/drawingml/2006/table">
            <a:tbl>
              <a:tblPr/>
              <a:tblGrid>
                <a:gridCol w="1593594">
                  <a:extLst>
                    <a:ext uri="{9D8B030D-6E8A-4147-A177-3AD203B41FA5}">
                      <a16:colId xmlns:a16="http://schemas.microsoft.com/office/drawing/2014/main" val="20000"/>
                    </a:ext>
                  </a:extLst>
                </a:gridCol>
                <a:gridCol w="2399549">
                  <a:extLst>
                    <a:ext uri="{9D8B030D-6E8A-4147-A177-3AD203B41FA5}">
                      <a16:colId xmlns:a16="http://schemas.microsoft.com/office/drawing/2014/main" val="20001"/>
                    </a:ext>
                  </a:extLst>
                </a:gridCol>
                <a:gridCol w="2875795">
                  <a:extLst>
                    <a:ext uri="{9D8B030D-6E8A-4147-A177-3AD203B41FA5}">
                      <a16:colId xmlns:a16="http://schemas.microsoft.com/office/drawing/2014/main" val="20002"/>
                    </a:ext>
                  </a:extLst>
                </a:gridCol>
              </a:tblGrid>
              <a:tr h="398119">
                <a:tc>
                  <a:txBody>
                    <a:bodyPr/>
                    <a:lstStyle/>
                    <a:p>
                      <a:pPr algn="ctr" fontAlgn="b">
                        <a:lnSpc>
                          <a:spcPct val="107000"/>
                        </a:lnSpc>
                        <a:spcAft>
                          <a:spcPts val="0"/>
                        </a:spcAft>
                      </a:pPr>
                      <a:r>
                        <a:rPr lang="en-US" sz="2400" b="1" kern="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Parameters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b="1"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SI Unit</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b="1"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English Unit</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0"/>
                  </a:ext>
                </a:extLst>
              </a:tr>
              <a:tr h="209550">
                <a:tc>
                  <a:txBody>
                    <a:bodyPr/>
                    <a:lstStyle/>
                    <a:p>
                      <a:pPr algn="ctr" fontAlgn="b">
                        <a:lnSpc>
                          <a:spcPct val="107000"/>
                        </a:lnSpc>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54.55 GPa</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7910000 psi</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1"/>
                  </a:ext>
                </a:extLst>
              </a:tr>
              <a:tr h="209550">
                <a:tc>
                  <a:txBody>
                    <a:bodyPr/>
                    <a:lstStyle/>
                    <a:p>
                      <a:pPr algn="ctr" fontAlgn="b">
                        <a:lnSpc>
                          <a:spcPct val="107000"/>
                        </a:lnSpc>
                        <a:spcAft>
                          <a:spcPts val="0"/>
                        </a:spcAft>
                      </a:pPr>
                      <a:r>
                        <a:rPr lang="en-US" sz="2400" kern="12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gridSpan="2">
                  <a:txBody>
                    <a:bodyPr/>
                    <a:lstStyle/>
                    <a:p>
                      <a:pPr algn="ctr" fontAlgn="b">
                        <a:lnSpc>
                          <a:spcPct val="107000"/>
                        </a:lnSpc>
                        <a:spcAft>
                          <a:spcPts val="0"/>
                        </a:spcAft>
                      </a:pPr>
                      <a:r>
                        <a:rPr lang="en-US" sz="2400" kern="12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0.29</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hMerge="1">
                  <a:txBody>
                    <a:bodyPr/>
                    <a:lstStyle/>
                    <a:p>
                      <a:endParaRPr lang="en-US"/>
                    </a:p>
                  </a:txBody>
                  <a:tcPr/>
                </a:tc>
                <a:extLst>
                  <a:ext uri="{0D108BD9-81ED-4DB2-BD59-A6C34878D82A}">
                    <a16:rowId xmlns:a16="http://schemas.microsoft.com/office/drawing/2014/main" val="10002"/>
                  </a:ext>
                </a:extLst>
              </a:tr>
              <a:tr h="209550">
                <a:tc>
                  <a:txBody>
                    <a:bodyPr/>
                    <a:lstStyle/>
                    <a:p>
                      <a:pPr algn="ctr" fontAlgn="b">
                        <a:lnSpc>
                          <a:spcPct val="107000"/>
                        </a:lnSpc>
                        <a:spcAft>
                          <a:spcPts val="0"/>
                        </a:spcAft>
                      </a:pPr>
                      <a:r>
                        <a:rPr lang="el-GR" sz="24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θ</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44 - 54 degrees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nSpc>
                          <a:spcPct val="107000"/>
                        </a:lnSpc>
                      </a:pPr>
                      <a:endParaRPr lang="en-US" sz="2400" dirty="0">
                        <a:effectLst/>
                        <a:latin typeface="Calibri" panose="020F050202020403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3"/>
                  </a:ext>
                </a:extLst>
              </a:tr>
              <a:tr h="0">
                <a:tc>
                  <a:txBody>
                    <a:bodyPr/>
                    <a:lstStyle/>
                    <a:p>
                      <a:pPr algn="ctr" fontAlgn="b">
                        <a:lnSpc>
                          <a:spcPct val="107000"/>
                        </a:lnSpc>
                        <a:spcAft>
                          <a:spcPts val="0"/>
                        </a:spcAft>
                      </a:pPr>
                      <a:r>
                        <a:rPr lang="en-US" sz="2400" kern="12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UCS</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91.03 MPa</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tc>
                  <a:txBody>
                    <a:bodyPr/>
                    <a:lstStyle/>
                    <a:p>
                      <a:pPr algn="ctr" fontAlgn="b">
                        <a:lnSpc>
                          <a:spcPct val="107000"/>
                        </a:lnSpc>
                        <a:spcAft>
                          <a:spcPts val="0"/>
                        </a:spcAft>
                      </a:pPr>
                      <a:r>
                        <a:rPr lang="en-US" sz="24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13200 psi</a:t>
                      </a:r>
                      <a:endParaRPr lang="en-US" sz="240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bl>
          </a:graphicData>
        </a:graphic>
      </p:graphicFrame>
      <p:sp>
        <p:nvSpPr>
          <p:cNvPr id="8" name="Rectangle 7"/>
          <p:cNvSpPr/>
          <p:nvPr/>
        </p:nvSpPr>
        <p:spPr>
          <a:xfrm>
            <a:off x="542644" y="1087872"/>
            <a:ext cx="10310010" cy="1938992"/>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ea typeface="Calibri" panose="020F0502020204030204" pitchFamily="34" charset="0"/>
              </a:rPr>
              <a:t>The gradients of the maximum and minimum horizontal stresses, and overburden gradient are ∂</a:t>
            </a:r>
            <a:r>
              <a:rPr lang="en-US" sz="2400" dirty="0" err="1">
                <a:latin typeface="Times New Roman" panose="02020603050405020304" pitchFamily="18" charset="0"/>
                <a:ea typeface="Calibri" panose="020F0502020204030204" pitchFamily="34" charset="0"/>
              </a:rPr>
              <a:t>σ</a:t>
            </a:r>
            <a:r>
              <a:rPr lang="en-US" sz="2400" baseline="-25000" dirty="0" err="1">
                <a:latin typeface="Times New Roman" panose="02020603050405020304" pitchFamily="18" charset="0"/>
                <a:ea typeface="Calibri" panose="020F0502020204030204" pitchFamily="34" charset="0"/>
              </a:rPr>
              <a:t>H</a:t>
            </a:r>
            <a:r>
              <a:rPr lang="en-US" sz="2400" baseline="-25000" dirty="0">
                <a:latin typeface="Times New Roman" panose="02020603050405020304" pitchFamily="18" charset="0"/>
                <a:ea typeface="Calibri" panose="020F0502020204030204" pitchFamily="34" charset="0"/>
              </a:rPr>
              <a:t>, max</a:t>
            </a:r>
            <a:r>
              <a:rPr lang="en-US" sz="2400" dirty="0">
                <a:latin typeface="Times New Roman" panose="02020603050405020304" pitchFamily="18" charset="0"/>
                <a:ea typeface="Calibri" panose="020F0502020204030204" pitchFamily="34" charset="0"/>
              </a:rPr>
              <a:t>/∂z =20.35 MPa/km (0.9 psi/</a:t>
            </a:r>
            <a:r>
              <a:rPr lang="en-US" sz="2400" dirty="0" err="1">
                <a:latin typeface="Times New Roman" panose="02020603050405020304" pitchFamily="18" charset="0"/>
                <a:ea typeface="Calibri" panose="020F0502020204030204" pitchFamily="34" charset="0"/>
              </a:rPr>
              <a:t>ft</a:t>
            </a:r>
            <a:r>
              <a:rPr lang="en-US" sz="2400" dirty="0">
                <a:latin typeface="Times New Roman" panose="02020603050405020304" pitchFamily="18" charset="0"/>
                <a:ea typeface="Calibri" panose="020F0502020204030204" pitchFamily="34" charset="0"/>
              </a:rPr>
              <a:t>), ∂ </a:t>
            </a:r>
            <a:r>
              <a:rPr lang="en-US" sz="2400" dirty="0" err="1">
                <a:latin typeface="Times New Roman" panose="02020603050405020304" pitchFamily="18" charset="0"/>
                <a:ea typeface="Calibri" panose="020F0502020204030204" pitchFamily="34" charset="0"/>
              </a:rPr>
              <a:t>σ</a:t>
            </a:r>
            <a:r>
              <a:rPr lang="en-US" sz="2400" baseline="-25000" dirty="0" err="1">
                <a:latin typeface="Times New Roman" panose="02020603050405020304" pitchFamily="18" charset="0"/>
                <a:ea typeface="Calibri" panose="020F0502020204030204" pitchFamily="34" charset="0"/>
              </a:rPr>
              <a:t>H</a:t>
            </a:r>
            <a:r>
              <a:rPr lang="en-US" sz="2400" baseline="-25000" dirty="0">
                <a:latin typeface="Times New Roman" panose="02020603050405020304" pitchFamily="18" charset="0"/>
                <a:ea typeface="Calibri" panose="020F0502020204030204" pitchFamily="34" charset="0"/>
              </a:rPr>
              <a:t>, min</a:t>
            </a:r>
            <a:r>
              <a:rPr lang="en-US" sz="2400" dirty="0">
                <a:latin typeface="Times New Roman" panose="02020603050405020304" pitchFamily="18" charset="0"/>
                <a:ea typeface="Calibri" panose="020F0502020204030204" pitchFamily="34" charset="0"/>
              </a:rPr>
              <a:t> /∂z =16.4 MPa/km (0.725 psi/</a:t>
            </a:r>
            <a:r>
              <a:rPr lang="en-US" sz="2400" dirty="0" err="1">
                <a:latin typeface="Times New Roman" panose="02020603050405020304" pitchFamily="18" charset="0"/>
                <a:ea typeface="Calibri" panose="020F0502020204030204" pitchFamily="34" charset="0"/>
              </a:rPr>
              <a:t>ft</a:t>
            </a:r>
            <a:r>
              <a:rPr lang="en-US" sz="2400" dirty="0">
                <a:latin typeface="Times New Roman" panose="02020603050405020304" pitchFamily="18" charset="0"/>
                <a:ea typeface="Calibri" panose="020F0502020204030204" pitchFamily="34" charset="0"/>
              </a:rPr>
              <a:t>), and ∂</a:t>
            </a:r>
            <a:r>
              <a:rPr lang="en-US" sz="2400" dirty="0" err="1">
                <a:latin typeface="Times New Roman" panose="02020603050405020304" pitchFamily="18" charset="0"/>
                <a:ea typeface="Calibri" panose="020F0502020204030204" pitchFamily="34" charset="0"/>
              </a:rPr>
              <a:t>σ</a:t>
            </a:r>
            <a:r>
              <a:rPr lang="en-US" sz="2400" baseline="-25000" dirty="0" err="1">
                <a:latin typeface="Times New Roman" panose="02020603050405020304" pitchFamily="18" charset="0"/>
                <a:ea typeface="Calibri" panose="020F0502020204030204" pitchFamily="34" charset="0"/>
              </a:rPr>
              <a:t>v</a:t>
            </a:r>
            <a:r>
              <a:rPr lang="en-US" sz="2400" dirty="0">
                <a:latin typeface="Times New Roman" panose="02020603050405020304" pitchFamily="18" charset="0"/>
                <a:ea typeface="Calibri" panose="020F0502020204030204" pitchFamily="34" charset="0"/>
              </a:rPr>
              <a:t>/∂z =25.56 MPa/km (1.3 psi/</a:t>
            </a:r>
            <a:r>
              <a:rPr lang="en-US" sz="2400" dirty="0" err="1">
                <a:latin typeface="Times New Roman" panose="02020603050405020304" pitchFamily="18" charset="0"/>
                <a:ea typeface="Calibri" panose="020F0502020204030204" pitchFamily="34" charset="0"/>
              </a:rPr>
              <a:t>ft</a:t>
            </a:r>
            <a:r>
              <a:rPr lang="en-US" sz="2400" dirty="0">
                <a:latin typeface="Times New Roman" panose="02020603050405020304" pitchFamily="18" charset="0"/>
                <a:ea typeface="Calibri" panose="020F0502020204030204" pitchFamily="34" charset="0"/>
              </a:rPr>
              <a:t>), respectively. The gradient of pore pressure is ∂P</a:t>
            </a:r>
            <a:r>
              <a:rPr lang="en-US" sz="2400" baseline="-25000" dirty="0">
                <a:latin typeface="Times New Roman" panose="02020603050405020304" pitchFamily="18" charset="0"/>
                <a:ea typeface="Calibri" panose="020F0502020204030204" pitchFamily="34" charset="0"/>
              </a:rPr>
              <a:t>p</a:t>
            </a:r>
            <a:r>
              <a:rPr lang="en-US" sz="2400" dirty="0">
                <a:latin typeface="Times New Roman" panose="02020603050405020304" pitchFamily="18" charset="0"/>
                <a:ea typeface="Calibri" panose="020F0502020204030204" pitchFamily="34" charset="0"/>
              </a:rPr>
              <a:t> /∂z = 9.79 MPa/km (0.43 psi/</a:t>
            </a:r>
            <a:r>
              <a:rPr lang="en-US" sz="2400" dirty="0" err="1">
                <a:latin typeface="Times New Roman" panose="02020603050405020304" pitchFamily="18" charset="0"/>
                <a:ea typeface="Calibri" panose="020F0502020204030204" pitchFamily="34" charset="0"/>
              </a:rPr>
              <a:t>ft</a:t>
            </a:r>
            <a:r>
              <a:rPr lang="en-US" sz="2400" dirty="0">
                <a:latin typeface="Times New Roman" panose="02020603050405020304" pitchFamily="18" charset="0"/>
                <a:ea typeface="Calibri" panose="020F0502020204030204" pitchFamily="34" charset="0"/>
              </a:rPr>
              <a:t>). </a:t>
            </a:r>
            <a:endParaRPr lang="en-US" sz="2400" dirty="0"/>
          </a:p>
        </p:txBody>
      </p:sp>
    </p:spTree>
    <p:extLst>
      <p:ext uri="{BB962C8B-B14F-4D97-AF65-F5344CB8AC3E}">
        <p14:creationId xmlns:p14="http://schemas.microsoft.com/office/powerpoint/2010/main" val="2988848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181" y="1130793"/>
            <a:ext cx="4720458" cy="4351338"/>
          </a:xfrm>
        </p:spPr>
        <p:txBody>
          <a:bodyPr>
            <a:normAutofit/>
          </a:bodyPr>
          <a:lstStyle/>
          <a:p>
            <a:r>
              <a:rPr lang="en-US" sz="2000" dirty="0">
                <a:latin typeface="Times New Roman" panose="02020603050405020304" pitchFamily="18" charset="0"/>
                <a:cs typeface="Times New Roman" panose="02020603050405020304" pitchFamily="18" charset="0"/>
              </a:rPr>
              <a:t>The model consists of a cubic rock block with size of 124 cm × 124 cm × 124 cm</a:t>
            </a:r>
          </a:p>
          <a:p>
            <a:r>
              <a:rPr lang="en-US" sz="2000" dirty="0">
                <a:latin typeface="Times New Roman" panose="02020603050405020304" pitchFamily="18" charset="0"/>
                <a:cs typeface="Times New Roman" panose="02020603050405020304" pitchFamily="18" charset="0"/>
              </a:rPr>
              <a:t>A 7.6 cm (3 inches) wellbore is located in the middle of the block </a:t>
            </a:r>
          </a:p>
          <a:p>
            <a:r>
              <a:rPr lang="en-US" sz="2000" dirty="0">
                <a:latin typeface="Times New Roman" panose="02020603050405020304" pitchFamily="18" charset="0"/>
                <a:cs typeface="Times New Roman" panose="02020603050405020304" pitchFamily="18" charset="0"/>
              </a:rPr>
              <a:t>The packer is a hollow cylinder (cylindrical annulus, thickness of 2 mm)</a:t>
            </a:r>
          </a:p>
          <a:p>
            <a:r>
              <a:rPr lang="en-US" sz="2000" dirty="0">
                <a:latin typeface="Times New Roman" panose="02020603050405020304" pitchFamily="18" charset="0"/>
                <a:cs typeface="Times New Roman" panose="02020603050405020304" pitchFamily="18" charset="0"/>
              </a:rPr>
              <a:t>The packer is attached to a cylinder</a:t>
            </a:r>
          </a:p>
          <a:p>
            <a:r>
              <a:rPr lang="en-US" sz="2000" dirty="0">
                <a:latin typeface="Times New Roman" panose="02020603050405020304" pitchFamily="18" charset="0"/>
                <a:cs typeface="Times New Roman" panose="02020603050405020304" pitchFamily="18" charset="0"/>
              </a:rPr>
              <a:t>The cylindrical tube has an internal and external radius of 0.3 cm and 2.3 cm</a:t>
            </a:r>
          </a:p>
          <a:p>
            <a:r>
              <a:rPr lang="en-US" sz="2000" dirty="0">
                <a:latin typeface="Times New Roman" panose="02020603050405020304" pitchFamily="18" charset="0"/>
                <a:cs typeface="Times New Roman" panose="02020603050405020304" pitchFamily="18" charset="0"/>
              </a:rPr>
              <a:t>The packer’s surface is at a distance of 3 mm from the wellbore wall.</a:t>
            </a:r>
          </a:p>
          <a:p>
            <a:pPr marL="0" indent="0">
              <a:buNone/>
            </a:pPr>
            <a:endParaRPr lang="en-US" sz="2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425933" y="395988"/>
            <a:ext cx="5062915" cy="2910474"/>
          </a:xfrm>
          <a:prstGeom prst="rect">
            <a:avLst/>
          </a:prstGeom>
        </p:spPr>
      </p:pic>
      <p:sp>
        <p:nvSpPr>
          <p:cNvPr id="6" name="Rectangle 5"/>
          <p:cNvSpPr/>
          <p:nvPr/>
        </p:nvSpPr>
        <p:spPr>
          <a:xfrm>
            <a:off x="2758290" y="130299"/>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pic>
        <p:nvPicPr>
          <p:cNvPr id="7" name="Content Placeholder 7"/>
          <p:cNvPicPr>
            <a:picLocks noChangeAspect="1"/>
          </p:cNvPicPr>
          <p:nvPr/>
        </p:nvPicPr>
        <p:blipFill>
          <a:blip r:embed="rId3"/>
          <a:stretch>
            <a:fillRect/>
          </a:stretch>
        </p:blipFill>
        <p:spPr>
          <a:xfrm>
            <a:off x="4885135" y="3228912"/>
            <a:ext cx="7160334" cy="3869005"/>
          </a:xfrm>
          <a:prstGeom prst="rect">
            <a:avLst/>
          </a:prstGeom>
        </p:spPr>
      </p:pic>
      <p:sp>
        <p:nvSpPr>
          <p:cNvPr id="2" name="Slide Number Placeholder 1"/>
          <p:cNvSpPr>
            <a:spLocks noGrp="1"/>
          </p:cNvSpPr>
          <p:nvPr>
            <p:ph type="sldNum" sz="quarter" idx="12"/>
          </p:nvPr>
        </p:nvSpPr>
        <p:spPr/>
        <p:txBody>
          <a:bodyPr/>
          <a:lstStyle/>
          <a:p>
            <a:fld id="{FFA0D811-8C9B-4946-BF0E-5F9976DC78CC}" type="slidenum">
              <a:rPr lang="en-US" smtClean="0"/>
              <a:t>46</a:t>
            </a:fld>
            <a:endParaRPr lang="en-US"/>
          </a:p>
        </p:txBody>
      </p:sp>
    </p:spTree>
    <p:extLst>
      <p:ext uri="{BB962C8B-B14F-4D97-AF65-F5344CB8AC3E}">
        <p14:creationId xmlns:p14="http://schemas.microsoft.com/office/powerpoint/2010/main" val="3499375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832" y="780864"/>
            <a:ext cx="12257244"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The vertical (x-z plane) cross-section of the model and the packer shape</a:t>
            </a:r>
          </a:p>
        </p:txBody>
      </p:sp>
      <p:pic>
        <p:nvPicPr>
          <p:cNvPr id="3" name="Picture 2"/>
          <p:cNvPicPr>
            <a:picLocks noChangeAspect="1"/>
          </p:cNvPicPr>
          <p:nvPr/>
        </p:nvPicPr>
        <p:blipFill>
          <a:blip r:embed="rId2"/>
          <a:stretch>
            <a:fillRect/>
          </a:stretch>
        </p:blipFill>
        <p:spPr>
          <a:xfrm>
            <a:off x="4119327" y="1820668"/>
            <a:ext cx="7973086" cy="4168632"/>
          </a:xfrm>
          <a:prstGeom prst="rect">
            <a:avLst/>
          </a:prstGeom>
        </p:spPr>
      </p:pic>
      <p:pic>
        <p:nvPicPr>
          <p:cNvPr id="4" name="Picture 3"/>
          <p:cNvPicPr>
            <a:picLocks noChangeAspect="1"/>
          </p:cNvPicPr>
          <p:nvPr/>
        </p:nvPicPr>
        <p:blipFill>
          <a:blip r:embed="rId3"/>
          <a:stretch>
            <a:fillRect/>
          </a:stretch>
        </p:blipFill>
        <p:spPr>
          <a:xfrm>
            <a:off x="0" y="1820668"/>
            <a:ext cx="4495565" cy="4154619"/>
          </a:xfrm>
          <a:prstGeom prst="rect">
            <a:avLst/>
          </a:prstGeom>
        </p:spPr>
      </p:pic>
      <p:sp>
        <p:nvSpPr>
          <p:cNvPr id="5" name="Rectangle 4"/>
          <p:cNvSpPr/>
          <p:nvPr/>
        </p:nvSpPr>
        <p:spPr>
          <a:xfrm>
            <a:off x="2758290" y="130299"/>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2" name="Slide Number Placeholder 1"/>
          <p:cNvSpPr>
            <a:spLocks noGrp="1"/>
          </p:cNvSpPr>
          <p:nvPr>
            <p:ph type="sldNum" sz="quarter" idx="12"/>
          </p:nvPr>
        </p:nvSpPr>
        <p:spPr/>
        <p:txBody>
          <a:bodyPr/>
          <a:lstStyle/>
          <a:p>
            <a:fld id="{FFA0D811-8C9B-4946-BF0E-5F9976DC78CC}" type="slidenum">
              <a:rPr lang="en-US" smtClean="0"/>
              <a:t>47</a:t>
            </a:fld>
            <a:endParaRPr lang="en-US"/>
          </a:p>
        </p:txBody>
      </p:sp>
    </p:spTree>
    <p:extLst>
      <p:ext uri="{BB962C8B-B14F-4D97-AF65-F5344CB8AC3E}">
        <p14:creationId xmlns:p14="http://schemas.microsoft.com/office/powerpoint/2010/main" val="37247226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5559" y="1650402"/>
            <a:ext cx="6168428" cy="4519178"/>
          </a:xfrm>
          <a:prstGeom prst="rect">
            <a:avLst/>
          </a:prstGeom>
          <a:noFill/>
        </p:spPr>
      </p:pic>
      <p:graphicFrame>
        <p:nvGraphicFramePr>
          <p:cNvPr id="4" name="Table 3"/>
          <p:cNvGraphicFramePr>
            <a:graphicFrameLocks noGrp="1"/>
          </p:cNvGraphicFramePr>
          <p:nvPr>
            <p:extLst>
              <p:ext uri="{D42A27DB-BD31-4B8C-83A1-F6EECF244321}">
                <p14:modId xmlns:p14="http://schemas.microsoft.com/office/powerpoint/2010/main" val="3372852907"/>
              </p:ext>
            </p:extLst>
          </p:nvPr>
        </p:nvGraphicFramePr>
        <p:xfrm>
          <a:off x="180032" y="4773340"/>
          <a:ext cx="7457981" cy="1123317"/>
        </p:xfrm>
        <a:graphic>
          <a:graphicData uri="http://schemas.openxmlformats.org/drawingml/2006/table">
            <a:tbl>
              <a:tblPr firstRow="1" firstCol="1" bandRow="1">
                <a:tableStyleId>{5C22544A-7EE6-4342-B048-85BDC9FD1C3A}</a:tableStyleId>
              </a:tblPr>
              <a:tblGrid>
                <a:gridCol w="2120227">
                  <a:extLst>
                    <a:ext uri="{9D8B030D-6E8A-4147-A177-3AD203B41FA5}">
                      <a16:colId xmlns:a16="http://schemas.microsoft.com/office/drawing/2014/main" val="20000"/>
                    </a:ext>
                  </a:extLst>
                </a:gridCol>
                <a:gridCol w="174293">
                  <a:extLst>
                    <a:ext uri="{9D8B030D-6E8A-4147-A177-3AD203B41FA5}">
                      <a16:colId xmlns:a16="http://schemas.microsoft.com/office/drawing/2014/main" val="20001"/>
                    </a:ext>
                  </a:extLst>
                </a:gridCol>
                <a:gridCol w="2182721">
                  <a:extLst>
                    <a:ext uri="{9D8B030D-6E8A-4147-A177-3AD203B41FA5}">
                      <a16:colId xmlns:a16="http://schemas.microsoft.com/office/drawing/2014/main" val="20002"/>
                    </a:ext>
                  </a:extLst>
                </a:gridCol>
                <a:gridCol w="2980740">
                  <a:extLst>
                    <a:ext uri="{9D8B030D-6E8A-4147-A177-3AD203B41FA5}">
                      <a16:colId xmlns:a16="http://schemas.microsoft.com/office/drawing/2014/main" val="20003"/>
                    </a:ext>
                  </a:extLst>
                </a:gridCol>
              </a:tblGrid>
              <a:tr h="82415">
                <a:tc>
                  <a:txBody>
                    <a:bodyPr/>
                    <a:lstStyle/>
                    <a:p>
                      <a:pPr algn="ctr">
                        <a:lnSpc>
                          <a:spcPct val="106000"/>
                        </a:lnSpc>
                        <a:spcAft>
                          <a:spcPts val="0"/>
                        </a:spcAft>
                      </a:pPr>
                      <a:r>
                        <a:rPr lang="en-US" sz="1800" dirty="0">
                          <a:effectLst/>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Casing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a:effectLst/>
                        </a:rPr>
                        <a:t>Packer</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173990">
                <a:tc>
                  <a:txBody>
                    <a:bodyPr/>
                    <a:lstStyle/>
                    <a:p>
                      <a:pPr>
                        <a:lnSpc>
                          <a:spcPct val="106000"/>
                        </a:lnSpc>
                        <a:spcAft>
                          <a:spcPts val="0"/>
                        </a:spcAft>
                      </a:pPr>
                      <a:r>
                        <a:rPr lang="en-US" sz="1400" dirty="0">
                          <a:effectLst/>
                        </a:rPr>
                        <a:t>Young's Modulus, E (</a:t>
                      </a:r>
                      <a:r>
                        <a:rPr lang="en-US" sz="1400" dirty="0" err="1">
                          <a:effectLst/>
                        </a:rPr>
                        <a:t>GPa</a:t>
                      </a:r>
                      <a:r>
                        <a:rPr lang="en-US" sz="1400" dirty="0">
                          <a:effectLst/>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210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dirty="0">
                          <a:effectLst/>
                        </a:rPr>
                        <a:t>26.34 (case I)-</a:t>
                      </a:r>
                      <a:r>
                        <a:rPr lang="en-US" sz="1800" baseline="0" dirty="0">
                          <a:effectLst/>
                        </a:rPr>
                        <a:t> 210 (Case II)</a:t>
                      </a:r>
                      <a:r>
                        <a:rPr lang="en-US" sz="1800" dirty="0">
                          <a:effectLst/>
                        </a:rPr>
                        <a:t> </a:t>
                      </a:r>
                      <a:endParaRPr lang="en-US" sz="1800" baseline="0" dirty="0">
                        <a:effectLst/>
                      </a:endParaRPr>
                    </a:p>
                  </a:txBody>
                  <a:tcPr marL="0" marR="0" marT="0" marB="0"/>
                </a:tc>
                <a:extLst>
                  <a:ext uri="{0D108BD9-81ED-4DB2-BD59-A6C34878D82A}">
                    <a16:rowId xmlns:a16="http://schemas.microsoft.com/office/drawing/2014/main" val="10001"/>
                  </a:ext>
                </a:extLst>
              </a:tr>
              <a:tr h="169545">
                <a:tc>
                  <a:txBody>
                    <a:bodyPr/>
                    <a:lstStyle/>
                    <a:p>
                      <a:pPr>
                        <a:lnSpc>
                          <a:spcPct val="106000"/>
                        </a:lnSpc>
                        <a:spcAft>
                          <a:spcPts val="0"/>
                        </a:spcAft>
                      </a:pPr>
                      <a:r>
                        <a:rPr lang="en-US" sz="1400" dirty="0">
                          <a:effectLst/>
                        </a:rPr>
                        <a:t>Poisson's Ratio,</a:t>
                      </a:r>
                      <a:r>
                        <a:rPr lang="en-US" sz="1400" baseline="0" dirty="0">
                          <a:effectLst/>
                        </a:rPr>
                        <a:t> </a:t>
                      </a:r>
                      <a:r>
                        <a:rPr lang="el-GR" sz="1400" baseline="0" dirty="0">
                          <a:effectLst/>
                        </a:rPr>
                        <a:t>ν</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0.3</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dirty="0">
                          <a:effectLst/>
                        </a:rPr>
                        <a:t>0.3</a:t>
                      </a:r>
                    </a:p>
                  </a:txBody>
                  <a:tcPr marL="0" marR="0" marT="0" marB="0"/>
                </a:tc>
                <a:extLst>
                  <a:ext uri="{0D108BD9-81ED-4DB2-BD59-A6C34878D82A}">
                    <a16:rowId xmlns:a16="http://schemas.microsoft.com/office/drawing/2014/main" val="10002"/>
                  </a:ext>
                </a:extLst>
              </a:tr>
              <a:tr h="169545">
                <a:tc>
                  <a:txBody>
                    <a:bodyPr/>
                    <a:lstStyle/>
                    <a:p>
                      <a:pPr>
                        <a:lnSpc>
                          <a:spcPct val="106000"/>
                        </a:lnSpc>
                        <a:spcAft>
                          <a:spcPts val="0"/>
                        </a:spcAft>
                      </a:pPr>
                      <a:r>
                        <a:rPr lang="en-US" sz="1400" dirty="0">
                          <a:effectLst/>
                        </a:rPr>
                        <a:t>Density (kg/m</a:t>
                      </a:r>
                      <a:r>
                        <a:rPr lang="en-US" sz="1400" baseline="30000" dirty="0">
                          <a:effectLst/>
                        </a:rPr>
                        <a:t>3</a:t>
                      </a:r>
                      <a:r>
                        <a:rPr lang="en-US" sz="1400" dirty="0">
                          <a:effectLst/>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gn="ctr">
                        <a:lnSpc>
                          <a:spcPct val="106000"/>
                        </a:lnSpc>
                        <a:spcAft>
                          <a:spcPts val="0"/>
                        </a:spcAft>
                      </a:pPr>
                      <a:r>
                        <a:rPr lang="en-US" sz="1800" dirty="0">
                          <a:effectLst/>
                        </a:rPr>
                        <a:t>7850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6000"/>
                        </a:lnSpc>
                        <a:spcAft>
                          <a:spcPts val="0"/>
                        </a:spcAft>
                      </a:pPr>
                      <a:r>
                        <a:rPr lang="en-US" sz="1800" dirty="0">
                          <a:effectLst/>
                        </a:rPr>
                        <a:t>7850</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bl>
          </a:graphicData>
        </a:graphic>
      </p:graphicFrame>
      <p:sp>
        <p:nvSpPr>
          <p:cNvPr id="7" name="Rectangle 6"/>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9-BC and mechanical prop of the packer and the rock</a:t>
            </a:r>
          </a:p>
        </p:txBody>
      </p:sp>
      <p:sp>
        <p:nvSpPr>
          <p:cNvPr id="2" name="Slide Number Placeholder 1"/>
          <p:cNvSpPr>
            <a:spLocks noGrp="1"/>
          </p:cNvSpPr>
          <p:nvPr>
            <p:ph type="sldNum" sz="quarter" idx="12"/>
          </p:nvPr>
        </p:nvSpPr>
        <p:spPr/>
        <p:txBody>
          <a:bodyPr/>
          <a:lstStyle/>
          <a:p>
            <a:fld id="{FFA0D811-8C9B-4946-BF0E-5F9976DC78CC}" type="slidenum">
              <a:rPr lang="en-US" smtClean="0"/>
              <a:t>48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3747163550"/>
              </p:ext>
            </p:extLst>
          </p:nvPr>
        </p:nvGraphicFramePr>
        <p:xfrm>
          <a:off x="226175" y="2978700"/>
          <a:ext cx="4759544" cy="1419225"/>
        </p:xfrm>
        <a:graphic>
          <a:graphicData uri="http://schemas.openxmlformats.org/drawingml/2006/table">
            <a:tbl>
              <a:tblPr>
                <a:tableStyleId>{5C22544A-7EE6-4342-B048-85BDC9FD1C3A}</a:tableStyleId>
              </a:tblPr>
              <a:tblGrid>
                <a:gridCol w="1101944">
                  <a:extLst>
                    <a:ext uri="{9D8B030D-6E8A-4147-A177-3AD203B41FA5}">
                      <a16:colId xmlns:a16="http://schemas.microsoft.com/office/drawing/2014/main" val="20000"/>
                    </a:ext>
                  </a:extLst>
                </a:gridCol>
                <a:gridCol w="1666556">
                  <a:extLst>
                    <a:ext uri="{9D8B030D-6E8A-4147-A177-3AD203B41FA5}">
                      <a16:colId xmlns:a16="http://schemas.microsoft.com/office/drawing/2014/main" val="20001"/>
                    </a:ext>
                  </a:extLst>
                </a:gridCol>
                <a:gridCol w="1991044">
                  <a:extLst>
                    <a:ext uri="{9D8B030D-6E8A-4147-A177-3AD203B41FA5}">
                      <a16:colId xmlns:a16="http://schemas.microsoft.com/office/drawing/2014/main" val="20002"/>
                    </a:ext>
                  </a:extLst>
                </a:gridCol>
              </a:tblGrid>
              <a:tr h="190500">
                <a:tc>
                  <a:txBody>
                    <a:bodyPr/>
                    <a:lstStyle/>
                    <a:p>
                      <a:pPr algn="ctr" fontAlgn="b"/>
                      <a:r>
                        <a:rPr lang="en-US" sz="1800" b="1" i="0" u="none" strike="noStrike" dirty="0">
                          <a:solidFill>
                            <a:srgbClr val="000000"/>
                          </a:solidFill>
                          <a:effectLst/>
                          <a:latin typeface="Calibri" panose="020F0502020204030204" pitchFamily="34" charset="0"/>
                        </a:rPr>
                        <a:t>Rock</a:t>
                      </a:r>
                    </a:p>
                  </a:txBody>
                  <a:tcPr marL="9525" marR="9525" marT="9525" marB="0" anchor="b"/>
                </a:tc>
                <a:tc>
                  <a:txBody>
                    <a:bodyPr/>
                    <a:lstStyle/>
                    <a:p>
                      <a:pPr algn="ctr" fontAlgn="b"/>
                      <a:r>
                        <a:rPr lang="en-US" sz="1800" b="1" u="none" strike="noStrike" dirty="0">
                          <a:effectLst/>
                        </a:rPr>
                        <a:t>SI Unit</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English Unit</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09550">
                <a:tc>
                  <a:txBody>
                    <a:bodyPr/>
                    <a:lstStyle/>
                    <a:p>
                      <a:pPr algn="l" fontAlgn="b"/>
                      <a:r>
                        <a:rPr lang="en-US" sz="1800" u="none" strike="noStrike">
                          <a:effectLst/>
                        </a:rPr>
                        <a:t>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54.55 </a:t>
                      </a:r>
                      <a:r>
                        <a:rPr lang="en-US" sz="1800" u="none" strike="noStrike" dirty="0" err="1">
                          <a:effectLst/>
                        </a:rPr>
                        <a:t>Gpa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7910000 psi</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09550">
                <a:tc>
                  <a:txBody>
                    <a:bodyPr/>
                    <a:lstStyle/>
                    <a:p>
                      <a:pPr algn="l" fontAlgn="b"/>
                      <a:r>
                        <a:rPr lang="en-US" sz="1800" u="none" strike="noStrike" dirty="0">
                          <a:effectLst/>
                        </a:rPr>
                        <a:t>v</a:t>
                      </a:r>
                      <a:endParaRPr lang="en-US" sz="18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800" u="none" strike="noStrike" dirty="0">
                          <a:effectLst/>
                        </a:rPr>
                        <a:t>0.29</a:t>
                      </a:r>
                      <a:endParaRPr lang="en-US" sz="18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0002"/>
                  </a:ext>
                </a:extLst>
              </a:tr>
              <a:tr h="209550">
                <a:tc>
                  <a:txBody>
                    <a:bodyPr/>
                    <a:lstStyle/>
                    <a:p>
                      <a:pPr algn="l" fontAlgn="b"/>
                      <a:r>
                        <a:rPr lang="el-GR" sz="1800" u="none" strike="noStrike">
                          <a:effectLst/>
                        </a:rPr>
                        <a:t>θ</a:t>
                      </a:r>
                      <a:endParaRPr lang="el-G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44 - 54 degrees</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09550">
                <a:tc>
                  <a:txBody>
                    <a:bodyPr/>
                    <a:lstStyle/>
                    <a:p>
                      <a:pPr algn="l" fontAlgn="b"/>
                      <a:r>
                        <a:rPr lang="en-US" sz="1800" u="none" strike="noStrike">
                          <a:effectLst/>
                        </a:rPr>
                        <a:t>UCS</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91.03 MPa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13200 psi</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bl>
          </a:graphicData>
        </a:graphic>
      </p:graphicFrame>
      <p:sp>
        <p:nvSpPr>
          <p:cNvPr id="8" name="Rectangle 7"/>
          <p:cNvSpPr/>
          <p:nvPr/>
        </p:nvSpPr>
        <p:spPr>
          <a:xfrm>
            <a:off x="146315" y="2583806"/>
            <a:ext cx="3763583"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Zhi and </a:t>
            </a:r>
            <a:r>
              <a:rPr lang="en-US" dirty="0" err="1">
                <a:latin typeface="Times New Roman" panose="02020603050405020304" pitchFamily="18" charset="0"/>
                <a:cs typeface="Times New Roman" panose="02020603050405020304" pitchFamily="18" charset="0"/>
              </a:rPr>
              <a:t>Ghassemi</a:t>
            </a:r>
            <a:r>
              <a:rPr lang="en-US" dirty="0">
                <a:latin typeface="Times New Roman" panose="02020603050405020304" pitchFamily="18" charset="0"/>
                <a:cs typeface="Times New Roman" panose="02020603050405020304" pitchFamily="18" charset="0"/>
              </a:rPr>
              <a:t> (2023, unpublished)</a:t>
            </a:r>
          </a:p>
        </p:txBody>
      </p:sp>
      <p:sp>
        <p:nvSpPr>
          <p:cNvPr id="9" name="Rectangle 8"/>
          <p:cNvSpPr/>
          <p:nvPr/>
        </p:nvSpPr>
        <p:spPr>
          <a:xfrm>
            <a:off x="145439" y="4449050"/>
            <a:ext cx="3763583"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Zhi and </a:t>
            </a:r>
            <a:r>
              <a:rPr lang="en-US" dirty="0" err="1">
                <a:latin typeface="Times New Roman" panose="02020603050405020304" pitchFamily="18" charset="0"/>
                <a:cs typeface="Times New Roman" panose="02020603050405020304" pitchFamily="18" charset="0"/>
              </a:rPr>
              <a:t>Ghassemi</a:t>
            </a:r>
            <a:r>
              <a:rPr lang="en-US" dirty="0">
                <a:latin typeface="Times New Roman" panose="02020603050405020304" pitchFamily="18" charset="0"/>
                <a:cs typeface="Times New Roman" panose="02020603050405020304" pitchFamily="18" charset="0"/>
              </a:rPr>
              <a:t> (2023, unpublished)</a:t>
            </a:r>
          </a:p>
        </p:txBody>
      </p:sp>
      <p:sp>
        <p:nvSpPr>
          <p:cNvPr id="5" name="Rectangle 4"/>
          <p:cNvSpPr/>
          <p:nvPr/>
        </p:nvSpPr>
        <p:spPr>
          <a:xfrm>
            <a:off x="102606" y="6169580"/>
            <a:ext cx="11986788" cy="369332"/>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Based on the rock properties (Table 2) and initial condition, no failure occurred in the wellbore. </a:t>
            </a:r>
          </a:p>
        </p:txBody>
      </p:sp>
      <p:sp>
        <p:nvSpPr>
          <p:cNvPr id="6" name="Rectangle 5"/>
          <p:cNvSpPr/>
          <p:nvPr/>
        </p:nvSpPr>
        <p:spPr>
          <a:xfrm>
            <a:off x="-104198" y="815611"/>
            <a:ext cx="6797376" cy="147732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Calibri" panose="020F0502020204030204" pitchFamily="34" charset="0"/>
              </a:rPr>
              <a:t>The gradients of the maximum and minimum horizontal stresses, and overburden gradient are ∂</a:t>
            </a:r>
            <a:r>
              <a:rPr lang="en-US" dirty="0" err="1">
                <a:latin typeface="Times New Roman" panose="02020603050405020304" pitchFamily="18" charset="0"/>
                <a:ea typeface="Calibri" panose="020F0502020204030204" pitchFamily="34" charset="0"/>
              </a:rPr>
              <a:t>σ</a:t>
            </a:r>
            <a:r>
              <a:rPr lang="en-US" baseline="-25000" dirty="0" err="1">
                <a:latin typeface="Times New Roman" panose="02020603050405020304" pitchFamily="18" charset="0"/>
                <a:ea typeface="Calibri" panose="020F0502020204030204" pitchFamily="34" charset="0"/>
              </a:rPr>
              <a:t>H</a:t>
            </a:r>
            <a:r>
              <a:rPr lang="en-US" baseline="-25000" dirty="0">
                <a:latin typeface="Times New Roman" panose="02020603050405020304" pitchFamily="18" charset="0"/>
                <a:ea typeface="Calibri" panose="020F0502020204030204" pitchFamily="34" charset="0"/>
              </a:rPr>
              <a:t>, max</a:t>
            </a:r>
            <a:r>
              <a:rPr lang="en-US" dirty="0">
                <a:latin typeface="Times New Roman" panose="02020603050405020304" pitchFamily="18" charset="0"/>
                <a:ea typeface="Calibri" panose="020F0502020204030204" pitchFamily="34" charset="0"/>
              </a:rPr>
              <a:t>/∂z =20.35 MPa/km (0.9 psi/</a:t>
            </a:r>
            <a:r>
              <a:rPr lang="en-US" dirty="0" err="1">
                <a:latin typeface="Times New Roman" panose="02020603050405020304" pitchFamily="18" charset="0"/>
                <a:ea typeface="Calibri" panose="020F0502020204030204" pitchFamily="34" charset="0"/>
              </a:rPr>
              <a:t>ft</a:t>
            </a:r>
            <a:r>
              <a:rPr lang="en-US" dirty="0">
                <a:latin typeface="Times New Roman" panose="02020603050405020304" pitchFamily="18" charset="0"/>
                <a:ea typeface="Calibri" panose="020F0502020204030204" pitchFamily="34" charset="0"/>
              </a:rPr>
              <a:t>), ∂</a:t>
            </a:r>
            <a:r>
              <a:rPr lang="en-US" dirty="0" err="1">
                <a:latin typeface="Times New Roman" panose="02020603050405020304" pitchFamily="18" charset="0"/>
                <a:ea typeface="Calibri" panose="020F0502020204030204" pitchFamily="34" charset="0"/>
              </a:rPr>
              <a:t>σ</a:t>
            </a:r>
            <a:r>
              <a:rPr lang="en-US" baseline="-25000" dirty="0" err="1">
                <a:latin typeface="Times New Roman" panose="02020603050405020304" pitchFamily="18" charset="0"/>
                <a:ea typeface="Calibri" panose="020F0502020204030204" pitchFamily="34" charset="0"/>
              </a:rPr>
              <a:t>H</a:t>
            </a:r>
            <a:r>
              <a:rPr lang="en-US" baseline="-25000" dirty="0">
                <a:latin typeface="Times New Roman" panose="02020603050405020304" pitchFamily="18" charset="0"/>
                <a:ea typeface="Calibri" panose="020F0502020204030204" pitchFamily="34" charset="0"/>
              </a:rPr>
              <a:t>, min</a:t>
            </a:r>
            <a:r>
              <a:rPr lang="en-US" dirty="0">
                <a:latin typeface="Times New Roman" panose="02020603050405020304" pitchFamily="18" charset="0"/>
                <a:ea typeface="Calibri" panose="020F0502020204030204" pitchFamily="34" charset="0"/>
              </a:rPr>
              <a:t> /∂z =16.4 MPa/km (0.725 psi/</a:t>
            </a:r>
            <a:r>
              <a:rPr lang="en-US" dirty="0" err="1">
                <a:latin typeface="Times New Roman" panose="02020603050405020304" pitchFamily="18" charset="0"/>
                <a:ea typeface="Calibri" panose="020F0502020204030204" pitchFamily="34" charset="0"/>
              </a:rPr>
              <a:t>ft</a:t>
            </a:r>
            <a:r>
              <a:rPr lang="en-US" dirty="0">
                <a:latin typeface="Times New Roman" panose="02020603050405020304" pitchFamily="18" charset="0"/>
                <a:ea typeface="Calibri" panose="020F0502020204030204" pitchFamily="34" charset="0"/>
              </a:rPr>
              <a:t>), and ∂</a:t>
            </a:r>
            <a:r>
              <a:rPr lang="en-US" dirty="0" err="1">
                <a:latin typeface="Times New Roman" panose="02020603050405020304" pitchFamily="18" charset="0"/>
                <a:ea typeface="Calibri" panose="020F0502020204030204" pitchFamily="34" charset="0"/>
              </a:rPr>
              <a:t>σ</a:t>
            </a:r>
            <a:r>
              <a:rPr lang="en-US" baseline="-25000" dirty="0" err="1">
                <a:latin typeface="Times New Roman" panose="02020603050405020304" pitchFamily="18" charset="0"/>
                <a:ea typeface="Calibri" panose="020F0502020204030204" pitchFamily="34" charset="0"/>
              </a:rPr>
              <a:t>v</a:t>
            </a:r>
            <a:r>
              <a:rPr lang="en-US" dirty="0">
                <a:latin typeface="Times New Roman" panose="02020603050405020304" pitchFamily="18" charset="0"/>
                <a:ea typeface="Calibri" panose="020F0502020204030204" pitchFamily="34" charset="0"/>
              </a:rPr>
              <a:t>/∂z =25.56 MPa/km (1.3 psi/</a:t>
            </a:r>
            <a:r>
              <a:rPr lang="en-US" dirty="0" err="1">
                <a:latin typeface="Times New Roman" panose="02020603050405020304" pitchFamily="18" charset="0"/>
                <a:ea typeface="Calibri" panose="020F0502020204030204" pitchFamily="34" charset="0"/>
              </a:rPr>
              <a:t>ft</a:t>
            </a:r>
            <a:r>
              <a:rPr lang="en-US" dirty="0">
                <a:latin typeface="Times New Roman" panose="02020603050405020304" pitchFamily="18" charset="0"/>
                <a:ea typeface="Calibri" panose="020F0502020204030204" pitchFamily="34" charset="0"/>
              </a:rPr>
              <a:t>), respectively. The gradient of pore pressure is ∂P</a:t>
            </a:r>
            <a:r>
              <a:rPr lang="en-US" baseline="-25000" dirty="0">
                <a:latin typeface="Times New Roman" panose="02020603050405020304" pitchFamily="18" charset="0"/>
                <a:ea typeface="Calibri" panose="020F0502020204030204" pitchFamily="34" charset="0"/>
              </a:rPr>
              <a:t>p</a:t>
            </a:r>
            <a:r>
              <a:rPr lang="en-US" dirty="0">
                <a:latin typeface="Times New Roman" panose="02020603050405020304" pitchFamily="18" charset="0"/>
                <a:ea typeface="Calibri" panose="020F0502020204030204" pitchFamily="34" charset="0"/>
              </a:rPr>
              <a:t> /∂z = 9.79 MPa/km (0.43 psi/</a:t>
            </a:r>
            <a:r>
              <a:rPr lang="en-US" dirty="0" err="1">
                <a:latin typeface="Times New Roman" panose="02020603050405020304" pitchFamily="18" charset="0"/>
                <a:ea typeface="Calibri" panose="020F0502020204030204" pitchFamily="34" charset="0"/>
              </a:rPr>
              <a:t>ft</a:t>
            </a:r>
            <a:r>
              <a:rPr lang="en-US" dirty="0">
                <a:latin typeface="Times New Roman" panose="02020603050405020304" pitchFamily="18" charset="0"/>
                <a:ea typeface="Calibri" panose="020F0502020204030204" pitchFamily="34" charset="0"/>
              </a:rPr>
              <a:t>). </a:t>
            </a:r>
            <a:endParaRPr lang="en-US" dirty="0"/>
          </a:p>
        </p:txBody>
      </p:sp>
    </p:spTree>
    <p:extLst>
      <p:ext uri="{BB962C8B-B14F-4D97-AF65-F5344CB8AC3E}">
        <p14:creationId xmlns:p14="http://schemas.microsoft.com/office/powerpoint/2010/main" val="3681101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748" y="1328732"/>
            <a:ext cx="3666653" cy="341632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initial total and effective radial stress at the middle depth of the  cross-section of the model.</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failure is observed in the wellbore before pressurizing the packer to 38 MPa, and the wellbore remains stable.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49</a:t>
            </a:fld>
            <a:endParaRPr lang="en-US"/>
          </a:p>
        </p:txBody>
      </p:sp>
      <p:sp>
        <p:nvSpPr>
          <p:cNvPr id="6" name="Rectangle 5"/>
          <p:cNvSpPr/>
          <p:nvPr/>
        </p:nvSpPr>
        <p:spPr>
          <a:xfrm>
            <a:off x="3241141" y="0"/>
            <a:ext cx="4937065"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pic>
        <p:nvPicPr>
          <p:cNvPr id="9" name="Picture 8"/>
          <p:cNvPicPr/>
          <p:nvPr/>
        </p:nvPicPr>
        <p:blipFill>
          <a:blip r:embed="rId2" cstate="print">
            <a:extLst>
              <a:ext uri="{28A0092B-C50C-407E-A947-70E740481C1C}">
                <a14:useLocalDpi xmlns:a14="http://schemas.microsoft.com/office/drawing/2010/main" val="0"/>
              </a:ext>
            </a:extLst>
          </a:blip>
          <a:stretch>
            <a:fillRect/>
          </a:stretch>
        </p:blipFill>
        <p:spPr>
          <a:xfrm>
            <a:off x="4011996" y="584481"/>
            <a:ext cx="6647119" cy="2970032"/>
          </a:xfrm>
          <a:prstGeom prst="rect">
            <a:avLst/>
          </a:prstGeom>
        </p:spPr>
      </p:pic>
      <p:pic>
        <p:nvPicPr>
          <p:cNvPr id="10" name="Picture 9"/>
          <p:cNvPicPr/>
          <p:nvPr/>
        </p:nvPicPr>
        <p:blipFill>
          <a:blip r:embed="rId3" cstate="print">
            <a:extLst>
              <a:ext uri="{28A0092B-C50C-407E-A947-70E740481C1C}">
                <a14:useLocalDpi xmlns:a14="http://schemas.microsoft.com/office/drawing/2010/main" val="0"/>
              </a:ext>
            </a:extLst>
          </a:blip>
          <a:stretch>
            <a:fillRect/>
          </a:stretch>
        </p:blipFill>
        <p:spPr>
          <a:xfrm>
            <a:off x="3984576" y="3722708"/>
            <a:ext cx="6701961" cy="2998767"/>
          </a:xfrm>
          <a:prstGeom prst="rect">
            <a:avLst/>
          </a:prstGeom>
        </p:spPr>
      </p:pic>
    </p:spTree>
    <p:extLst>
      <p:ext uri="{BB962C8B-B14F-4D97-AF65-F5344CB8AC3E}">
        <p14:creationId xmlns:p14="http://schemas.microsoft.com/office/powerpoint/2010/main" val="1915131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5391"/>
            <a:ext cx="11743099" cy="543208"/>
          </a:xfrm>
        </p:spPr>
        <p:txBody>
          <a:bodyPr>
            <a:normAutofit fontScale="90000"/>
          </a:bodyPr>
          <a:lstStyle/>
          <a:p>
            <a:pPr algn="ctr"/>
            <a:r>
              <a:rPr lang="en-US" sz="2800" dirty="0">
                <a:latin typeface="Times New Roman" panose="02020603050405020304" pitchFamily="18" charset="0"/>
                <a:cs typeface="Times New Roman" panose="02020603050405020304" pitchFamily="18" charset="0"/>
              </a:rPr>
              <a:t>(1) Donut (torus) shape packers –</a:t>
            </a:r>
            <a:r>
              <a:rPr lang="en-US" sz="2800" dirty="0">
                <a:latin typeface="Times New Roman" panose="02020603050405020304" pitchFamily="18" charset="0"/>
                <a:ea typeface="Cambria Math" panose="02040503050406030204" pitchFamily="18" charset="0"/>
                <a:cs typeface="Times New Roman" panose="02020603050405020304" pitchFamily="18" charset="0"/>
              </a:rPr>
              <a:t>The Packer shape</a:t>
            </a:r>
            <a:br>
              <a:rPr lang="en-US" sz="2800" dirty="0">
                <a:latin typeface="Times New Roman" panose="02020603050405020304" pitchFamily="18" charset="0"/>
                <a:ea typeface="Cambria Math" panose="02040503050406030204" pitchFamily="18" charset="0"/>
                <a:cs typeface="Times New Roman" panose="02020603050405020304" pitchFamily="18" charset="0"/>
              </a:rPr>
            </a:br>
            <a:endParaRPr lang="en-US" sz="2800" dirty="0"/>
          </a:p>
        </p:txBody>
      </p:sp>
      <p:sp>
        <p:nvSpPr>
          <p:cNvPr id="3" name="Content Placeholder 2"/>
          <p:cNvSpPr>
            <a:spLocks noGrp="1"/>
          </p:cNvSpPr>
          <p:nvPr>
            <p:ph idx="1"/>
          </p:nvPr>
        </p:nvSpPr>
        <p:spPr>
          <a:xfrm>
            <a:off x="195403" y="1162601"/>
            <a:ext cx="8097572" cy="2721336"/>
          </a:xfrm>
        </p:spPr>
        <p:txBody>
          <a:bodyPr>
            <a:normAutofit/>
          </a:bodyPr>
          <a:lstStyle/>
          <a:p>
            <a:r>
              <a:rPr lang="en-US" sz="2000" dirty="0">
                <a:latin typeface="Times New Roman" panose="02020603050405020304" pitchFamily="18" charset="0"/>
                <a:cs typeface="Times New Roman" panose="02020603050405020304" pitchFamily="18" charset="0"/>
              </a:rPr>
              <a:t>The packer consists of two soft donuts (two </a:t>
            </a:r>
            <a:r>
              <a:rPr lang="en-US" sz="2000" dirty="0" err="1">
                <a:latin typeface="Times New Roman" panose="02020603050405020304" pitchFamily="18" charset="0"/>
                <a:cs typeface="Times New Roman" panose="02020603050405020304" pitchFamily="18" charset="0"/>
              </a:rPr>
              <a:t>toruses</a:t>
            </a:r>
            <a:r>
              <a:rPr lang="en-US" sz="2000" dirty="0">
                <a:latin typeface="Times New Roman" panose="02020603050405020304" pitchFamily="18" charset="0"/>
                <a:cs typeface="Times New Roman" panose="02020603050405020304" pitchFamily="18" charset="0"/>
              </a:rPr>
              <a:t> with thickness of 1 mm) attached to a stiff cylinder.</a:t>
            </a:r>
          </a:p>
          <a:p>
            <a:r>
              <a:rPr lang="en-US" sz="2000" dirty="0">
                <a:latin typeface="Times New Roman" panose="02020603050405020304" pitchFamily="18" charset="0"/>
                <a:cs typeface="Times New Roman" panose="02020603050405020304" pitchFamily="18" charset="0"/>
              </a:rPr>
              <a:t>The cylinder is stiff and assumed to have a negligible deformation during packer pressurization.  </a:t>
            </a:r>
          </a:p>
          <a:p>
            <a:r>
              <a:rPr lang="en-US" sz="2000" dirty="0">
                <a:latin typeface="Times New Roman" panose="02020603050405020304" pitchFamily="18" charset="0"/>
                <a:cs typeface="Times New Roman" panose="02020603050405020304" pitchFamily="18" charset="0"/>
              </a:rPr>
              <a:t>It is assumed that the packer is attached to the cylinder, and not dethatched. </a:t>
            </a:r>
          </a:p>
          <a:p>
            <a:r>
              <a:rPr lang="en-US" sz="2000" dirty="0">
                <a:latin typeface="Times New Roman" panose="02020603050405020304" pitchFamily="18" charset="0"/>
                <a:cs typeface="Times New Roman" panose="02020603050405020304" pitchFamily="18" charset="0"/>
              </a:rPr>
              <a:t>Two </a:t>
            </a:r>
            <a:r>
              <a:rPr lang="en-US" sz="2000" dirty="0" err="1">
                <a:latin typeface="Times New Roman" panose="02020603050405020304" pitchFamily="18" charset="0"/>
                <a:cs typeface="Times New Roman" panose="02020603050405020304" pitchFamily="18" charset="0"/>
              </a:rPr>
              <a:t>toruses</a:t>
            </a:r>
            <a:r>
              <a:rPr lang="en-US" sz="2000" dirty="0">
                <a:latin typeface="Times New Roman" panose="02020603050405020304" pitchFamily="18" charset="0"/>
                <a:cs typeface="Times New Roman" panose="02020603050405020304" pitchFamily="18" charset="0"/>
              </a:rPr>
              <a:t> has a distance of are 4 cm.  </a:t>
            </a:r>
          </a:p>
        </p:txBody>
      </p:sp>
      <p:pic>
        <p:nvPicPr>
          <p:cNvPr id="6" name="Picture 5"/>
          <p:cNvPicPr>
            <a:picLocks noChangeAspect="1"/>
          </p:cNvPicPr>
          <p:nvPr/>
        </p:nvPicPr>
        <p:blipFill rotWithShape="1">
          <a:blip r:embed="rId2"/>
          <a:srcRect l="977" r="1571"/>
          <a:stretch/>
        </p:blipFill>
        <p:spPr>
          <a:xfrm>
            <a:off x="121078" y="4146013"/>
            <a:ext cx="7879440" cy="2435856"/>
          </a:xfrm>
          <a:prstGeom prst="rect">
            <a:avLst/>
          </a:prstGeom>
        </p:spPr>
      </p:pic>
      <p:pic>
        <p:nvPicPr>
          <p:cNvPr id="7" name="Picture 6"/>
          <p:cNvPicPr>
            <a:picLocks noChangeAspect="1"/>
          </p:cNvPicPr>
          <p:nvPr/>
        </p:nvPicPr>
        <p:blipFill>
          <a:blip r:embed="rId3"/>
          <a:stretch>
            <a:fillRect/>
          </a:stretch>
        </p:blipFill>
        <p:spPr>
          <a:xfrm>
            <a:off x="7998621" y="1325563"/>
            <a:ext cx="4367579" cy="5417321"/>
          </a:xfrm>
          <a:prstGeom prst="rect">
            <a:avLst/>
          </a:prstGeom>
        </p:spPr>
      </p:pic>
      <p:sp>
        <p:nvSpPr>
          <p:cNvPr id="4" name="Slide Number Placeholder 3"/>
          <p:cNvSpPr>
            <a:spLocks noGrp="1"/>
          </p:cNvSpPr>
          <p:nvPr>
            <p:ph type="sldNum" sz="quarter" idx="12"/>
          </p:nvPr>
        </p:nvSpPr>
        <p:spPr/>
        <p:txBody>
          <a:bodyPr/>
          <a:lstStyle/>
          <a:p>
            <a:fld id="{FFA0D811-8C9B-4946-BF0E-5F9976DC78CC}" type="slidenum">
              <a:rPr lang="en-US" smtClean="0"/>
              <a:t>5</a:t>
            </a:fld>
            <a:endParaRPr lang="en-US"/>
          </a:p>
        </p:txBody>
      </p:sp>
    </p:spTree>
    <p:extLst>
      <p:ext uri="{BB962C8B-B14F-4D97-AF65-F5344CB8AC3E}">
        <p14:creationId xmlns:p14="http://schemas.microsoft.com/office/powerpoint/2010/main" val="1400066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85936"/>
            <a:ext cx="3241141" cy="397031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initial total and effective tangential stress at the middle depth of the  cross-section of the model.</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failure is observed in the wellbore before pressurizing the packer to 38 MPa, and the wellbore remains stable.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50</a:t>
            </a:fld>
            <a:endParaRPr lang="en-US"/>
          </a:p>
        </p:txBody>
      </p:sp>
      <p:sp>
        <p:nvSpPr>
          <p:cNvPr id="6" name="Rectangle 5"/>
          <p:cNvSpPr/>
          <p:nvPr/>
        </p:nvSpPr>
        <p:spPr>
          <a:xfrm>
            <a:off x="-401280" y="73131"/>
            <a:ext cx="4937065"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3) The FORGE project setup – Case 9</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4000310" y="-38629"/>
            <a:ext cx="7176890" cy="3253370"/>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3973807" y="3326501"/>
            <a:ext cx="7203393" cy="3463598"/>
          </a:xfrm>
          <a:prstGeom prst="rect">
            <a:avLst/>
          </a:prstGeom>
        </p:spPr>
      </p:pic>
    </p:spTree>
    <p:extLst>
      <p:ext uri="{BB962C8B-B14F-4D97-AF65-F5344CB8AC3E}">
        <p14:creationId xmlns:p14="http://schemas.microsoft.com/office/powerpoint/2010/main" val="744247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177" y="1048075"/>
            <a:ext cx="5142368" cy="3108543"/>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z-direction normal stress at the cross section of the model (at the middle depth)</a:t>
            </a:r>
          </a:p>
          <a:p>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Compression is assumed positive.</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No failure is observed in the wellbore before pressurizing the packer to 38 MPa, and the wellbore remains stable.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51</a:t>
            </a:fld>
            <a:endParaRPr lang="en-US"/>
          </a:p>
        </p:txBody>
      </p:sp>
      <p:sp>
        <p:nvSpPr>
          <p:cNvPr id="6" name="Rectangle 5"/>
          <p:cNvSpPr/>
          <p:nvPr/>
        </p:nvSpPr>
        <p:spPr>
          <a:xfrm>
            <a:off x="0" y="181772"/>
            <a:ext cx="4937065" cy="430887"/>
          </a:xfrm>
          <a:prstGeom prst="rect">
            <a:avLst/>
          </a:prstGeom>
        </p:spPr>
        <p:txBody>
          <a:bodyPr wrap="square">
            <a:spAutoFit/>
          </a:bodyPr>
          <a:lstStyle/>
          <a:p>
            <a:pPr algn="ctr"/>
            <a:r>
              <a:rPr lang="en-US" sz="2200" dirty="0">
                <a:latin typeface="Times New Roman" panose="02020603050405020304" pitchFamily="18" charset="0"/>
                <a:cs typeface="Times New Roman" panose="02020603050405020304" pitchFamily="18" charset="0"/>
              </a:rPr>
              <a:t>(3) The FORGE project setup – Case 9</a:t>
            </a:r>
          </a:p>
        </p:txBody>
      </p:sp>
      <p:pic>
        <p:nvPicPr>
          <p:cNvPr id="7" name="Picture 6"/>
          <p:cNvPicPr>
            <a:picLocks noChangeAspect="1"/>
          </p:cNvPicPr>
          <p:nvPr/>
        </p:nvPicPr>
        <p:blipFill>
          <a:blip r:embed="rId2"/>
          <a:stretch>
            <a:fillRect/>
          </a:stretch>
        </p:blipFill>
        <p:spPr>
          <a:xfrm>
            <a:off x="5564794" y="0"/>
            <a:ext cx="6091612" cy="3410289"/>
          </a:xfrm>
          <a:prstGeom prst="rect">
            <a:avLst/>
          </a:prstGeom>
        </p:spPr>
      </p:pic>
      <p:pic>
        <p:nvPicPr>
          <p:cNvPr id="8" name="Picture 7"/>
          <p:cNvPicPr>
            <a:picLocks noChangeAspect="1"/>
          </p:cNvPicPr>
          <p:nvPr/>
        </p:nvPicPr>
        <p:blipFill>
          <a:blip r:embed="rId3"/>
          <a:stretch>
            <a:fillRect/>
          </a:stretch>
        </p:blipFill>
        <p:spPr>
          <a:xfrm>
            <a:off x="5564794" y="3358523"/>
            <a:ext cx="6176490" cy="3454212"/>
          </a:xfrm>
          <a:prstGeom prst="rect">
            <a:avLst/>
          </a:prstGeom>
        </p:spPr>
      </p:pic>
    </p:spTree>
    <p:extLst>
      <p:ext uri="{BB962C8B-B14F-4D97-AF65-F5344CB8AC3E}">
        <p14:creationId xmlns:p14="http://schemas.microsoft.com/office/powerpoint/2010/main" val="546683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93" y="1020644"/>
            <a:ext cx="3241141"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After applying 38 MPa pressure in the packer, radial stress reaches ∼37 MPa on the wellbore wall in contact with the packer. In the upper and lower parts of the packer, the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dirty="0">
                <a:latin typeface="Times New Roman" panose="02020603050405020304" pitchFamily="18" charset="0"/>
                <a:cs typeface="Times New Roman" panose="02020603050405020304" pitchFamily="18" charset="0"/>
              </a:rPr>
              <a:t> reaches </a:t>
            </a:r>
            <a:r>
              <a:rPr lang="en-US" dirty="0">
                <a:highlight>
                  <a:srgbClr val="FFFF00"/>
                </a:highlight>
                <a:latin typeface="Times New Roman" panose="02020603050405020304" pitchFamily="18" charset="0"/>
                <a:cs typeface="Times New Roman" panose="02020603050405020304" pitchFamily="18" charset="0"/>
              </a:rPr>
              <a:t>110 MPa. The higher values of radial stress in some elements are not physically meaningful and are numerical artifacts</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highlight>
                  <a:srgbClr val="00FFFF"/>
                </a:highlight>
                <a:latin typeface="Times New Roman" panose="02020603050405020304" pitchFamily="18" charset="0"/>
                <a:cs typeface="Times New Roman" panose="02020603050405020304" pitchFamily="18" charset="0"/>
              </a:rPr>
              <a:t>No failure is observed in the wellbore after pressurizing the packer to 38 MPa.</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2" name="Slide Number Placeholder 1"/>
          <p:cNvSpPr>
            <a:spLocks noGrp="1"/>
          </p:cNvSpPr>
          <p:nvPr>
            <p:ph type="sldNum" sz="quarter" idx="12"/>
          </p:nvPr>
        </p:nvSpPr>
        <p:spPr/>
        <p:txBody>
          <a:bodyPr/>
          <a:lstStyle/>
          <a:p>
            <a:fld id="{FFA0D811-8C9B-4946-BF0E-5F9976DC78CC}" type="slidenum">
              <a:rPr lang="en-US" smtClean="0"/>
              <a:t>52</a:t>
            </a:fld>
            <a:endParaRPr lang="en-US"/>
          </a:p>
        </p:txBody>
      </p:sp>
      <p:pic>
        <p:nvPicPr>
          <p:cNvPr id="4" name="Picture 3"/>
          <p:cNvPicPr>
            <a:picLocks noChangeAspect="1"/>
          </p:cNvPicPr>
          <p:nvPr/>
        </p:nvPicPr>
        <p:blipFill>
          <a:blip r:embed="rId2"/>
          <a:stretch>
            <a:fillRect/>
          </a:stretch>
        </p:blipFill>
        <p:spPr>
          <a:xfrm>
            <a:off x="3334334" y="806304"/>
            <a:ext cx="8477905" cy="5335706"/>
          </a:xfrm>
          <a:prstGeom prst="rect">
            <a:avLst/>
          </a:prstGeom>
        </p:spPr>
      </p:pic>
    </p:spTree>
    <p:extLst>
      <p:ext uri="{BB962C8B-B14F-4D97-AF65-F5344CB8AC3E}">
        <p14:creationId xmlns:p14="http://schemas.microsoft.com/office/powerpoint/2010/main" val="283064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193" y="456843"/>
            <a:ext cx="3241141" cy="3970318"/>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cross-section of the model (at the middle depth) shows that the radial stress reaches 37 MPa on the wellbore wall and increases to the in-situ stress at farther distances from the wellbore. Compression is assumed positive.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a:t>
            </a:r>
            <a:r>
              <a:rPr lang="en-US" dirty="0">
                <a:highlight>
                  <a:srgbClr val="00FFFF"/>
                </a:highlight>
                <a:latin typeface="Times New Roman" panose="02020603050405020304" pitchFamily="18" charset="0"/>
                <a:cs typeface="Times New Roman" panose="02020603050405020304" pitchFamily="18" charset="0"/>
              </a:rPr>
              <a:t>No failure is observed in the wellbore after pressurizing the packer to 38 MPa.</a:t>
            </a:r>
          </a:p>
          <a:p>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2" name="Slide Number Placeholder 1"/>
          <p:cNvSpPr>
            <a:spLocks noGrp="1"/>
          </p:cNvSpPr>
          <p:nvPr>
            <p:ph type="sldNum" sz="quarter" idx="12"/>
          </p:nvPr>
        </p:nvSpPr>
        <p:spPr/>
        <p:txBody>
          <a:bodyPr/>
          <a:lstStyle/>
          <a:p>
            <a:fld id="{FFA0D811-8C9B-4946-BF0E-5F9976DC78CC}" type="slidenum">
              <a:rPr lang="en-US" smtClean="0"/>
              <a:t>53</a:t>
            </a:fld>
            <a:endParaRPr lang="en-US"/>
          </a:p>
        </p:txBody>
      </p:sp>
      <p:pic>
        <p:nvPicPr>
          <p:cNvPr id="7" name="Picture 6"/>
          <p:cNvPicPr/>
          <p:nvPr/>
        </p:nvPicPr>
        <p:blipFill>
          <a:blip r:embed="rId2"/>
          <a:stretch>
            <a:fillRect/>
          </a:stretch>
        </p:blipFill>
        <p:spPr>
          <a:xfrm>
            <a:off x="3078178" y="1292042"/>
            <a:ext cx="9294353" cy="4456661"/>
          </a:xfrm>
          <a:prstGeom prst="rect">
            <a:avLst/>
          </a:prstGeom>
        </p:spPr>
      </p:pic>
    </p:spTree>
    <p:extLst>
      <p:ext uri="{BB962C8B-B14F-4D97-AF65-F5344CB8AC3E}">
        <p14:creationId xmlns:p14="http://schemas.microsoft.com/office/powerpoint/2010/main" val="452655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93" y="671942"/>
            <a:ext cx="3253212"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After applying 38 MPa pressure in the packer, tangential stress on the wellbore is between 47 and 66 </a:t>
            </a:r>
            <a:r>
              <a:rPr lang="en-US" dirty="0" err="1">
                <a:latin typeface="Times New Roman" panose="02020603050405020304" pitchFamily="18" charset="0"/>
                <a:cs typeface="Times New Roman" panose="02020603050405020304" pitchFamily="18" charset="0"/>
              </a:rPr>
              <a:t>MPa.In</a:t>
            </a:r>
            <a:r>
              <a:rPr lang="en-US" dirty="0">
                <a:latin typeface="Times New Roman" panose="02020603050405020304" pitchFamily="18" charset="0"/>
                <a:cs typeface="Times New Roman" panose="02020603050405020304" pitchFamily="18" charset="0"/>
              </a:rPr>
              <a:t> the upper and the lower parts of the packer, the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reaches ∼120 MPa. The higher values of radial stress in some elements are not physically meaningful and are numerical artifacts.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highlight>
                  <a:srgbClr val="00FFFF"/>
                </a:highlight>
                <a:latin typeface="Times New Roman" panose="02020603050405020304" pitchFamily="18" charset="0"/>
                <a:cs typeface="Times New Roman" panose="02020603050405020304" pitchFamily="18" charset="0"/>
              </a:rPr>
              <a:t>No failure is observed in the wellbore after pressurizing the packer to 38 MPa.</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4" name="Slide Number Placeholder 3"/>
          <p:cNvSpPr>
            <a:spLocks noGrp="1"/>
          </p:cNvSpPr>
          <p:nvPr>
            <p:ph type="sldNum" sz="quarter" idx="12"/>
          </p:nvPr>
        </p:nvSpPr>
        <p:spPr/>
        <p:txBody>
          <a:bodyPr/>
          <a:lstStyle/>
          <a:p>
            <a:fld id="{FFA0D811-8C9B-4946-BF0E-5F9976DC78CC}" type="slidenum">
              <a:rPr lang="en-US" smtClean="0"/>
              <a:t>54</a:t>
            </a:fld>
            <a:endParaRPr lang="en-US"/>
          </a:p>
        </p:txBody>
      </p:sp>
      <p:pic>
        <p:nvPicPr>
          <p:cNvPr id="6" name="Picture 5"/>
          <p:cNvPicPr>
            <a:picLocks noChangeAspect="1"/>
          </p:cNvPicPr>
          <p:nvPr/>
        </p:nvPicPr>
        <p:blipFill>
          <a:blip r:embed="rId2"/>
          <a:stretch>
            <a:fillRect/>
          </a:stretch>
        </p:blipFill>
        <p:spPr>
          <a:xfrm>
            <a:off x="3096284" y="830618"/>
            <a:ext cx="8914307" cy="5591959"/>
          </a:xfrm>
          <a:prstGeom prst="rect">
            <a:avLst/>
          </a:prstGeom>
        </p:spPr>
      </p:pic>
    </p:spTree>
    <p:extLst>
      <p:ext uri="{BB962C8B-B14F-4D97-AF65-F5344CB8AC3E}">
        <p14:creationId xmlns:p14="http://schemas.microsoft.com/office/powerpoint/2010/main" val="352411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A0D811-8C9B-4946-BF0E-5F9976DC78CC}" type="slidenum">
              <a:rPr lang="en-US" smtClean="0"/>
              <a:t>55</a:t>
            </a:fld>
            <a:endParaRPr lang="en-US"/>
          </a:p>
        </p:txBody>
      </p:sp>
      <p:sp>
        <p:nvSpPr>
          <p:cNvPr id="16" name="Rectangle 15"/>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20" name="Rectangle 19"/>
          <p:cNvSpPr/>
          <p:nvPr/>
        </p:nvSpPr>
        <p:spPr>
          <a:xfrm>
            <a:off x="-72427" y="591964"/>
            <a:ext cx="3241141" cy="590931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cross-section of the model (at the middle depth) shows that the tangential stress reaches 66.5 MPa on some sections (θ = 0 and 180°) of the wellbore wall and decreases gradually to the in-situ stress at farther distances from the wellbore. It decreases to 47 MPa at some sections (θ = 90° and 270°) and increases at a farther distance from the wellbore.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 </a:t>
            </a:r>
          </a:p>
          <a:p>
            <a:pPr marL="285750" indent="-285750">
              <a:buFont typeface="Arial" panose="020B0604020202020204" pitchFamily="34" charset="0"/>
              <a:buChar char="•"/>
            </a:pPr>
            <a:r>
              <a:rPr lang="en-US" dirty="0">
                <a:highlight>
                  <a:srgbClr val="00FFFF"/>
                </a:highlight>
                <a:latin typeface="Times New Roman" panose="02020603050405020304" pitchFamily="18" charset="0"/>
                <a:cs typeface="Times New Roman" panose="02020603050405020304" pitchFamily="18" charset="0"/>
              </a:rPr>
              <a:t>No failure is observed in the wellbore after pressurizing the packer to 38 MPa.</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041964" y="1417786"/>
            <a:ext cx="9276784" cy="4444871"/>
          </a:xfrm>
          <a:prstGeom prst="rect">
            <a:avLst/>
          </a:prstGeom>
        </p:spPr>
      </p:pic>
    </p:spTree>
    <p:extLst>
      <p:ext uri="{BB962C8B-B14F-4D97-AF65-F5344CB8AC3E}">
        <p14:creationId xmlns:p14="http://schemas.microsoft.com/office/powerpoint/2010/main" val="1633239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92" y="671942"/>
            <a:ext cx="3501033" cy="3416320"/>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After applying 38 MPa pressure in the packer, normal stresses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zz</a:t>
            </a:r>
            <a:r>
              <a:rPr lang="en-US" dirty="0">
                <a:latin typeface="Times New Roman" panose="02020603050405020304" pitchFamily="18" charset="0"/>
                <a:cs typeface="Times New Roman" panose="02020603050405020304" pitchFamily="18" charset="0"/>
              </a:rPr>
              <a:t> )in the z-direction from 42 to 55 MPa on the wellbore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failure is observed in the wellbore after pressurizing the packer to 38 MPa.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4" name="Slide Number Placeholder 3"/>
          <p:cNvSpPr>
            <a:spLocks noGrp="1"/>
          </p:cNvSpPr>
          <p:nvPr>
            <p:ph type="sldNum" sz="quarter" idx="12"/>
          </p:nvPr>
        </p:nvSpPr>
        <p:spPr/>
        <p:txBody>
          <a:bodyPr/>
          <a:lstStyle/>
          <a:p>
            <a:fld id="{FFA0D811-8C9B-4946-BF0E-5F9976DC78CC}" type="slidenum">
              <a:rPr lang="en-US" smtClean="0"/>
              <a:t>56</a:t>
            </a:fld>
            <a:endParaRPr lang="en-US"/>
          </a:p>
        </p:txBody>
      </p:sp>
      <p:pic>
        <p:nvPicPr>
          <p:cNvPr id="3" name="Picture 2"/>
          <p:cNvPicPr>
            <a:picLocks noChangeAspect="1"/>
          </p:cNvPicPr>
          <p:nvPr/>
        </p:nvPicPr>
        <p:blipFill>
          <a:blip r:embed="rId2"/>
          <a:stretch>
            <a:fillRect/>
          </a:stretch>
        </p:blipFill>
        <p:spPr>
          <a:xfrm>
            <a:off x="3874884" y="736569"/>
            <a:ext cx="6807727" cy="5802343"/>
          </a:xfrm>
          <a:prstGeom prst="rect">
            <a:avLst/>
          </a:prstGeom>
        </p:spPr>
      </p:pic>
    </p:spTree>
    <p:extLst>
      <p:ext uri="{BB962C8B-B14F-4D97-AF65-F5344CB8AC3E}">
        <p14:creationId xmlns:p14="http://schemas.microsoft.com/office/powerpoint/2010/main" val="24003833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9926"/>
            <a:ext cx="3253212" cy="563231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cross-section of the model (at the middle depth) shows that </a:t>
            </a:r>
            <a:r>
              <a:rPr lang="en-US" dirty="0" err="1">
                <a:latin typeface="Times New Roman" panose="02020603050405020304" pitchFamily="18" charset="0"/>
                <a:cs typeface="Times New Roman" panose="02020603050405020304" pitchFamily="18" charset="0"/>
              </a:rPr>
              <a:t>σzz</a:t>
            </a:r>
            <a:r>
              <a:rPr lang="en-US" dirty="0">
                <a:latin typeface="Times New Roman" panose="02020603050405020304" pitchFamily="18" charset="0"/>
                <a:cs typeface="Times New Roman" panose="02020603050405020304" pitchFamily="18" charset="0"/>
              </a:rPr>
              <a:t> reaches 55.3 MPa on some sections (θ = 0 and 180°) of the wellbore wall and decreases gradually to the in-situ stress at farther distances from the wellbore. It decreases to 42 MPa at some sections (θ = 90° and 270°) and increases at a farther distance from the wellbore.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is assumed positive.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 failure is observed in the wellbore after pressurizing the packer to 38 MPa.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4" name="Slide Number Placeholder 3"/>
          <p:cNvSpPr>
            <a:spLocks noGrp="1"/>
          </p:cNvSpPr>
          <p:nvPr>
            <p:ph type="sldNum" sz="quarter" idx="12"/>
          </p:nvPr>
        </p:nvSpPr>
        <p:spPr/>
        <p:txBody>
          <a:bodyPr/>
          <a:lstStyle/>
          <a:p>
            <a:fld id="{FFA0D811-8C9B-4946-BF0E-5F9976DC78CC}" type="slidenum">
              <a:rPr lang="en-US" smtClean="0"/>
              <a:t>57</a:t>
            </a:fld>
            <a:endParaRPr lang="en-US"/>
          </a:p>
        </p:txBody>
      </p:sp>
      <p:pic>
        <p:nvPicPr>
          <p:cNvPr id="7" name="Picture 6"/>
          <p:cNvPicPr>
            <a:picLocks noChangeAspect="1"/>
          </p:cNvPicPr>
          <p:nvPr/>
        </p:nvPicPr>
        <p:blipFill>
          <a:blip r:embed="rId2"/>
          <a:stretch>
            <a:fillRect/>
          </a:stretch>
        </p:blipFill>
        <p:spPr>
          <a:xfrm>
            <a:off x="2906162" y="1418099"/>
            <a:ext cx="9285838" cy="4351622"/>
          </a:xfrm>
          <a:prstGeom prst="rect">
            <a:avLst/>
          </a:prstGeom>
        </p:spPr>
      </p:pic>
    </p:spTree>
    <p:extLst>
      <p:ext uri="{BB962C8B-B14F-4D97-AF65-F5344CB8AC3E}">
        <p14:creationId xmlns:p14="http://schemas.microsoft.com/office/powerpoint/2010/main" val="19664082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99926"/>
            <a:ext cx="3253212" cy="618630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profile of the effective radial and tangential stresses across θ = 0° from the wellbore wall to the boundary of the model at the middle depth. The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reduces on the wellbore wall after applying the pressure in the packer. It decreases the initial in-situ stress at farther distances. In contrast,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dirty="0">
                <a:latin typeface="Times New Roman" panose="02020603050405020304" pitchFamily="18" charset="0"/>
                <a:cs typeface="Times New Roman" panose="02020603050405020304" pitchFamily="18" charset="0"/>
              </a:rPr>
              <a:t> increases on the wellbore wall due to the pressurized packer and reaches the in-situ stress at farther distances.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profile of the effective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zz</a:t>
            </a:r>
            <a:r>
              <a:rPr lang="en-US" dirty="0">
                <a:latin typeface="Times New Roman" panose="02020603050405020304" pitchFamily="18" charset="0"/>
                <a:cs typeface="Times New Roman" panose="02020603050405020304" pitchFamily="18" charset="0"/>
              </a:rPr>
              <a:t> across θ = 0 from the wellbore wall to the boundary of the model at the middle depth. The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zz</a:t>
            </a:r>
            <a:r>
              <a:rPr lang="en-US" dirty="0">
                <a:latin typeface="Times New Roman" panose="02020603050405020304" pitchFamily="18" charset="0"/>
                <a:cs typeface="Times New Roman" panose="02020603050405020304" pitchFamily="18" charset="0"/>
              </a:rPr>
              <a:t> change is negligible.</a:t>
            </a:r>
          </a:p>
        </p:txBody>
      </p:sp>
      <p:sp>
        <p:nvSpPr>
          <p:cNvPr id="5" name="Rectangle 4"/>
          <p:cNvSpPr/>
          <p:nvPr/>
        </p:nvSpPr>
        <p:spPr>
          <a:xfrm>
            <a:off x="93193" y="130299"/>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4" name="Slide Number Placeholder 3"/>
          <p:cNvSpPr>
            <a:spLocks noGrp="1"/>
          </p:cNvSpPr>
          <p:nvPr>
            <p:ph type="sldNum" sz="quarter" idx="12"/>
          </p:nvPr>
        </p:nvSpPr>
        <p:spPr/>
        <p:txBody>
          <a:bodyPr/>
          <a:lstStyle/>
          <a:p>
            <a:fld id="{FFA0D811-8C9B-4946-BF0E-5F9976DC78CC}" type="slidenum">
              <a:rPr lang="en-US" smtClean="0"/>
              <a:t>58</a:t>
            </a:fld>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5715" y="639020"/>
            <a:ext cx="5032974" cy="3022891"/>
          </a:xfrm>
          <a:prstGeom prst="rect">
            <a:avLst/>
          </a:prstGeom>
          <a:noFill/>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5715" y="3708967"/>
            <a:ext cx="5093116" cy="3059564"/>
          </a:xfrm>
          <a:prstGeom prst="rect">
            <a:avLst/>
          </a:prstGeom>
          <a:noFill/>
        </p:spPr>
      </p:pic>
    </p:spTree>
    <p:extLst>
      <p:ext uri="{BB962C8B-B14F-4D97-AF65-F5344CB8AC3E}">
        <p14:creationId xmlns:p14="http://schemas.microsoft.com/office/powerpoint/2010/main" val="1013631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62130"/>
            <a:ext cx="3253212" cy="618630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profile of the effective radial and tangential stresses across θ = 90° from the wellbore wall to the boundary of the model at the middle depth. The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reduces on the wellbore wall after applying the pressure in the packer. It decreases the initial in-situ stress at farther distances. In contrast,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dirty="0">
                <a:latin typeface="Times New Roman" panose="02020603050405020304" pitchFamily="18" charset="0"/>
                <a:cs typeface="Times New Roman" panose="02020603050405020304" pitchFamily="18" charset="0"/>
              </a:rPr>
              <a:t> increases on the wellbore wall due to the pressurized packer, and reaches the in-situ stress at farther distances.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 The profile of the effective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θθ</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zz</a:t>
            </a:r>
            <a:r>
              <a:rPr lang="en-US" dirty="0">
                <a:latin typeface="Times New Roman" panose="02020603050405020304" pitchFamily="18" charset="0"/>
                <a:cs typeface="Times New Roman" panose="02020603050405020304" pitchFamily="18" charset="0"/>
              </a:rPr>
              <a:t> across θ = 90° from the wellbore wall to the boundary of the model at the middle depth. The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zz</a:t>
            </a:r>
            <a:r>
              <a:rPr lang="en-US" dirty="0">
                <a:latin typeface="Times New Roman" panose="02020603050405020304" pitchFamily="18" charset="0"/>
                <a:cs typeface="Times New Roman" panose="02020603050405020304" pitchFamily="18" charset="0"/>
              </a:rPr>
              <a:t> change is negligible at the middle depth of the model.</a:t>
            </a:r>
          </a:p>
        </p:txBody>
      </p:sp>
      <p:sp>
        <p:nvSpPr>
          <p:cNvPr id="5" name="Rectangle 4"/>
          <p:cNvSpPr/>
          <p:nvPr/>
        </p:nvSpPr>
        <p:spPr>
          <a:xfrm>
            <a:off x="120353" y="-63374"/>
            <a:ext cx="11621991" cy="461665"/>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(3) The FORGE project setup – Case 9</a:t>
            </a:r>
          </a:p>
        </p:txBody>
      </p:sp>
      <p:sp>
        <p:nvSpPr>
          <p:cNvPr id="4" name="Slide Number Placeholder 3"/>
          <p:cNvSpPr>
            <a:spLocks noGrp="1"/>
          </p:cNvSpPr>
          <p:nvPr>
            <p:ph type="sldNum" sz="quarter" idx="12"/>
          </p:nvPr>
        </p:nvSpPr>
        <p:spPr/>
        <p:txBody>
          <a:bodyPr/>
          <a:lstStyle/>
          <a:p>
            <a:fld id="{FFA0D811-8C9B-4946-BF0E-5F9976DC78CC}" type="slidenum">
              <a:rPr lang="en-US" smtClean="0"/>
              <a:t>59</a:t>
            </a:fld>
            <a:endParaRPr lang="en-US"/>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7544" y="398291"/>
            <a:ext cx="4922961" cy="2956994"/>
          </a:xfrm>
          <a:prstGeom prst="rect">
            <a:avLst/>
          </a:prstGeom>
          <a:noFill/>
        </p:spPr>
      </p:pic>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544" y="3399356"/>
            <a:ext cx="4915512" cy="2956994"/>
          </a:xfrm>
          <a:prstGeom prst="rect">
            <a:avLst/>
          </a:prstGeom>
          <a:noFill/>
        </p:spPr>
      </p:pic>
    </p:spTree>
    <p:extLst>
      <p:ext uri="{BB962C8B-B14F-4D97-AF65-F5344CB8AC3E}">
        <p14:creationId xmlns:p14="http://schemas.microsoft.com/office/powerpoint/2010/main" val="79581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719" y="0"/>
            <a:ext cx="10515600" cy="1325563"/>
          </a:xfrm>
        </p:spPr>
        <p:txBody>
          <a:bodyPr>
            <a:normAutofit/>
          </a:bodyPr>
          <a:lstStyle/>
          <a:p>
            <a:pPr algn="ctr"/>
            <a:r>
              <a:rPr lang="en-US" sz="2800" dirty="0">
                <a:latin typeface="Times New Roman" panose="02020603050405020304" pitchFamily="18" charset="0"/>
                <a:cs typeface="Times New Roman" panose="02020603050405020304" pitchFamily="18" charset="0"/>
              </a:rPr>
              <a:t>(1) Donut (torus) shape packers –</a:t>
            </a:r>
            <a:r>
              <a:rPr lang="en-US" sz="2800" dirty="0">
                <a:latin typeface="Times New Roman" panose="02020603050405020304" pitchFamily="18" charset="0"/>
                <a:ea typeface="Cambria Math" panose="02040503050406030204" pitchFamily="18" charset="0"/>
                <a:cs typeface="Times New Roman" panose="02020603050405020304" pitchFamily="18" charset="0"/>
              </a:rPr>
              <a:t>The Packer shape</a:t>
            </a:r>
            <a:br>
              <a:rPr lang="en-US" sz="2800" dirty="0">
                <a:latin typeface="Times New Roman" panose="02020603050405020304" pitchFamily="18" charset="0"/>
                <a:ea typeface="Cambria Math" panose="02040503050406030204" pitchFamily="18" charset="0"/>
                <a:cs typeface="Times New Roman" panose="02020603050405020304" pitchFamily="18" charset="0"/>
              </a:rPr>
            </a:br>
            <a:endParaRPr lang="en-US" sz="2800" dirty="0"/>
          </a:p>
        </p:txBody>
      </p:sp>
      <p:sp>
        <p:nvSpPr>
          <p:cNvPr id="3" name="Content Placeholder 2"/>
          <p:cNvSpPr>
            <a:spLocks noGrp="1"/>
          </p:cNvSpPr>
          <p:nvPr>
            <p:ph idx="1"/>
          </p:nvPr>
        </p:nvSpPr>
        <p:spPr>
          <a:xfrm>
            <a:off x="222564" y="758377"/>
            <a:ext cx="6368358" cy="1750494"/>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We define the following cases for donut-shape packer:</a:t>
            </a:r>
          </a:p>
          <a:p>
            <a:pPr marL="0" indent="0">
              <a:buNone/>
            </a:pPr>
            <a:r>
              <a:rPr lang="en-US" sz="2000" dirty="0">
                <a:latin typeface="Times New Roman" panose="02020603050405020304" pitchFamily="18" charset="0"/>
                <a:cs typeface="Times New Roman" panose="02020603050405020304" pitchFamily="18" charset="0"/>
              </a:rPr>
              <a:t>Case 1: The donuts are separated, and has distance of 4 cm.</a:t>
            </a:r>
          </a:p>
          <a:p>
            <a:pPr marL="0" indent="0">
              <a:buNone/>
            </a:pPr>
            <a:r>
              <a:rPr lang="en-US" sz="2000" dirty="0">
                <a:latin typeface="Times New Roman" panose="02020603050405020304" pitchFamily="18" charset="0"/>
                <a:cs typeface="Times New Roman" panose="02020603050405020304" pitchFamily="18" charset="0"/>
              </a:rPr>
              <a:t>Case 2: The donuts are attached edge to edge.</a:t>
            </a:r>
          </a:p>
          <a:p>
            <a:pPr marL="0" indent="0">
              <a:buNone/>
            </a:pPr>
            <a:r>
              <a:rPr lang="en-US" sz="2000" dirty="0">
                <a:latin typeface="Times New Roman" panose="02020603050405020304" pitchFamily="18" charset="0"/>
                <a:cs typeface="Times New Roman" panose="02020603050405020304" pitchFamily="18" charset="0"/>
              </a:rPr>
              <a:t>Cases 3 and 4: The donuts penetrate into each other.</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p>
        </p:txBody>
      </p:sp>
      <p:pic>
        <p:nvPicPr>
          <p:cNvPr id="4" name="Picture 3"/>
          <p:cNvPicPr>
            <a:picLocks noChangeAspect="1"/>
          </p:cNvPicPr>
          <p:nvPr/>
        </p:nvPicPr>
        <p:blipFill>
          <a:blip r:embed="rId2"/>
          <a:stretch>
            <a:fillRect/>
          </a:stretch>
        </p:blipFill>
        <p:spPr>
          <a:xfrm>
            <a:off x="1112636" y="2374650"/>
            <a:ext cx="9858086" cy="4346825"/>
          </a:xfrm>
          <a:prstGeom prst="rect">
            <a:avLst/>
          </a:prstGeom>
        </p:spPr>
      </p:pic>
      <p:sp>
        <p:nvSpPr>
          <p:cNvPr id="5" name="Slide Number Placeholder 4"/>
          <p:cNvSpPr>
            <a:spLocks noGrp="1"/>
          </p:cNvSpPr>
          <p:nvPr>
            <p:ph type="sldNum" sz="quarter" idx="12"/>
          </p:nvPr>
        </p:nvSpPr>
        <p:spPr/>
        <p:txBody>
          <a:bodyPr/>
          <a:lstStyle/>
          <a:p>
            <a:fld id="{FFA0D811-8C9B-4946-BF0E-5F9976DC78CC}" type="slidenum">
              <a:rPr lang="en-US" smtClean="0"/>
              <a:t>6</a:t>
            </a:fld>
            <a:endParaRPr lang="en-US"/>
          </a:p>
        </p:txBody>
      </p:sp>
    </p:spTree>
    <p:extLst>
      <p:ext uri="{BB962C8B-B14F-4D97-AF65-F5344CB8AC3E}">
        <p14:creationId xmlns:p14="http://schemas.microsoft.com/office/powerpoint/2010/main" val="15649108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8290" y="85032"/>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10</a:t>
            </a:r>
          </a:p>
        </p:txBody>
      </p:sp>
      <p:sp>
        <p:nvSpPr>
          <p:cNvPr id="4" name="Rectangle 3"/>
          <p:cNvSpPr/>
          <p:nvPr/>
        </p:nvSpPr>
        <p:spPr>
          <a:xfrm>
            <a:off x="205212" y="1305033"/>
            <a:ext cx="5106155" cy="4524315"/>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 this case, the rock block has a smaller domain of 22.8 cm ×22.8 cm.</a:t>
            </a:r>
          </a:p>
          <a:p>
            <a:pPr marL="285750" indent="-285750">
              <a:buFont typeface="Arial" panose="020B0604020202020204" pitchFamily="34" charset="0"/>
              <a:buChar char="•"/>
            </a:pPr>
            <a:r>
              <a:rPr lang="en-US" dirty="0">
                <a:highlight>
                  <a:srgbClr val="00FFFF"/>
                </a:highlight>
                <a:latin typeface="Times New Roman" panose="02020603050405020304" pitchFamily="18" charset="0"/>
                <a:cs typeface="Times New Roman" panose="02020603050405020304" pitchFamily="18" charset="0"/>
              </a:rPr>
              <a:t>Since stresses </a:t>
            </a:r>
            <a:r>
              <a:rPr lang="en-US" dirty="0">
                <a:highlight>
                  <a:srgbClr val="FFFF00"/>
                </a:highlight>
                <a:latin typeface="Times New Roman" panose="02020603050405020304" pitchFamily="18" charset="0"/>
                <a:cs typeface="Times New Roman" panose="02020603050405020304" pitchFamily="18" charset="0"/>
              </a:rPr>
              <a:t>in the lab are </a:t>
            </a:r>
            <a:r>
              <a:rPr lang="en-US" dirty="0">
                <a:highlight>
                  <a:srgbClr val="00FFFF"/>
                </a:highlight>
                <a:latin typeface="Times New Roman" panose="02020603050405020304" pitchFamily="18" charset="0"/>
                <a:cs typeface="Times New Roman" panose="02020603050405020304" pitchFamily="18" charset="0"/>
              </a:rPr>
              <a:t>smaller than in-situ stresses, we apply the stresses in a way that the differential stress remains identical to the in-situ stresses.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boundary condition includes traction on all sides of the cube in a way that the differential stress applied on the well is identical to case 9.</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From case 9, the differential stress is σ</a:t>
            </a:r>
            <a:r>
              <a:rPr lang="en-US" baseline="-25000" dirty="0">
                <a:latin typeface="Times New Roman" panose="02020603050405020304" pitchFamily="18" charset="0"/>
                <a:cs typeface="Times New Roman" panose="02020603050405020304" pitchFamily="18" charset="0"/>
              </a:rPr>
              <a:t>x'x'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y'y</a:t>
            </a:r>
            <a:r>
              <a:rPr lang="en-US" baseline="-25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53 – 47= 6MPa (870 psi).</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It should be noted that we ignore the sheer components in the lab.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next slides shows the results for differential stress of 9 MPa (σ</a:t>
            </a:r>
            <a:r>
              <a:rPr lang="en-US" baseline="-25000" dirty="0">
                <a:latin typeface="Times New Roman" panose="02020603050405020304" pitchFamily="18" charset="0"/>
                <a:cs typeface="Times New Roman" panose="02020603050405020304" pitchFamily="18" charset="0"/>
              </a:rPr>
              <a:t>x'x' </a:t>
            </a:r>
            <a:r>
              <a:rPr lang="en-US" dirty="0">
                <a:latin typeface="Times New Roman" panose="02020603050405020304" pitchFamily="18" charset="0"/>
                <a:cs typeface="Times New Roman" panose="02020603050405020304" pitchFamily="18" charset="0"/>
              </a:rPr>
              <a:t>= 22.7 MPa and </a:t>
            </a:r>
            <a:r>
              <a:rPr lang="en-US" dirty="0" err="1">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y'y</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13.7 MPa).</a:t>
            </a:r>
          </a:p>
        </p:txBody>
      </p:sp>
      <p:pic>
        <p:nvPicPr>
          <p:cNvPr id="5" name="Picture 4"/>
          <p:cNvPicPr>
            <a:picLocks noChangeAspect="1"/>
          </p:cNvPicPr>
          <p:nvPr/>
        </p:nvPicPr>
        <p:blipFill>
          <a:blip r:embed="rId2"/>
          <a:stretch>
            <a:fillRect/>
          </a:stretch>
        </p:blipFill>
        <p:spPr>
          <a:xfrm>
            <a:off x="5160475" y="546697"/>
            <a:ext cx="6779340" cy="6200169"/>
          </a:xfrm>
          <a:prstGeom prst="rect">
            <a:avLst/>
          </a:prstGeom>
        </p:spPr>
      </p:pic>
      <p:sp>
        <p:nvSpPr>
          <p:cNvPr id="3" name="Slide Number Placeholder 2"/>
          <p:cNvSpPr>
            <a:spLocks noGrp="1"/>
          </p:cNvSpPr>
          <p:nvPr>
            <p:ph type="sldNum" sz="quarter" idx="12"/>
          </p:nvPr>
        </p:nvSpPr>
        <p:spPr/>
        <p:txBody>
          <a:bodyPr/>
          <a:lstStyle/>
          <a:p>
            <a:fld id="{FFA0D811-8C9B-4946-BF0E-5F9976DC78CC}" type="slidenum">
              <a:rPr lang="en-US" smtClean="0"/>
              <a:t>60</a:t>
            </a:fld>
            <a:endParaRPr lang="en-US"/>
          </a:p>
        </p:txBody>
      </p:sp>
    </p:spTree>
    <p:extLst>
      <p:ext uri="{BB962C8B-B14F-4D97-AF65-F5344CB8AC3E}">
        <p14:creationId xmlns:p14="http://schemas.microsoft.com/office/powerpoint/2010/main" val="3384150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479" y="4300518"/>
            <a:ext cx="3811508"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model shows no tensile failure from pressure of 12.5 MPa. And the rock remains intact.</a:t>
            </a:r>
          </a:p>
        </p:txBody>
      </p:sp>
      <p:pic>
        <p:nvPicPr>
          <p:cNvPr id="6" name="Picture 5"/>
          <p:cNvPicPr>
            <a:picLocks noChangeAspect="1"/>
          </p:cNvPicPr>
          <p:nvPr/>
        </p:nvPicPr>
        <p:blipFill>
          <a:blip r:embed="rId2"/>
          <a:stretch>
            <a:fillRect/>
          </a:stretch>
        </p:blipFill>
        <p:spPr>
          <a:xfrm>
            <a:off x="0" y="678221"/>
            <a:ext cx="3475332" cy="3517761"/>
          </a:xfrm>
          <a:prstGeom prst="rect">
            <a:avLst/>
          </a:prstGeom>
        </p:spPr>
      </p:pic>
      <p:sp>
        <p:nvSpPr>
          <p:cNvPr id="5" name="Rectangle 4"/>
          <p:cNvSpPr/>
          <p:nvPr/>
        </p:nvSpPr>
        <p:spPr>
          <a:xfrm>
            <a:off x="2758290" y="85032"/>
            <a:ext cx="6096000" cy="461665"/>
          </a:xfrm>
          <a:prstGeom prst="rect">
            <a:avLst/>
          </a:prstGeom>
        </p:spPr>
        <p:txBody>
          <a:bodyPr>
            <a:spAutoFit/>
          </a:bodyPr>
          <a:lstStyle/>
          <a:p>
            <a:pPr algn="ctr"/>
            <a:r>
              <a:rPr lang="en-US" sz="2400" dirty="0">
                <a:latin typeface="Times New Roman" panose="02020603050405020304" pitchFamily="18" charset="0"/>
                <a:cs typeface="Times New Roman" panose="02020603050405020304" pitchFamily="18" charset="0"/>
              </a:rPr>
              <a:t>(3) The FORGE project setup – Case 10</a:t>
            </a:r>
          </a:p>
        </p:txBody>
      </p:sp>
      <p:pic>
        <p:nvPicPr>
          <p:cNvPr id="7" name="Picture 6"/>
          <p:cNvPicPr>
            <a:picLocks noChangeAspect="1"/>
          </p:cNvPicPr>
          <p:nvPr/>
        </p:nvPicPr>
        <p:blipFill>
          <a:blip r:embed="rId3"/>
          <a:stretch>
            <a:fillRect/>
          </a:stretch>
        </p:blipFill>
        <p:spPr>
          <a:xfrm>
            <a:off x="3575201" y="673446"/>
            <a:ext cx="4124135" cy="3457535"/>
          </a:xfrm>
          <a:prstGeom prst="rect">
            <a:avLst/>
          </a:prstGeom>
        </p:spPr>
      </p:pic>
      <p:pic>
        <p:nvPicPr>
          <p:cNvPr id="8" name="Picture 7"/>
          <p:cNvPicPr>
            <a:picLocks noChangeAspect="1"/>
          </p:cNvPicPr>
          <p:nvPr/>
        </p:nvPicPr>
        <p:blipFill>
          <a:blip r:embed="rId4"/>
          <a:stretch>
            <a:fillRect/>
          </a:stretch>
        </p:blipFill>
        <p:spPr>
          <a:xfrm>
            <a:off x="7799205" y="620540"/>
            <a:ext cx="4239286" cy="3563345"/>
          </a:xfrm>
          <a:prstGeom prst="rect">
            <a:avLst/>
          </a:prstGeom>
        </p:spPr>
      </p:pic>
      <p:sp>
        <p:nvSpPr>
          <p:cNvPr id="9" name="Rectangle 8"/>
          <p:cNvSpPr/>
          <p:nvPr/>
        </p:nvSpPr>
        <p:spPr>
          <a:xfrm>
            <a:off x="3956363" y="4272677"/>
            <a:ext cx="4164595" cy="2585323"/>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cases 10, the pressurized (12.5 MPa) packer causes </a:t>
            </a:r>
            <a:r>
              <a:rPr lang="el-GR" dirty="0">
                <a:latin typeface="Times New Roman" panose="02020603050405020304" pitchFamily="18" charset="0"/>
                <a:cs typeface="Times New Roman" panose="02020603050405020304" pitchFamily="18" charset="0"/>
              </a:rPr>
              <a:t>σ</a:t>
            </a:r>
            <a:r>
              <a:rPr lang="en-US" baseline="-25000" dirty="0" err="1">
                <a:latin typeface="Times New Roman" panose="02020603050405020304" pitchFamily="18" charset="0"/>
                <a:cs typeface="Times New Roman" panose="02020603050405020304" pitchFamily="18" charset="0"/>
              </a:rPr>
              <a:t>rr</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increases to 7 MPa on the wellbore wall in the rock. It is almost uniform on the whole wellbore, and at the upper and lower end of the packer, it has higher values of 30 MPa. Compression is assumed positive.</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0" name="Rectangle 9"/>
          <p:cNvSpPr/>
          <p:nvPr/>
        </p:nvSpPr>
        <p:spPr>
          <a:xfrm>
            <a:off x="8383508" y="4257728"/>
            <a:ext cx="3917533"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In case 10, after applying 38 MPa pressure in the packer, tangential stress reaches up to 45 MPa on the wellbore wall in contact with the packer.</a:t>
            </a:r>
          </a:p>
          <a:p>
            <a:r>
              <a:rPr lang="en-US" dirty="0">
                <a:latin typeface="Times New Roman" panose="02020603050405020304" pitchFamily="18" charset="0"/>
                <a:cs typeface="Times New Roman" panose="02020603050405020304" pitchFamily="18" charset="0"/>
              </a:rPr>
              <a:t>Compression is assumed positive.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61</a:t>
            </a:fld>
            <a:endParaRPr lang="en-US"/>
          </a:p>
        </p:txBody>
      </p:sp>
    </p:spTree>
    <p:extLst>
      <p:ext uri="{BB962C8B-B14F-4D97-AF65-F5344CB8AC3E}">
        <p14:creationId xmlns:p14="http://schemas.microsoft.com/office/powerpoint/2010/main" val="2871257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20" y="0"/>
            <a:ext cx="10515600" cy="848715"/>
          </a:xfrm>
        </p:spPr>
        <p:txBody>
          <a:bodyPr>
            <a:normAutofit/>
          </a:bodyPr>
          <a:lstStyle/>
          <a:p>
            <a:r>
              <a:rPr lang="en-US" sz="3600" dirty="0">
                <a:latin typeface="Times New Roman" panose="02020603050405020304" pitchFamily="18" charset="0"/>
                <a:cs typeface="Times New Roman" panose="02020603050405020304" pitchFamily="18" charset="0"/>
              </a:rPr>
              <a:t>Summary and Conclusions</a:t>
            </a:r>
          </a:p>
        </p:txBody>
      </p:sp>
      <p:sp>
        <p:nvSpPr>
          <p:cNvPr id="4" name="Rectangle 3"/>
          <p:cNvSpPr/>
          <p:nvPr/>
        </p:nvSpPr>
        <p:spPr>
          <a:xfrm>
            <a:off x="232920" y="731020"/>
            <a:ext cx="11428491" cy="6555641"/>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this study, we calculated the normal stress on the wellbore wall (or casing) and the packer stress and deformation caused by applying high pressure in the interior of the packer.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3D model has been constructed to simulate the packer expansion in a hole. After defining the mechanical properties of the rock and the packer, and applying boundary conditions, the following parameters are calculated: </a:t>
            </a:r>
          </a:p>
          <a:p>
            <a:pPr marL="796925"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induced normal stress on the wellbore(or casing) </a:t>
            </a:r>
          </a:p>
          <a:p>
            <a:pPr marL="796925"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stress and deformation of the packer </a:t>
            </a:r>
            <a:endParaRPr lang="en-US" sz="2000" dirty="0"/>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packer consists of one or a couple of donut shapes (torus) with a thickness of 1 mm which is pressurized (e.g., 38 MPa). In the following cases, we studied the response of a packer consisting of two donuts: (cases 1-4)</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packer is a hollow cylinder (cylindrical annulus, thickness of 2 mm) and fully elastic in some cases (5 and 6) and inelastic for both rock and the packer are defined in other cases (cases 7-8)</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similar boundary condition and rock properties as those of the FORGE project are defined for the rock in cases 9 and 10).</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donut shape packers, a high compressive normal stress of up to 500 MPa (depending on whether the packers attached or separated) on the casing is induced by the pressurized packer (38 MPa). In the packer itself, a tension up to 900 MPa in the contact area between the packer and the cylinder is created.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elastic annulus shape packers, 38 MPa pressure inside the packer causes a large induced radial tensile stress (323 MPa) which is close to the steel tensile strength.</a:t>
            </a: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FFA0D811-8C9B-4946-BF0E-5F9976DC78CC}" type="slidenum">
              <a:rPr lang="en-US" smtClean="0"/>
              <a:t>62</a:t>
            </a:fld>
            <a:endParaRPr lang="en-US"/>
          </a:p>
        </p:txBody>
      </p:sp>
    </p:spTree>
    <p:extLst>
      <p:ext uri="{BB962C8B-B14F-4D97-AF65-F5344CB8AC3E}">
        <p14:creationId xmlns:p14="http://schemas.microsoft.com/office/powerpoint/2010/main" val="3867602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77363" y="632250"/>
            <a:ext cx="10515600" cy="4351338"/>
          </a:xfrm>
        </p:spPr>
        <p:txBody>
          <a:bodyPr>
            <a:noAutofit/>
          </a:bodyPr>
          <a:lstStyle/>
          <a:p>
            <a:pPr marL="285750" indent="-285750"/>
            <a:r>
              <a:rPr lang="en-US" sz="2000" dirty="0">
                <a:latin typeface="Times New Roman" panose="02020603050405020304" pitchFamily="18" charset="0"/>
                <a:cs typeface="Times New Roman" panose="02020603050405020304" pitchFamily="18" charset="0"/>
              </a:rPr>
              <a:t>In inelastic annulus shape packers, a yield strength (200 MPa) for the packer and a Mohr-Coulomb failure criteria for the rock are defined. The results show that the failure occurred at a larger distance from the wellbore wall in the mid-depth of the packer than in the upper and lower area.    </a:t>
            </a:r>
          </a:p>
          <a:p>
            <a:pPr marL="285750" indent="-285750"/>
            <a:r>
              <a:rPr lang="en-US" sz="2000" dirty="0">
                <a:latin typeface="Times New Roman" panose="02020603050405020304" pitchFamily="18" charset="0"/>
                <a:cs typeface="Times New Roman" panose="02020603050405020304" pitchFamily="18" charset="0"/>
              </a:rPr>
              <a:t>In inelastic cases, the pressurized (38 MPa) packer tensile stress (σ</a:t>
            </a:r>
            <a:r>
              <a:rPr lang="en-US" sz="2000" baseline="-25000" dirty="0">
                <a:latin typeface="Times New Roman" panose="02020603050405020304" pitchFamily="18" charset="0"/>
                <a:cs typeface="Times New Roman" panose="02020603050405020304" pitchFamily="18" charset="0"/>
              </a:rPr>
              <a:t>θθ</a:t>
            </a:r>
            <a:r>
              <a:rPr lang="en-US" sz="2000" dirty="0">
                <a:latin typeface="Times New Roman" panose="02020603050405020304" pitchFamily="18" charset="0"/>
                <a:cs typeface="Times New Roman" panose="02020603050405020304" pitchFamily="18" charset="0"/>
              </a:rPr>
              <a:t>) reaches up to 10.5 MPa on the wellbore wall in the rock (after failure).</a:t>
            </a:r>
          </a:p>
          <a:p>
            <a:r>
              <a:rPr lang="en-US" sz="2000" dirty="0">
                <a:highlight>
                  <a:srgbClr val="FFFF00"/>
                </a:highlight>
                <a:latin typeface="Times New Roman" panose="02020603050405020304" pitchFamily="18" charset="0"/>
                <a:cs typeface="Times New Roman" panose="02020603050405020304" pitchFamily="18" charset="0"/>
              </a:rPr>
              <a:t>In case 9 (FORGE), a model with similar properties and initial conditions as those of the FORGE project was constructed. The model was considered to be at a depth of 2.6 km and was used to study the effect of 38 MPa pressure on a packer. In this case, the wellbore is stable and no failure (neither tensile nor shear) is observed in the wellbore due to applying 38 MPa pressure in the packer. This is consistent with the experimental observation.</a:t>
            </a:r>
          </a:p>
          <a:p>
            <a:r>
              <a:rPr lang="en-US" sz="2000" dirty="0">
                <a:latin typeface="Times New Roman" panose="02020603050405020304" pitchFamily="18" charset="0"/>
                <a:cs typeface="Times New Roman" panose="02020603050405020304" pitchFamily="18" charset="0"/>
              </a:rPr>
              <a:t>After applying 38 MPa pressure in the packer, radial stress reaches 36 MPa on the wellbore wall in contact with the packer. In the upper and lower parts of the packer, the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reaches 110 MPa.</a:t>
            </a:r>
          </a:p>
          <a:p>
            <a:r>
              <a:rPr lang="en-US" sz="2000" dirty="0">
                <a:latin typeface="Times New Roman" panose="02020603050405020304" pitchFamily="18" charset="0"/>
                <a:cs typeface="Times New Roman" panose="02020603050405020304" pitchFamily="18" charset="0"/>
              </a:rPr>
              <a:t>Applying 38 MPa pressure in the packer causes tangential stress on the wellbore reaches between 47 and 66 MPa. In the upper and the lower parts of the packer, the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θθ</a:t>
            </a:r>
            <a:r>
              <a:rPr lang="en-US" sz="2000" dirty="0">
                <a:latin typeface="Times New Roman" panose="02020603050405020304" pitchFamily="18" charset="0"/>
                <a:cs typeface="Times New Roman" panose="02020603050405020304" pitchFamily="18" charset="0"/>
              </a:rPr>
              <a:t> reaches ∼120 MPa. </a:t>
            </a:r>
          </a:p>
          <a:p>
            <a:r>
              <a:rPr lang="en-US" sz="2000" dirty="0">
                <a:latin typeface="Times New Roman" panose="02020603050405020304" pitchFamily="18" charset="0"/>
                <a:cs typeface="Times New Roman" panose="02020603050405020304" pitchFamily="18" charset="0"/>
              </a:rPr>
              <a:t>In mid-depth of the wellbore, tangential stress reaches 66.5 MPa in some sections (θ = 0 and 180°) and 47 MPa in some sections (θ = 90° and 270°).</a:t>
            </a:r>
          </a:p>
          <a:p>
            <a:r>
              <a:rPr lang="en-US" sz="2000" dirty="0">
                <a:latin typeface="Times New Roman" panose="02020603050405020304" pitchFamily="18" charset="0"/>
                <a:cs typeface="Times New Roman" panose="02020603050405020304" pitchFamily="18" charset="0"/>
              </a:rPr>
              <a:t>Case 10 includes the same simulation in the lab by applying the identical differential stress (6 MPa) as that of at depth of 2.6 km and a pressure of 12.5 MPa. </a:t>
            </a:r>
            <a:r>
              <a:rPr lang="en-US" sz="2000" dirty="0">
                <a:highlight>
                  <a:srgbClr val="FFFF00"/>
                </a:highlight>
                <a:latin typeface="Times New Roman" panose="02020603050405020304" pitchFamily="18" charset="0"/>
                <a:cs typeface="Times New Roman" panose="02020603050405020304" pitchFamily="18" charset="0"/>
              </a:rPr>
              <a:t>In this case no failure (neither tensile nor shear) is observed in the model. </a:t>
            </a:r>
          </a:p>
        </p:txBody>
      </p:sp>
      <p:sp>
        <p:nvSpPr>
          <p:cNvPr id="5" name="Title 1"/>
          <p:cNvSpPr>
            <a:spLocks noGrp="1"/>
          </p:cNvSpPr>
          <p:nvPr>
            <p:ph type="title"/>
          </p:nvPr>
        </p:nvSpPr>
        <p:spPr>
          <a:xfrm>
            <a:off x="649379" y="-216465"/>
            <a:ext cx="10515600" cy="848715"/>
          </a:xfrm>
        </p:spPr>
        <p:txBody>
          <a:bodyPr>
            <a:normAutofit/>
          </a:bodyPr>
          <a:lstStyle/>
          <a:p>
            <a:r>
              <a:rPr lang="en-US" sz="3600" dirty="0">
                <a:latin typeface="Times New Roman" panose="02020603050405020304" pitchFamily="18" charset="0"/>
                <a:cs typeface="Times New Roman" panose="02020603050405020304" pitchFamily="18" charset="0"/>
              </a:rPr>
              <a:t>Summary and Conclusions</a:t>
            </a:r>
          </a:p>
        </p:txBody>
      </p:sp>
      <p:sp>
        <p:nvSpPr>
          <p:cNvPr id="2" name="Slide Number Placeholder 1"/>
          <p:cNvSpPr>
            <a:spLocks noGrp="1"/>
          </p:cNvSpPr>
          <p:nvPr>
            <p:ph type="sldNum" sz="quarter" idx="12"/>
          </p:nvPr>
        </p:nvSpPr>
        <p:spPr/>
        <p:txBody>
          <a:bodyPr/>
          <a:lstStyle/>
          <a:p>
            <a:fld id="{FFA0D811-8C9B-4946-BF0E-5F9976DC78CC}" type="slidenum">
              <a:rPr lang="en-US" smtClean="0"/>
              <a:t>63</a:t>
            </a:fld>
            <a:endParaRPr lang="en-US"/>
          </a:p>
        </p:txBody>
      </p:sp>
    </p:spTree>
    <p:extLst>
      <p:ext uri="{BB962C8B-B14F-4D97-AF65-F5344CB8AC3E}">
        <p14:creationId xmlns:p14="http://schemas.microsoft.com/office/powerpoint/2010/main" val="2564984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11"/>
            <a:ext cx="11136711" cy="481345"/>
          </a:xfrm>
        </p:spPr>
        <p:txBody>
          <a:bodyPr>
            <a:noAutofit/>
          </a:bodyPr>
          <a:lstStyle/>
          <a:p>
            <a:pPr marL="0" indent="0" algn="ctr">
              <a:buNone/>
            </a:pPr>
            <a:r>
              <a:rPr lang="en-US" sz="2400" dirty="0">
                <a:latin typeface="Times New Roman" panose="02020603050405020304" pitchFamily="18" charset="0"/>
                <a:cs typeface="Times New Roman" panose="02020603050405020304" pitchFamily="18" charset="0"/>
              </a:rPr>
              <a:t>(1) Donut (torus) shape packers –</a:t>
            </a:r>
            <a:r>
              <a:rPr lang="en-US" sz="2400" dirty="0">
                <a:latin typeface="Times New Roman" panose="02020603050405020304" pitchFamily="18" charset="0"/>
                <a:ea typeface="Cambria Math" panose="02040503050406030204" pitchFamily="18" charset="0"/>
                <a:cs typeface="Times New Roman" panose="02020603050405020304" pitchFamily="18" charset="0"/>
              </a:rPr>
              <a:t>Interface elements</a:t>
            </a: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7</a:t>
            </a:fld>
            <a:endParaRPr lang="en-US"/>
          </a:p>
        </p:txBody>
      </p:sp>
      <mc:AlternateContent xmlns:mc="http://schemas.openxmlformats.org/markup-compatibility/2006" xmlns:a14="http://schemas.microsoft.com/office/drawing/2010/main">
        <mc:Choice Requires="a14">
          <p:sp>
            <p:nvSpPr>
              <p:cNvPr id="20" name="Rectangle 19"/>
              <p:cNvSpPr/>
              <p:nvPr/>
            </p:nvSpPr>
            <p:spPr>
              <a:xfrm>
                <a:off x="89842" y="1105507"/>
                <a:ext cx="8355039" cy="3012941"/>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An interface is defined on the casing wall to calculate contact stress between the packer and the casing.</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Since, we need to provide a mean for one sub-grid to slide and/or open relative to another sub-grid, the friction is important, but the elastic stiffness is not.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k</a:t>
                </a:r>
                <a:r>
                  <a:rPr lang="en-US" sz="2000" baseline="-25000"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 and </a:t>
                </a:r>
                <a:r>
                  <a:rPr lang="en-US" sz="2000" dirty="0" err="1">
                    <a:latin typeface="Times New Roman" panose="02020603050405020304" pitchFamily="18" charset="0"/>
                    <a:cs typeface="Times New Roman" panose="02020603050405020304" pitchFamily="18" charset="0"/>
                  </a:rPr>
                  <a:t>k</a:t>
                </a:r>
                <a:r>
                  <a:rPr lang="en-US" sz="2000" baseline="-25000" dirty="0" err="1">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are set to ten times the equivalent stiffness of the stiffest neighboring zone (Itasca, 2012).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apparent stiffness of a zone in the normal direction is:</a:t>
                </a:r>
              </a:p>
              <a:p>
                <a:pPr algn="ctr"/>
                <a:r>
                  <a:rPr lang="en-US" sz="2000" dirty="0">
                    <a:latin typeface="Times New Roman" panose="02020603050405020304" pitchFamily="18" charset="0"/>
                    <a:cs typeface="Times New Roman" panose="02020603050405020304" pitchFamily="18" charset="0"/>
                  </a:rPr>
                  <a:t> max</a:t>
                </a:r>
                <a14:m>
                  <m:oMath xmlns:m="http://schemas.openxmlformats.org/officeDocument/2006/math">
                    <m:d>
                      <m:dPr>
                        <m:begChr m:val="["/>
                        <m:endChr m:val="]"/>
                        <m:ctrlPr>
                          <a:rPr lang="en-US" sz="2000" i="1">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cs typeface="Times New Roman" panose="02020603050405020304" pitchFamily="18" charset="0"/>
                              </a:rPr>
                              <m:t>𝐾</m:t>
                            </m:r>
                            <m:r>
                              <a:rPr lang="en-US" sz="2000" i="1">
                                <a:latin typeface="Cambria Math" panose="02040503050406030204" pitchFamily="18" charset="0"/>
                                <a:cs typeface="Times New Roman" panose="02020603050405020304" pitchFamily="18" charset="0"/>
                              </a:rPr>
                              <m:t>+4/3</m:t>
                            </m:r>
                            <m:r>
                              <a:rPr lang="en-US" sz="2000" i="1">
                                <a:latin typeface="Cambria Math" panose="02040503050406030204" pitchFamily="18" charset="0"/>
                                <a:cs typeface="Times New Roman" panose="02020603050405020304" pitchFamily="18" charset="0"/>
                              </a:rPr>
                              <m:t>𝐺</m:t>
                            </m:r>
                          </m:num>
                          <m:den>
                            <m:r>
                              <m:rPr>
                                <m:sty m:val="p"/>
                              </m:rPr>
                              <a:rPr lang="el-GR" sz="2000" i="1">
                                <a:latin typeface="Cambria Math" panose="02040503050406030204" pitchFamily="18" charset="0"/>
                                <a:cs typeface="Times New Roman" panose="02020603050405020304" pitchFamily="18" charset="0"/>
                              </a:rPr>
                              <m:t>Δ</m:t>
                            </m:r>
                            <m:r>
                              <a:rPr lang="en-US" sz="2000" i="1">
                                <a:latin typeface="Cambria Math" panose="02040503050406030204" pitchFamily="18" charset="0"/>
                                <a:cs typeface="Times New Roman" panose="02020603050405020304" pitchFamily="18" charset="0"/>
                              </a:rPr>
                              <m:t>𝑧</m:t>
                            </m:r>
                            <m:r>
                              <a:rPr lang="en-US" sz="2000" i="1" baseline="-25000">
                                <a:latin typeface="Cambria Math" panose="02040503050406030204" pitchFamily="18" charset="0"/>
                                <a:cs typeface="Times New Roman" panose="02020603050405020304" pitchFamily="18" charset="0"/>
                              </a:rPr>
                              <m:t>𝑚𝑖𝑛</m:t>
                            </m:r>
                          </m:den>
                        </m:f>
                      </m:e>
                    </m:d>
                  </m:oMath>
                </a14:m>
                <a:endParaRPr lang="en-US" sz="2000" dirty="0">
                  <a:latin typeface="Times New Roman" panose="02020603050405020304" pitchFamily="18"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9842" y="1105507"/>
                <a:ext cx="8355039" cy="3012941"/>
              </a:xfrm>
              <a:prstGeom prst="rect">
                <a:avLst/>
              </a:prstGeom>
              <a:blipFill rotWithShape="0">
                <a:blip r:embed="rId3"/>
                <a:stretch>
                  <a:fillRect l="-657" t="-1010" r="-803"/>
                </a:stretch>
              </a:blipFill>
            </p:spPr>
            <p:txBody>
              <a:bodyPr/>
              <a:lstStyle/>
              <a:p>
                <a:r>
                  <a:rPr lang="en-US">
                    <a:noFill/>
                  </a:rPr>
                  <a:t> </a:t>
                </a:r>
              </a:p>
            </p:txBody>
          </p:sp>
        </mc:Fallback>
      </mc:AlternateContent>
      <p:graphicFrame>
        <p:nvGraphicFramePr>
          <p:cNvPr id="21" name="Table 20"/>
          <p:cNvGraphicFramePr>
            <a:graphicFrameLocks noGrp="1"/>
          </p:cNvGraphicFramePr>
          <p:nvPr/>
        </p:nvGraphicFramePr>
        <p:xfrm>
          <a:off x="278981" y="4951917"/>
          <a:ext cx="4515771" cy="586613"/>
        </p:xfrm>
        <a:graphic>
          <a:graphicData uri="http://schemas.openxmlformats.org/drawingml/2006/table">
            <a:tbl>
              <a:tblPr firstRow="1" firstCol="1" bandRow="1">
                <a:tableStyleId>{5C22544A-7EE6-4342-B048-85BDC9FD1C3A}</a:tableStyleId>
              </a:tblPr>
              <a:tblGrid>
                <a:gridCol w="3203019">
                  <a:extLst>
                    <a:ext uri="{9D8B030D-6E8A-4147-A177-3AD203B41FA5}">
                      <a16:colId xmlns:a16="http://schemas.microsoft.com/office/drawing/2014/main" val="20000"/>
                    </a:ext>
                  </a:extLst>
                </a:gridCol>
                <a:gridCol w="1312752">
                  <a:extLst>
                    <a:ext uri="{9D8B030D-6E8A-4147-A177-3AD203B41FA5}">
                      <a16:colId xmlns:a16="http://schemas.microsoft.com/office/drawing/2014/main" val="20001"/>
                    </a:ext>
                  </a:extLst>
                </a:gridCol>
              </a:tblGrid>
              <a:tr h="169545">
                <a:tc>
                  <a:txBody>
                    <a:bodyPr/>
                    <a:lstStyle/>
                    <a:p>
                      <a:pPr>
                        <a:lnSpc>
                          <a:spcPct val="106000"/>
                        </a:lnSpc>
                        <a:spcAft>
                          <a:spcPts val="0"/>
                        </a:spcAft>
                      </a:pPr>
                      <a:r>
                        <a:rPr lang="en-US" sz="1800" dirty="0">
                          <a:effectLst/>
                        </a:rPr>
                        <a:t>Normal stiffness, k</a:t>
                      </a:r>
                      <a:r>
                        <a:rPr lang="en-US" sz="1800" baseline="-25000" dirty="0">
                          <a:effectLst/>
                        </a:rPr>
                        <a:t>n</a:t>
                      </a:r>
                      <a:r>
                        <a:rPr lang="en-US" sz="1800" dirty="0">
                          <a:effectLst/>
                        </a:rPr>
                        <a:t> (MPa/mm) </a:t>
                      </a:r>
                    </a:p>
                  </a:txBody>
                  <a:tcPr marL="68580" marR="68580" marT="9525" marB="0"/>
                </a:tc>
                <a:tc>
                  <a:txBody>
                    <a:bodyPr/>
                    <a:lstStyle/>
                    <a:p>
                      <a:pPr algn="ctr">
                        <a:lnSpc>
                          <a:spcPct val="106000"/>
                        </a:lnSpc>
                        <a:spcAft>
                          <a:spcPts val="0"/>
                        </a:spcAft>
                      </a:pPr>
                      <a:r>
                        <a:rPr lang="en-US" sz="1800" dirty="0">
                          <a:effectLst/>
                        </a:rPr>
                        <a:t>1 x 10</a:t>
                      </a:r>
                      <a:r>
                        <a:rPr lang="en-US" sz="1800" baseline="30000" dirty="0">
                          <a:effectLst/>
                        </a:rPr>
                        <a:t>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10000"/>
                  </a:ext>
                </a:extLst>
              </a:tr>
              <a:tr h="298640">
                <a:tc>
                  <a:txBody>
                    <a:bodyPr/>
                    <a:lstStyle/>
                    <a:p>
                      <a:pPr>
                        <a:lnSpc>
                          <a:spcPct val="106000"/>
                        </a:lnSpc>
                        <a:spcAft>
                          <a:spcPts val="0"/>
                        </a:spcAft>
                      </a:pPr>
                      <a:r>
                        <a:rPr lang="en-US" sz="1800" dirty="0">
                          <a:effectLst/>
                        </a:rPr>
                        <a:t>Shear stiffness </a:t>
                      </a:r>
                      <a:r>
                        <a:rPr lang="en-US" sz="1800" dirty="0" err="1">
                          <a:effectLst/>
                        </a:rPr>
                        <a:t>k</a:t>
                      </a:r>
                      <a:r>
                        <a:rPr lang="en-US" sz="1800" baseline="-25000" dirty="0" err="1">
                          <a:effectLst/>
                        </a:rPr>
                        <a:t>s</a:t>
                      </a:r>
                      <a:r>
                        <a:rPr lang="en-US" sz="1800" dirty="0">
                          <a:effectLst/>
                        </a:rPr>
                        <a:t> (MPa/mm)</a:t>
                      </a:r>
                    </a:p>
                  </a:txBody>
                  <a:tcPr marL="68580" marR="68580" marT="9525" marB="0"/>
                </a:tc>
                <a:tc>
                  <a:txBody>
                    <a:bodyPr/>
                    <a:lstStyle/>
                    <a:p>
                      <a:pPr algn="ctr">
                        <a:lnSpc>
                          <a:spcPct val="106000"/>
                        </a:lnSpc>
                        <a:spcAft>
                          <a:spcPts val="0"/>
                        </a:spcAft>
                      </a:pPr>
                      <a:r>
                        <a:rPr lang="en-US" sz="1800" dirty="0">
                          <a:effectLst/>
                        </a:rPr>
                        <a:t>1 x 10</a:t>
                      </a:r>
                      <a:r>
                        <a:rPr lang="en-US" sz="1800" baseline="30000" dirty="0">
                          <a:effectLst/>
                        </a:rPr>
                        <a:t>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4"/>
          <a:stretch>
            <a:fillRect/>
          </a:stretch>
        </p:blipFill>
        <p:spPr>
          <a:xfrm>
            <a:off x="8720551" y="390870"/>
            <a:ext cx="3749365" cy="626723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1826" t="5777" r="1946" b="5675"/>
          <a:stretch/>
        </p:blipFill>
        <p:spPr>
          <a:xfrm>
            <a:off x="5500728" y="3811615"/>
            <a:ext cx="3502211" cy="2727297"/>
          </a:xfrm>
          <a:prstGeom prst="rect">
            <a:avLst/>
          </a:prstGeom>
        </p:spPr>
      </p:pic>
    </p:spTree>
    <p:extLst>
      <p:ext uri="{BB962C8B-B14F-4D97-AF65-F5344CB8AC3E}">
        <p14:creationId xmlns:p14="http://schemas.microsoft.com/office/powerpoint/2010/main" val="601130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p:cNvPicPr>
            <a:picLocks noChangeAspect="1"/>
          </p:cNvPicPr>
          <p:nvPr/>
        </p:nvPicPr>
        <p:blipFill>
          <a:blip r:embed="rId2"/>
          <a:stretch>
            <a:fillRect/>
          </a:stretch>
        </p:blipFill>
        <p:spPr>
          <a:xfrm>
            <a:off x="6797269" y="2263225"/>
            <a:ext cx="4601044" cy="4594775"/>
          </a:xfrm>
          <a:prstGeom prst="rect">
            <a:avLst/>
          </a:prstGeom>
        </p:spPr>
      </p:pic>
      <p:pic>
        <p:nvPicPr>
          <p:cNvPr id="11" name="Picture 10"/>
          <p:cNvPicPr>
            <a:picLocks noChangeAspect="1"/>
          </p:cNvPicPr>
          <p:nvPr/>
        </p:nvPicPr>
        <p:blipFill>
          <a:blip r:embed="rId3"/>
          <a:stretch>
            <a:fillRect/>
          </a:stretch>
        </p:blipFill>
        <p:spPr>
          <a:xfrm>
            <a:off x="2404706" y="3462522"/>
            <a:ext cx="4245949" cy="3197770"/>
          </a:xfrm>
          <a:prstGeom prst="rect">
            <a:avLst/>
          </a:prstGeom>
        </p:spPr>
      </p:pic>
      <p:sp>
        <p:nvSpPr>
          <p:cNvPr id="12" name="Rectangle 11"/>
          <p:cNvSpPr/>
          <p:nvPr/>
        </p:nvSpPr>
        <p:spPr>
          <a:xfrm>
            <a:off x="198552" y="907977"/>
            <a:ext cx="7722607" cy="2554545"/>
          </a:xfrm>
          <a:prstGeom prst="rect">
            <a:avLst/>
          </a:prstGeom>
        </p:spPr>
        <p:txBody>
          <a:bodyPr wrap="square">
            <a:spAutoFit/>
          </a:bodyPr>
          <a:lstStyle/>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Rollers on all six sides.</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The Packer is located at the middle depth of the well.</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Zero gravity</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Hydrostatic stress of 38 MPa (∼5500 psi) MPa is applied on the interior walls of the packers.</a:t>
            </a:r>
          </a:p>
          <a:p>
            <a:pPr marL="342900" indent="-342900">
              <a:buFont typeface="Arial" panose="020B0604020202020204" pitchFamily="34" charset="0"/>
              <a:buChar char="•"/>
            </a:pPr>
            <a:r>
              <a:rPr lang="en-US" sz="2000" dirty="0">
                <a:latin typeface="Times New Roman" panose="02020603050405020304" pitchFamily="18" charset="0"/>
                <a:ea typeface="Cambria Math" panose="02040503050406030204" pitchFamily="18" charset="0"/>
                <a:cs typeface="Times New Roman" panose="02020603050405020304" pitchFamily="18" charset="0"/>
              </a:rPr>
              <a:t>Polar coordination in the well is defined as the figure.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following slides, </a:t>
            </a:r>
            <a:r>
              <a:rPr lang="el-GR" sz="2000" dirty="0">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σ</a:t>
            </a:r>
            <a:r>
              <a:rPr lang="en-US" sz="2000" baseline="-25000" dirty="0">
                <a:latin typeface="Times New Roman" panose="02020603050405020304" pitchFamily="18" charset="0"/>
                <a:cs typeface="Times New Roman" panose="02020603050405020304" pitchFamily="18" charset="0"/>
              </a:rPr>
              <a:t>θ</a:t>
            </a:r>
            <a:r>
              <a:rPr lang="el-GR" sz="2000" baseline="-25000" dirty="0">
                <a:latin typeface="Times New Roman" panose="02020603050405020304" pitchFamily="18" charset="0"/>
                <a:cs typeface="Times New Roman" panose="02020603050405020304" pitchFamily="18" charset="0"/>
              </a:rPr>
              <a:t>θ</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δ</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ε</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and </a:t>
            </a:r>
            <a:r>
              <a:rPr lang="el-GR" sz="2000" dirty="0">
                <a:latin typeface="Times New Roman" panose="02020603050405020304" pitchFamily="18" charset="0"/>
                <a:cs typeface="Times New Roman" panose="02020603050405020304" pitchFamily="18" charset="0"/>
              </a:rPr>
              <a:t>ε</a:t>
            </a:r>
            <a:r>
              <a:rPr lang="el-GR" sz="2000" baseline="-25000" dirty="0">
                <a:latin typeface="Times New Roman" panose="02020603050405020304" pitchFamily="18" charset="0"/>
                <a:cs typeface="Times New Roman" panose="02020603050405020304" pitchFamily="18" charset="0"/>
              </a:rPr>
              <a:t>θθ</a:t>
            </a:r>
            <a:r>
              <a:rPr lang="en-US" sz="2000" dirty="0">
                <a:latin typeface="Times New Roman" panose="02020603050405020304" pitchFamily="18" charset="0"/>
                <a:cs typeface="Times New Roman" panose="02020603050405020304" pitchFamily="18" charset="0"/>
              </a:rPr>
              <a:t> for both cases are shown. </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All of the following figures are </a:t>
            </a:r>
            <a:r>
              <a:rPr lang="en-US" sz="2000" b="1" dirty="0">
                <a:latin typeface="Times New Roman" panose="02020603050405020304" pitchFamily="18" charset="0"/>
                <a:cs typeface="Times New Roman" panose="02020603050405020304" pitchFamily="18" charset="0"/>
              </a:rPr>
              <a:t>compression positive</a:t>
            </a:r>
            <a:r>
              <a:rPr lang="en-US" sz="2000" dirty="0">
                <a:latin typeface="Times New Roman" panose="02020603050405020304" pitchFamily="18" charset="0"/>
                <a:cs typeface="Times New Roman" panose="02020603050405020304" pitchFamily="18" charset="0"/>
              </a:rPr>
              <a:t>. </a:t>
            </a:r>
          </a:p>
        </p:txBody>
      </p:sp>
      <p:sp>
        <p:nvSpPr>
          <p:cNvPr id="6" name="Content Placeholder 2"/>
          <p:cNvSpPr txBox="1">
            <a:spLocks/>
          </p:cNvSpPr>
          <p:nvPr/>
        </p:nvSpPr>
        <p:spPr>
          <a:xfrm>
            <a:off x="-226336" y="0"/>
            <a:ext cx="11136711" cy="4813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(1) Donut (torus) shape packers –</a:t>
            </a:r>
            <a:r>
              <a:rPr lang="en-US" dirty="0">
                <a:latin typeface="Times New Roman" panose="02020603050405020304" pitchFamily="18" charset="0"/>
                <a:ea typeface="Cambria Math" panose="02040503050406030204" pitchFamily="18" charset="0"/>
                <a:cs typeface="Times New Roman" panose="02020603050405020304" pitchFamily="18" charset="0"/>
              </a:rPr>
              <a:t>Boundary condition, setup, and assumptions</a:t>
            </a:r>
            <a:endParaRPr lang="en-US"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FFA0D811-8C9B-4946-BF0E-5F9976DC78CC}" type="slidenum">
              <a:rPr lang="en-US" smtClean="0"/>
              <a:t>8</a:t>
            </a:fld>
            <a:endParaRPr lang="en-US"/>
          </a:p>
        </p:txBody>
      </p:sp>
    </p:spTree>
    <p:extLst>
      <p:ext uri="{BB962C8B-B14F-4D97-AF65-F5344CB8AC3E}">
        <p14:creationId xmlns:p14="http://schemas.microsoft.com/office/powerpoint/2010/main" val="295479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361686"/>
            <a:ext cx="5204723" cy="4024290"/>
          </a:xfrm>
        </p:spPr>
        <p:txBody>
          <a:bodyPr>
            <a:noAutofit/>
          </a:bodyPr>
          <a:lstStyle/>
          <a:p>
            <a:r>
              <a:rPr lang="en-US" sz="2000" dirty="0">
                <a:latin typeface="Times New Roman" panose="02020603050405020304" pitchFamily="18" charset="0"/>
                <a:cs typeface="Times New Roman" panose="02020603050405020304" pitchFamily="18" charset="0"/>
              </a:rPr>
              <a:t>Applying 38 MPa pressure in the packer induces </a:t>
            </a:r>
            <a:r>
              <a:rPr lang="en-US" sz="2000" dirty="0" err="1">
                <a:latin typeface="Times New Roman" panose="02020603050405020304" pitchFamily="18" charset="0"/>
                <a:cs typeface="Times New Roman" panose="02020603050405020304" pitchFamily="18" charset="0"/>
              </a:rPr>
              <a:t>σ</a:t>
            </a:r>
            <a:r>
              <a:rPr lang="en-US" sz="2000" baseline="-25000" dirty="0" err="1">
                <a:latin typeface="Times New Roman" panose="02020603050405020304" pitchFamily="18" charset="0"/>
                <a:cs typeface="Times New Roman" panose="02020603050405020304" pitchFamily="18" charset="0"/>
              </a:rPr>
              <a:t>rr</a:t>
            </a:r>
            <a:r>
              <a:rPr lang="en-US" sz="2000" dirty="0">
                <a:latin typeface="Times New Roman" panose="02020603050405020304" pitchFamily="18" charset="0"/>
                <a:cs typeface="Times New Roman" panose="02020603050405020304" pitchFamily="18" charset="0"/>
              </a:rPr>
              <a:t> of 100 MPa compression in the packer-casing contact in case 1. Tensile stress up to 987 MPa is induced in the packer. A higher tension exists in the area the packer is attached to the cylinder.</a:t>
            </a:r>
          </a:p>
          <a:p>
            <a:r>
              <a:rPr lang="en-US" sz="2000" dirty="0">
                <a:latin typeface="Times New Roman" panose="02020603050405020304" pitchFamily="18" charset="0"/>
                <a:cs typeface="Times New Roman" panose="02020603050405020304" pitchFamily="18" charset="0"/>
              </a:rPr>
              <a:t>Compression is positive.</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17" name="Slide Number Placeholder 16"/>
          <p:cNvSpPr>
            <a:spLocks noGrp="1"/>
          </p:cNvSpPr>
          <p:nvPr>
            <p:ph type="sldNum" sz="quarter" idx="12"/>
          </p:nvPr>
        </p:nvSpPr>
        <p:spPr/>
        <p:txBody>
          <a:bodyPr/>
          <a:lstStyle/>
          <a:p>
            <a:fld id="{6C594822-C846-4336-86F4-863ADEAC973A}" type="slidenum">
              <a:rPr lang="en-US" smtClean="0"/>
              <a:t>9</a:t>
            </a:fld>
            <a:endParaRPr lang="en-US"/>
          </a:p>
        </p:txBody>
      </p:sp>
      <p:pic>
        <p:nvPicPr>
          <p:cNvPr id="2" name="Picture 1"/>
          <p:cNvPicPr>
            <a:picLocks noChangeAspect="1"/>
          </p:cNvPicPr>
          <p:nvPr/>
        </p:nvPicPr>
        <p:blipFill>
          <a:blip r:embed="rId3"/>
          <a:stretch>
            <a:fillRect/>
          </a:stretch>
        </p:blipFill>
        <p:spPr>
          <a:xfrm>
            <a:off x="5204724" y="941560"/>
            <a:ext cx="6987276" cy="4690512"/>
          </a:xfrm>
          <a:prstGeom prst="rect">
            <a:avLst/>
          </a:prstGeom>
        </p:spPr>
      </p:pic>
      <p:sp>
        <p:nvSpPr>
          <p:cNvPr id="4" name="Rectangle 3"/>
          <p:cNvSpPr/>
          <p:nvPr/>
        </p:nvSpPr>
        <p:spPr>
          <a:xfrm>
            <a:off x="3364871" y="230168"/>
            <a:ext cx="6096000" cy="461665"/>
          </a:xfrm>
          <a:prstGeom prst="rect">
            <a:avLst/>
          </a:prstGeom>
        </p:spPr>
        <p:txBody>
          <a:bodyPr>
            <a:spAutoFit/>
          </a:bodyPr>
          <a:lstStyle/>
          <a:p>
            <a:r>
              <a:rPr lang="en-US" sz="2400" dirty="0">
                <a:latin typeface="Times New Roman" panose="02020603050405020304" pitchFamily="18" charset="0"/>
                <a:cs typeface="Times New Roman" panose="02020603050405020304" pitchFamily="18" charset="0"/>
              </a:rPr>
              <a:t>(1) Donut (torus) shape packers – </a:t>
            </a:r>
            <a:r>
              <a:rPr lang="en-US" sz="2400" dirty="0">
                <a:latin typeface="Times New Roman" panose="02020603050405020304" pitchFamily="18" charset="0"/>
                <a:ea typeface="Cambria Math" panose="02040503050406030204" pitchFamily="18" charset="0"/>
                <a:cs typeface="Times New Roman" panose="02020603050405020304" pitchFamily="18" charset="0"/>
              </a:rPr>
              <a:t>Case I</a:t>
            </a:r>
            <a:endParaRPr lang="en-US" sz="2400" dirty="0"/>
          </a:p>
        </p:txBody>
      </p:sp>
    </p:spTree>
    <p:extLst>
      <p:ext uri="{BB962C8B-B14F-4D97-AF65-F5344CB8AC3E}">
        <p14:creationId xmlns:p14="http://schemas.microsoft.com/office/powerpoint/2010/main" val="3334626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marL="342900" indent="-342900" algn="l">
          <a:spcBef>
            <a:spcPts val="600"/>
          </a:spcBef>
          <a:buClr>
            <a:schemeClr val="tx1"/>
          </a:buClr>
          <a:buFont typeface="Wingdings" panose="05000000000000000000" pitchFamily="2" charset="2"/>
          <a:buChar char="§"/>
          <a:defRPr sz="2000" dirty="0" smtClean="0">
            <a:latin typeface="Arial" panose="020B0604020202020204" pitchFamily="34" charset="0"/>
            <a:cs typeface="Arial" panose="020B0604020202020204" pitchFamily="34"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17881</TotalTime>
  <Words>5775</Words>
  <Application>Microsoft Office PowerPoint</Application>
  <PresentationFormat>Widescreen</PresentationFormat>
  <Paragraphs>494</Paragraphs>
  <Slides>63</Slides>
  <Notes>14</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3_Office Theme</vt:lpstr>
      <vt:lpstr>PowerPoint Presentation</vt:lpstr>
      <vt:lpstr>PowerPoint Presentation</vt:lpstr>
      <vt:lpstr>PowerPoint Presentation</vt:lpstr>
      <vt:lpstr>(1) Donut (torus) shape packers -Domain of the model and mechanical properties </vt:lpstr>
      <vt:lpstr>(1) Donut (torus) shape packers –The Packer shape </vt:lpstr>
      <vt:lpstr>(1) Donut (torus) shape packers –The Packer shape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The packer is a hollow cylinder (cylindrical annulus)</vt:lpstr>
      <vt:lpstr>PowerPoint Presentation</vt:lpstr>
      <vt:lpstr>The packer with a shape of hollow cylinder (cylindrical annulus) setup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and Conclusions</vt:lpstr>
      <vt:lpstr>Summary and Conclusions</vt:lpstr>
    </vt:vector>
  </TitlesOfParts>
  <Company>University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Hemami, Behzad</dc:creator>
  <cp:lastModifiedBy>Ghassemi, Ahmad</cp:lastModifiedBy>
  <cp:revision>244</cp:revision>
  <dcterms:created xsi:type="dcterms:W3CDTF">2022-12-14T00:58:43Z</dcterms:created>
  <dcterms:modified xsi:type="dcterms:W3CDTF">2023-06-19T20:47:32Z</dcterms:modified>
</cp:coreProperties>
</file>