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361" r:id="rId3"/>
    <p:sldId id="3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00C2-8669-44C0-EF12-830F369C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9ABD4-531B-99EA-B14F-1BE0D5D17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B9587-4CCD-D26E-97BA-B71BB109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469A-E68E-3DF1-4501-D66CE222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0E93-CD70-C8C6-2837-1803A8BE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379E-0912-6B5A-EB7E-E570E79D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363B5-8503-856F-E455-2849FB8B1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676F2-7C11-BEF4-7BAF-BDAF6CC8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33CB9-C900-F500-37AD-54A87D95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6F0F-F3F1-B0DA-98BE-70A4C922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6C479-5A0F-9293-6B27-D1EF5DA05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067A7-1DB8-9B3F-6864-DF8ACBAA6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43E2A-D2FA-DB19-8E23-22B07E33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2A49-7C12-5604-20C6-7550A152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040F9-EB5E-4CEC-0DA8-1EEE719C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CD6E-5F6E-CD37-5DBF-18A6A91A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89C54-A55A-D67E-A3FF-EDBCC26BB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809F6-CAC2-07DD-E738-83926F4A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DB6E-5C81-D5B0-4436-01A3BDE6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ABF3F-5113-3DFF-60C5-80399CEF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8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57C7-9D81-A1D8-0144-30DA4BD4A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38154-0E59-D7A0-D22F-90D3828A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90458-D619-AA6D-40F6-75FB10815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08448-358C-5B13-CC2B-257DC6121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669D3-566C-0EC6-75F1-70D74E01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4824-F70F-9B3A-F52C-33D04678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BEA6-D6C4-1AAD-2557-989DEFF99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79BA5-1973-762D-7EF0-E906DB6D4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D1CB2-283D-CEDE-C2F0-66386CD5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314D6-5BAC-D26A-3AA3-4F6AFA63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ADDA7-A3FA-3A62-3B5F-7348885B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5A72-54A1-8406-CBBC-A9FF2500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63550-C177-CF3A-8B27-3EE7BEE47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BD2F9-D355-BD4F-D2B1-1DA8AC614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EDC39C-C7C7-891C-24FF-B4350DE29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02220-9FD6-2A9F-D809-AC60B19FF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3850B-EA34-05FB-F6D6-C15585D0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CAB9E-EEAF-5D0A-0A1E-387990DC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825192-8F98-19BD-E3B1-ED0DA453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4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6B2E-8CF9-21DA-8D49-B4F827BA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26A14-A9C4-6BD2-D4CE-E7CC5004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9FBB0-9187-C45F-26FD-17C46A3D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42C07-9846-89EA-0CA4-888481A7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9F44F-47B4-479A-BACA-1CCAAE5F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6BCB6-8CDB-D0FB-5E67-FAFC787E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459E6-F1D6-8574-B8F5-1C200A3E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4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52CD-A3FF-B53E-49DE-262AC46D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3E9F7-7F59-8A2A-A4AE-9120E3C57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E08EB-1DFE-3467-5027-EC8261A33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56BD3-D270-6104-0F4D-273686475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84CED-45FD-F20F-2D43-A6301C46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AF7B3-799C-E20A-A88F-CC11772D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0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0C0A-1DD7-3209-0773-AF8B36A7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7A770-242E-33EB-420F-C6DD2924D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E253C-73CE-7028-AE7B-130614F69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366B1-2DE2-383B-423C-92C86059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70A88-114E-9332-FF43-23B49CAC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43200-B52A-0144-3B91-D83B7E6B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0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9C911-DBA3-8D6A-CFAF-920ED798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CCC6E-EA95-DD1E-1AC9-BF75A948E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41B79-CB96-1DFE-C5DD-AAA8625F4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BF41-A393-47CE-8AFE-80747DDB25CE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4D64-D54E-9B7C-25D4-01FD2FA3F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DD8A-4F40-8411-8E96-2B349B5A9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1E77-D84B-4EA7-B845-3908807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3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64FA7F3-CF8B-57D3-76C8-801560FF19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0783196"/>
                  </p:ext>
                </p:extLst>
              </p:nvPr>
            </p:nvGraphicFramePr>
            <p:xfrm>
              <a:off x="723900" y="3758583"/>
              <a:ext cx="10744200" cy="202584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11297420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152695705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4570666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0015661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62680877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1766257065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013948565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89566504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10358273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𝐩𝐞𝐚𝐤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𝛍</m:t>
                                    </m:r>
                                  </m:e>
                                  <m:sub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Initiated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sub>
                              </m:sSub>
                            </m:oMath>
                          </a14:m>
                          <a:endParaRPr lang="en-US" sz="1200" b="1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Cumulative displacement 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𝛍</m:t>
                              </m:r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Tangential stiffness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𝐤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𝐭</m:t>
                                  </m:r>
                                  <m:r>
                                    <a:rPr lang="en-US" sz="1200" b="1">
                                      <a:effectLst/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𝐥𝐨𝐚𝐝𝐢𝐧𝐠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(MPa/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𝛍</m:t>
                              </m:r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Tangential stiffness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𝐤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𝐭</m:t>
                                  </m:r>
                                  <m:r>
                                    <a:rPr lang="en-US" sz="1200" b="1">
                                      <a:effectLst/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𝐮𝐧𝐥𝐨𝐚𝐝𝐢𝐧𝐠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(MPa/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𝛍</m:t>
                              </m:r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118487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CSS1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1.426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0.837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58.6%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0.407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1832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4.7E-3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5.82E-4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55160331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CSS2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1.426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1.115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77.6%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0.401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4899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9.9E-3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3.23E-4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6975925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CSS3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1.428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1.244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87.1%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0.384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0.6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11490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3.9E-3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4.05E-4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0340629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CSS4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1.317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1.181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89.7%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3760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5.3E-3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12.29E-4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1914699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ZD1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1.58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1.348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85%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0.391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1098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11E-3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5.54E-4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7044852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ZD2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1.629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1.45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89%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0.7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1272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3.6E-3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6.2E-4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3274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64FA7F3-CF8B-57D3-76C8-801560FF19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0783196"/>
                  </p:ext>
                </p:extLst>
              </p:nvPr>
            </p:nvGraphicFramePr>
            <p:xfrm>
              <a:off x="723900" y="3758583"/>
              <a:ext cx="10744200" cy="202584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11297420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152695705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4570666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0015661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62680877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1766257065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013948565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895665049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1103582739"/>
                        </a:ext>
                      </a:extLst>
                    </a:gridCol>
                  </a:tblGrid>
                  <a:tr h="54984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0667" t="-1111" r="-977333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667" t="-1111" r="-877333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01333" t="-1111" r="-676667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02139" t="-1111" r="-442781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57034" t="-1111" r="-214829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57034" t="-1111" r="-114829" b="-28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88333" t="-1111" r="-667" b="-28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1184872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CSS1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1.426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0.837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58.6%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0.407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1832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4.7E-3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5.82E-4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55160331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CSS2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1.426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1.115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77.6%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0.401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4899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9.9E-3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3.23E-4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69759253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CSS3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1.428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1.244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87.1%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0.384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0.6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11490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3.9E-3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4.05E-4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03406292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CSS4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1.317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1.181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89.7%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0.39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3760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5.3E-3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12.29E-4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1914699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ZD1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1.58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1.348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85%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0.391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1098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11E-3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5.54E-4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70448520"/>
                      </a:ext>
                    </a:extLst>
                  </a:tr>
                  <a:tr h="24599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ZD2 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1.629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1.45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89%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0.44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0.7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1272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3.6E-3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6.2E-4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333274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B6AC66-F2CD-0902-5B9E-4200840922CF}"/>
                  </a:ext>
                </a:extLst>
              </p:cNvPr>
              <p:cNvSpPr txBox="1"/>
              <p:nvPr/>
            </p:nvSpPr>
            <p:spPr>
              <a:xfrm>
                <a:off x="650215" y="729537"/>
                <a:ext cx="6094520" cy="2369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b="1" dirty="0">
                    <a:solidFill>
                      <a:srgbClr val="0070C0"/>
                    </a:solidFill>
                  </a:rPr>
                  <a:t>Experiment setup #1: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</a:rPr>
                  <a:t>(Ph.D. chapter 3)</a:t>
                </a:r>
              </a:p>
              <a:p>
                <a:endParaRPr lang="en-US" sz="1600" b="1" dirty="0">
                  <a:solidFill>
                    <a:srgbClr val="0070C0"/>
                  </a:solidFill>
                </a:endParaRPr>
              </a:p>
              <a:p>
                <a:r>
                  <a:rPr lang="en-US" sz="1600" b="1" dirty="0">
                    <a:solidFill>
                      <a:srgbClr val="0070C0"/>
                    </a:solidFill>
                  </a:rPr>
                  <a:t>Defining the role of critical stress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𝛕</m:t>
                        </m:r>
                      </m:e>
                      <m:sub>
                        <m:r>
                          <a:rPr lang="en-US" sz="1600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70C0"/>
                    </a:solidFill>
                  </a:rPr>
                  <a:t>) on M-V scaling relation</a:t>
                </a:r>
              </a:p>
              <a:p>
                <a:endParaRPr lang="en-US" sz="1400" b="1" dirty="0"/>
              </a:p>
              <a:p>
                <a:r>
                  <a:rPr lang="en-US" sz="1400" b="1" dirty="0"/>
                  <a:t>Rock:</a:t>
                </a:r>
                <a:r>
                  <a:rPr lang="en-US" sz="1400" dirty="0"/>
                  <a:t>60 grid Westerly granite</a:t>
                </a:r>
              </a:p>
              <a:p>
                <a:r>
                  <a:rPr lang="en-US" sz="1400" b="1" dirty="0"/>
                  <a:t>Confining stress</a:t>
                </a:r>
                <a:r>
                  <a:rPr lang="en-US" sz="1400" dirty="0"/>
                  <a:t>: 3MPa</a:t>
                </a:r>
              </a:p>
              <a:p>
                <a:r>
                  <a:rPr lang="en-US" sz="1400" b="1" dirty="0"/>
                  <a:t>Axial stress</a:t>
                </a:r>
                <a:r>
                  <a:rPr lang="en-US" sz="1400" dirty="0"/>
                  <a:t>: constant/zero-displacement</a:t>
                </a:r>
              </a:p>
              <a:p>
                <a:r>
                  <a:rPr lang="en-US" sz="1400" b="1" dirty="0"/>
                  <a:t>Upstream: </a:t>
                </a:r>
                <a:r>
                  <a:rPr lang="en-US" sz="1400" dirty="0"/>
                  <a:t>pressurized in a step-wise manner</a:t>
                </a:r>
              </a:p>
              <a:p>
                <a:r>
                  <a:rPr lang="en-US" sz="1400" b="1" dirty="0"/>
                  <a:t>Downstream</a:t>
                </a:r>
                <a:r>
                  <a:rPr lang="en-US" sz="1400" dirty="0"/>
                  <a:t>: capped, monitored by pressure transducer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B6AC66-F2CD-0902-5B9E-420084092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15" y="729537"/>
                <a:ext cx="6094520" cy="2369880"/>
              </a:xfrm>
              <a:prstGeom prst="rect">
                <a:avLst/>
              </a:prstGeom>
              <a:blipFill>
                <a:blip r:embed="rId3"/>
                <a:stretch>
                  <a:fillRect l="-601" t="-773" b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319B81-CA6A-D931-5FD9-211B3BB38F00}"/>
                  </a:ext>
                </a:extLst>
              </p:cNvPr>
              <p:cNvSpPr txBox="1"/>
              <p:nvPr/>
            </p:nvSpPr>
            <p:spPr>
              <a:xfrm>
                <a:off x="8181975" y="2820302"/>
                <a:ext cx="2981325" cy="558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6.4×10</m:t>
                        </m:r>
                      </m:e>
                      <m:sup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MPa/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μm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_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𝑙𝑜𝑎𝑑𝑖𝑛𝑔</m:t>
                        </m:r>
                      </m:sub>
                    </m:sSub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</a:t>
                </a:r>
                <a:endParaRPr lang="en-US" sz="1400" dirty="0">
                  <a:latin typeface="Times New Roman" panose="02020603050405020304" pitchFamily="18" charset="0"/>
                  <a:ea typeface="DengXian" panose="02010600030101010101" pitchFamily="2" charset="-122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400" b="0" i="0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6.18</m:t>
                        </m:r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×10</m:t>
                        </m:r>
                      </m:e>
                      <m:sup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40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MPa/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μm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_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𝑢𝑛𝑙𝑜𝑎𝑑𝑖𝑛𝑔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319B81-CA6A-D931-5FD9-211B3BB38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975" y="2820302"/>
                <a:ext cx="2981325" cy="558230"/>
              </a:xfrm>
              <a:prstGeom prst="rect">
                <a:avLst/>
              </a:prstGeom>
              <a:blipFill>
                <a:blip r:embed="rId4"/>
                <a:stretch>
                  <a:fillRect t="-219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22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E4BD0A-FE67-7A35-838B-5D20A4019F3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46860" y="2555811"/>
              <a:ext cx="9098280" cy="137160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368063979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818004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97123332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0795063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87121731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1454964966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3238634165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994981337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48501414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𝐩𝐞𝐚𝐤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𝛍</m:t>
                                    </m:r>
                                  </m:e>
                                  <m:sub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Injection rate (ml/min)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Upstream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sub>
                              </m:sSub>
                            </m:oMath>
                          </a14:m>
                          <a:endParaRPr lang="en-US" sz="1200" b="1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Downstream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sub>
                              </m:sSub>
                            </m:oMath>
                          </a14:m>
                          <a:endParaRPr lang="en-US" sz="1200" b="1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Cumulative displacement</a:t>
                          </a:r>
                          <a:r>
                            <a:rPr lang="en-US" sz="1200" b="1" baseline="0" dirty="0">
                              <a:effectLst/>
                            </a:rPr>
                            <a:t> </a:t>
                          </a:r>
                          <a:r>
                            <a:rPr lang="en-US" sz="1200" b="1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𝛍</m:t>
                              </m:r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26692347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1.218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0.979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77.9%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0.355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0.05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2780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3660330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200" dirty="0">
                              <a:effectLst/>
                            </a:rPr>
                            <a:t>JY_FR_</a:t>
                          </a: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1.342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1.087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80.9%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4750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616305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4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1..216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1.016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83.5%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0.91 (?)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5857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888109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5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1.049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80.3%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0.374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1.48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6688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44275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1.288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1.004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81.8%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0.371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0.75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6550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821206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DE4BD0A-FE67-7A35-838B-5D20A4019F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3485983"/>
                  </p:ext>
                </p:extLst>
              </p:nvPr>
            </p:nvGraphicFramePr>
            <p:xfrm>
              <a:off x="1546860" y="2555811"/>
              <a:ext cx="9098280" cy="137160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368063979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9818004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97123332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10795063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87121731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1454964966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3238634165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994981337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148501414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25833" t="-1333" r="-1021667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25833" t="-1333" r="-921667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26667" t="-1333" r="-720833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Injection rate (ml/min)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35638" t="-1333" r="-260638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47556" t="-1333" r="-117778" b="-2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68441" t="-1333" r="-760" b="-2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6692347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1.218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0.979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77.9%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0.355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0.05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2780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3660330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200" dirty="0">
                              <a:effectLst/>
                            </a:rPr>
                            <a:t>JY_FR_</a:t>
                          </a: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1.342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1.087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80.9%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0.2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4750</a:t>
                          </a:r>
                          <a:endParaRPr lang="en-US" sz="1200" b="1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616305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4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1..216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1.016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83.5%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0.91 (?)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5857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888109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5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1.049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80.3%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0.374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1.48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6688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44275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等线" panose="02010600030101010101" pitchFamily="2" charset="-122"/>
                              <a:cs typeface="+mn-cs"/>
                            </a:rPr>
                            <a:t>JY_FR_</a:t>
                          </a:r>
                          <a:r>
                            <a:rPr kumimoji="0" lang="en-US" altLang="zh-CN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en-US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1.288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1.004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81.8%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0.371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0.75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6550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821206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8CCA60C-AD95-3CEF-0FD6-D4995CCEFA91}"/>
              </a:ext>
            </a:extLst>
          </p:cNvPr>
          <p:cNvSpPr txBox="1"/>
          <p:nvPr/>
        </p:nvSpPr>
        <p:spPr>
          <a:xfrm>
            <a:off x="614705" y="411198"/>
            <a:ext cx="609452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Experiment setup #2: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Defining the role of injection rate </a:t>
            </a:r>
          </a:p>
          <a:p>
            <a:endParaRPr lang="en-US" sz="1400" b="1" dirty="0"/>
          </a:p>
          <a:p>
            <a:r>
              <a:rPr lang="en-US" sz="1400" b="1" dirty="0"/>
              <a:t>Rock: </a:t>
            </a:r>
            <a:r>
              <a:rPr lang="en-US" sz="1400" dirty="0"/>
              <a:t>Super smooth Westerly granite (low permeability)</a:t>
            </a:r>
          </a:p>
          <a:p>
            <a:r>
              <a:rPr lang="en-US" sz="1400" b="1" dirty="0"/>
              <a:t>Confining stress</a:t>
            </a:r>
            <a:r>
              <a:rPr lang="en-US" sz="1400" dirty="0"/>
              <a:t>: 3MPa</a:t>
            </a:r>
          </a:p>
          <a:p>
            <a:r>
              <a:rPr lang="en-US" sz="1400" b="1" dirty="0"/>
              <a:t>Axial stress</a:t>
            </a:r>
            <a:r>
              <a:rPr lang="en-US" sz="1400" dirty="0"/>
              <a:t>: constant</a:t>
            </a:r>
          </a:p>
          <a:p>
            <a:r>
              <a:rPr lang="en-US" sz="1400" b="1" dirty="0"/>
              <a:t>Upstream: </a:t>
            </a:r>
            <a:r>
              <a:rPr lang="en-US" sz="1400" dirty="0"/>
              <a:t>constant injection rate </a:t>
            </a:r>
          </a:p>
          <a:p>
            <a:r>
              <a:rPr lang="en-US" sz="1400" b="1" dirty="0"/>
              <a:t>Downstream</a:t>
            </a:r>
            <a:r>
              <a:rPr lang="en-US" sz="1400" dirty="0"/>
              <a:t>: capped, monitored by pressure transducer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462599-54A5-B52E-103D-3075B70C92D9}"/>
              </a:ext>
            </a:extLst>
          </p:cNvPr>
          <p:cNvSpPr txBox="1"/>
          <p:nvPr/>
        </p:nvSpPr>
        <p:spPr>
          <a:xfrm>
            <a:off x="614705" y="4569366"/>
            <a:ext cx="60945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Experiment setup #3:</a:t>
            </a:r>
            <a:endParaRPr lang="en-US" sz="1400" b="1" dirty="0"/>
          </a:p>
          <a:p>
            <a:r>
              <a:rPr lang="en-US" sz="1400" b="1" dirty="0"/>
              <a:t>Rock: </a:t>
            </a:r>
            <a:r>
              <a:rPr lang="en-US" sz="1400" dirty="0"/>
              <a:t>60 grid Westerly granite (high permeability)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0411BC57-580D-CFE4-B629-FFC9073A719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1315" y="5381662"/>
              <a:ext cx="6829370" cy="88696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413056639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56226741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73290549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5667143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236255837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487532565"/>
                        </a:ext>
                      </a:extLst>
                    </a:gridCol>
                    <a:gridCol w="1845890">
                      <a:extLst>
                        <a:ext uri="{9D8B030D-6E8A-4147-A177-3AD203B41FA5}">
                          <a16:colId xmlns:a16="http://schemas.microsoft.com/office/drawing/2014/main" val="2840766787"/>
                        </a:ext>
                      </a:extLst>
                    </a:gridCol>
                  </a:tblGrid>
                  <a:tr h="52120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𝐩𝐞𝐚𝐤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1200" b="1">
                                      <a:effectLst/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 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𝛍</m:t>
                                    </m:r>
                                  </m:e>
                                  <m:sub>
                                    <m:r>
                                      <a:rPr lang="en-US" sz="1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Initiated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</m:e>
                                <m:sub>
                                  <m:r>
                                    <a:rPr lang="en-US" sz="12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sub>
                              </m:sSub>
                            </m:oMath>
                          </a14:m>
                          <a:endParaRPr lang="en-US" sz="1200" b="1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(MPa)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Cumulative displacement</a:t>
                          </a:r>
                          <a:r>
                            <a:rPr lang="en-US" sz="1200" b="1" baseline="0" dirty="0">
                              <a:effectLst/>
                            </a:rPr>
                            <a:t> </a:t>
                          </a:r>
                          <a:r>
                            <a:rPr lang="en-US" sz="1200" b="1" dirty="0">
                              <a:effectLst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1" i="1">
                                  <a:effectLst/>
                                  <a:latin typeface="Cambria Math" panose="02040503050406030204" pitchFamily="18" charset="0"/>
                                </a:rPr>
                                <m:t>𝐦𝐦</m:t>
                              </m:r>
                            </m:oMath>
                          </a14:m>
                          <a:r>
                            <a:rPr lang="en-US" sz="1200" b="1" dirty="0">
                              <a:effectLst/>
                            </a:rPr>
                            <a:t>)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7454347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JY_FR_O1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1.421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1.188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83.5%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10.28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23668236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JY_FR_O3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1.295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81.8%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0.365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9.95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00202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0411BC57-580D-CFE4-B629-FFC9073A71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1858875"/>
                  </p:ext>
                </p:extLst>
              </p:nvPr>
            </p:nvGraphicFramePr>
            <p:xfrm>
              <a:off x="2681315" y="5381662"/>
              <a:ext cx="6829370" cy="88696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14400">
                      <a:extLst>
                        <a:ext uri="{9D8B030D-6E8A-4147-A177-3AD203B41FA5}">
                          <a16:colId xmlns:a16="http://schemas.microsoft.com/office/drawing/2014/main" val="4130566398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56226741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73290549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15667143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3236255837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487532565"/>
                        </a:ext>
                      </a:extLst>
                    </a:gridCol>
                    <a:gridCol w="1845890">
                      <a:extLst>
                        <a:ext uri="{9D8B030D-6E8A-4147-A177-3AD203B41FA5}">
                          <a16:colId xmlns:a16="http://schemas.microsoft.com/office/drawing/2014/main" val="2840766787"/>
                        </a:ext>
                      </a:extLst>
                    </a:gridCol>
                  </a:tblGrid>
                  <a:tr h="52120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Exp. No.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25833" t="-1163" r="-711667" b="-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23967" t="-1163" r="-605785" b="-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dirty="0">
                              <a:effectLst/>
                            </a:rPr>
                            <a:t>%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426667" t="-1163" r="-410833" b="-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36170" t="-1163" r="-162234" b="-883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70627" t="-1163" r="-660" b="-883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454347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JY_FR_O1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1.421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1.188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83.5%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0.388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0.8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10.28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23668236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JY_FR_O3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1.295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1.05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81.8%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0.365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1.1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9.95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002027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507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8CCA60C-AD95-3CEF-0FD6-D4995CCEFA91}"/>
              </a:ext>
            </a:extLst>
          </p:cNvPr>
          <p:cNvSpPr txBox="1"/>
          <p:nvPr/>
        </p:nvSpPr>
        <p:spPr>
          <a:xfrm>
            <a:off x="881035" y="2351782"/>
            <a:ext cx="60945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Additional: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/>
              <a:t>Normal stiffness measurement</a:t>
            </a:r>
          </a:p>
          <a:p>
            <a:r>
              <a:rPr lang="en-US" sz="1600" b="1" dirty="0"/>
              <a:t>System resistance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415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390</Words>
  <Application>Microsoft Office PowerPoint</Application>
  <PresentationFormat>Widescreen</PresentationFormat>
  <Paragraphs>168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Yu, Jiayi</dc:creator>
  <cp:lastModifiedBy>Jiayi Yu</cp:lastModifiedBy>
  <cp:revision>5</cp:revision>
  <dcterms:created xsi:type="dcterms:W3CDTF">2023-06-11T20:54:10Z</dcterms:created>
  <dcterms:modified xsi:type="dcterms:W3CDTF">2023-07-01T22:35:25Z</dcterms:modified>
</cp:coreProperties>
</file>