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9"/>
  </p:notesMasterIdLst>
  <p:sldIdLst>
    <p:sldId id="323" r:id="rId3"/>
    <p:sldId id="341" r:id="rId4"/>
    <p:sldId id="311" r:id="rId5"/>
    <p:sldId id="340" r:id="rId6"/>
    <p:sldId id="281" r:id="rId7"/>
    <p:sldId id="329" r:id="rId8"/>
    <p:sldId id="330" r:id="rId9"/>
    <p:sldId id="331" r:id="rId10"/>
    <p:sldId id="332" r:id="rId11"/>
    <p:sldId id="333" r:id="rId12"/>
    <p:sldId id="334" r:id="rId13"/>
    <p:sldId id="335" r:id="rId14"/>
    <p:sldId id="337" r:id="rId15"/>
    <p:sldId id="336" r:id="rId16"/>
    <p:sldId id="338" r:id="rId17"/>
    <p:sldId id="3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DCF1E4-765A-9442-8EBB-DA5F93833E82}">
          <p14:sldIdLst>
            <p14:sldId id="323"/>
            <p14:sldId id="341"/>
            <p14:sldId id="311"/>
            <p14:sldId id="340"/>
            <p14:sldId id="281"/>
            <p14:sldId id="329"/>
            <p14:sldId id="330"/>
            <p14:sldId id="331"/>
            <p14:sldId id="332"/>
            <p14:sldId id="333"/>
            <p14:sldId id="334"/>
            <p14:sldId id="335"/>
            <p14:sldId id="337"/>
            <p14:sldId id="336"/>
            <p14:sldId id="338"/>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p:restoredTop sz="94930"/>
  </p:normalViewPr>
  <p:slideViewPr>
    <p:cSldViewPr snapToGrid="0" snapToObjects="1">
      <p:cViewPr varScale="1">
        <p:scale>
          <a:sx n="112" d="100"/>
          <a:sy n="112" d="100"/>
        </p:scale>
        <p:origin x="768"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u/Documents/Stanford/research/calculation/fieldtest_June2024/from_Sandia/Chloride%20Calibr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u/Documents/Stanford/research/calculation/fieldtest_June2024/from_Sandia/Chloride%20Calibr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sau/Documents/Stanford/research/calculation/fieldtest_June2024/from_Sandia/Chloride%20Calibratio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t>Tool 3 (Post</a:t>
            </a:r>
            <a:r>
              <a:rPr lang="en-US" sz="1200" b="1" baseline="0" dirty="0"/>
              <a:t> Deployment)</a:t>
            </a:r>
            <a:endParaRPr lang="en-US" sz="1200" b="1" dirty="0"/>
          </a:p>
        </c:rich>
      </c:tx>
      <c:layout>
        <c:manualLayout>
          <c:xMode val="edge"/>
          <c:yMode val="edge"/>
          <c:x val="0.12528917648350629"/>
          <c:y val="2.52110098663717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CL1</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WellSamples_SS!$R$4:$R$6</c:f>
              <c:numCache>
                <c:formatCode>0.00</c:formatCode>
                <c:ptCount val="3"/>
                <c:pt idx="0">
                  <c:v>1.35</c:v>
                </c:pt>
                <c:pt idx="1">
                  <c:v>1.37</c:v>
                </c:pt>
                <c:pt idx="2">
                  <c:v>1.43</c:v>
                </c:pt>
              </c:numCache>
            </c:numRef>
          </c:xVal>
          <c:yVal>
            <c:numRef>
              <c:f>WellSamples_SS!$Q$4:$Q$6</c:f>
              <c:numCache>
                <c:formatCode>0.000</c:formatCode>
                <c:ptCount val="3"/>
                <c:pt idx="0">
                  <c:v>2.3010299956639813</c:v>
                </c:pt>
                <c:pt idx="1">
                  <c:v>1.3010299956639813</c:v>
                </c:pt>
                <c:pt idx="2">
                  <c:v>0.3010299956639812</c:v>
                </c:pt>
              </c:numCache>
            </c:numRef>
          </c:yVal>
          <c:smooth val="0"/>
          <c:extLst>
            <c:ext xmlns:c16="http://schemas.microsoft.com/office/drawing/2014/chart" uri="{C3380CC4-5D6E-409C-BE32-E72D297353CC}">
              <c16:uniqueId val="{00000001-30BA-BC46-8E24-414B72F76CC3}"/>
            </c:ext>
          </c:extLst>
        </c:ser>
        <c:ser>
          <c:idx val="1"/>
          <c:order val="1"/>
          <c:tx>
            <c:v>CL2</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1"/>
            <c:trendlineLbl>
              <c:layout>
                <c:manualLayout>
                  <c:x val="0.30903559058366492"/>
                  <c:y val="0.1496985011687872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trendlineLbl>
          </c:trendline>
          <c:xVal>
            <c:numRef>
              <c:f>WellSamples_SS!$S$4:$S$6</c:f>
              <c:numCache>
                <c:formatCode>0.00</c:formatCode>
                <c:ptCount val="3"/>
                <c:pt idx="0">
                  <c:v>1.48</c:v>
                </c:pt>
                <c:pt idx="1">
                  <c:v>1.45</c:v>
                </c:pt>
                <c:pt idx="2">
                  <c:v>1.43</c:v>
                </c:pt>
              </c:numCache>
            </c:numRef>
          </c:xVal>
          <c:yVal>
            <c:numRef>
              <c:f>WellSamples_SS!$Q$4:$Q$6</c:f>
              <c:numCache>
                <c:formatCode>0.000</c:formatCode>
                <c:ptCount val="3"/>
                <c:pt idx="0">
                  <c:v>2.3010299956639813</c:v>
                </c:pt>
                <c:pt idx="1">
                  <c:v>1.3010299956639813</c:v>
                </c:pt>
                <c:pt idx="2">
                  <c:v>0.3010299956639812</c:v>
                </c:pt>
              </c:numCache>
            </c:numRef>
          </c:yVal>
          <c:smooth val="0"/>
          <c:extLst>
            <c:ext xmlns:c16="http://schemas.microsoft.com/office/drawing/2014/chart" uri="{C3380CC4-5D6E-409C-BE32-E72D297353CC}">
              <c16:uniqueId val="{00000003-30BA-BC46-8E24-414B72F76CC3}"/>
            </c:ext>
          </c:extLst>
        </c:ser>
        <c:dLbls>
          <c:showLegendKey val="0"/>
          <c:showVal val="0"/>
          <c:showCatName val="0"/>
          <c:showSerName val="0"/>
          <c:showPercent val="0"/>
          <c:showBubbleSize val="0"/>
        </c:dLbls>
        <c:axId val="796111247"/>
        <c:axId val="1499408591"/>
      </c:scatterChart>
      <c:valAx>
        <c:axId val="796111247"/>
        <c:scaling>
          <c:orientation val="minMax"/>
          <c:max val="3"/>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Voltage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9408591"/>
        <c:crosses val="autoZero"/>
        <c:crossBetween val="midCat"/>
      </c:valAx>
      <c:valAx>
        <c:axId val="1499408591"/>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Chloride Concentration (-log(M))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111247"/>
        <c:crosses val="autoZero"/>
        <c:crossBetween val="midCat"/>
      </c:valAx>
      <c:spPr>
        <a:noFill/>
        <a:ln>
          <a:noFill/>
        </a:ln>
        <a:effectLst/>
      </c:spPr>
    </c:plotArea>
    <c:legend>
      <c:legendPos val="b"/>
      <c:layout>
        <c:manualLayout>
          <c:xMode val="edge"/>
          <c:yMode val="edge"/>
          <c:x val="0.68130733068441041"/>
          <c:y val="0.16083912232400244"/>
          <c:w val="0.2457726497805901"/>
          <c:h val="0.172603500414371"/>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Tool 1</a:t>
            </a:r>
          </a:p>
        </c:rich>
      </c:tx>
      <c:layout>
        <c:manualLayout>
          <c:xMode val="edge"/>
          <c:yMode val="edge"/>
          <c:x val="0.11436936974434321"/>
          <c:y val="3.133115145990522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v>All Data</c:v>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rgbClr val="0070C0"/>
                </a:solidFill>
                <a:prstDash val="sysDot"/>
              </a:ln>
              <a:effectLst/>
            </c:spPr>
            <c:trendlineType val="linear"/>
            <c:dispRSqr val="0"/>
            <c:dispEq val="1"/>
            <c:trendlineLbl>
              <c:layout>
                <c:manualLayout>
                  <c:x val="-5.2482641733202461E-2"/>
                  <c:y val="1.7354250783047503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70C0"/>
                      </a:solidFill>
                      <a:latin typeface="+mn-lt"/>
                      <a:ea typeface="+mn-ea"/>
                      <a:cs typeface="+mn-cs"/>
                    </a:defRPr>
                  </a:pPr>
                  <a:endParaRPr lang="en-US"/>
                </a:p>
              </c:txPr>
            </c:trendlineLbl>
          </c:trendline>
          <c:xVal>
            <c:numRef>
              <c:f>WellSamples_SS!$J$4:$J$10</c:f>
              <c:numCache>
                <c:formatCode>0.00</c:formatCode>
                <c:ptCount val="7"/>
                <c:pt idx="0">
                  <c:v>1.9</c:v>
                </c:pt>
                <c:pt idx="1">
                  <c:v>1.74</c:v>
                </c:pt>
                <c:pt idx="2">
                  <c:v>2.5</c:v>
                </c:pt>
                <c:pt idx="4">
                  <c:v>2.5</c:v>
                </c:pt>
                <c:pt idx="5">
                  <c:v>2.17</c:v>
                </c:pt>
                <c:pt idx="6">
                  <c:v>1.67</c:v>
                </c:pt>
              </c:numCache>
            </c:numRef>
          </c:xVal>
          <c:yVal>
            <c:numRef>
              <c:f>WellSamples_SS!$G$4:$G$10</c:f>
              <c:numCache>
                <c:formatCode>0.00</c:formatCode>
                <c:ptCount val="7"/>
                <c:pt idx="0">
                  <c:v>1.4301246920434389</c:v>
                </c:pt>
                <c:pt idx="1">
                  <c:v>0.90219749887396283</c:v>
                </c:pt>
                <c:pt idx="2">
                  <c:v>2.4577082136755273</c:v>
                </c:pt>
                <c:pt idx="4">
                  <c:v>2.3010299956639813</c:v>
                </c:pt>
                <c:pt idx="5">
                  <c:v>1.3010299956639813</c:v>
                </c:pt>
                <c:pt idx="6">
                  <c:v>0.3010299956639812</c:v>
                </c:pt>
              </c:numCache>
            </c:numRef>
          </c:yVal>
          <c:smooth val="0"/>
          <c:extLst>
            <c:ext xmlns:c16="http://schemas.microsoft.com/office/drawing/2014/chart" uri="{C3380CC4-5D6E-409C-BE32-E72D297353CC}">
              <c16:uniqueId val="{00000001-4BBF-1640-9409-26ED5FF11197}"/>
            </c:ext>
          </c:extLst>
        </c:ser>
        <c:ser>
          <c:idx val="0"/>
          <c:order val="1"/>
          <c:tx>
            <c:v>Well Samples</c:v>
          </c:tx>
          <c:spPr>
            <a:ln w="25400" cap="rnd">
              <a:noFill/>
              <a:round/>
            </a:ln>
            <a:effectLst/>
          </c:spPr>
          <c:marker>
            <c:symbol val="circle"/>
            <c:size val="5"/>
            <c:spPr>
              <a:solidFill>
                <a:schemeClr val="accent1"/>
              </a:solidFill>
              <a:ln w="9525">
                <a:solidFill>
                  <a:schemeClr val="accent1"/>
                </a:solidFill>
              </a:ln>
              <a:effectLst/>
            </c:spPr>
          </c:marker>
          <c:dLbls>
            <c:dLbl>
              <c:idx val="0"/>
              <c:tx>
                <c:rich>
                  <a:bodyPr/>
                  <a:lstStyle/>
                  <a:p>
                    <a:fld id="{700C9FA3-AF00-8246-86E7-D91D95DAECD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BBF-1640-9409-26ED5FF11197}"/>
                </c:ext>
              </c:extLst>
            </c:dLbl>
            <c:dLbl>
              <c:idx val="1"/>
              <c:tx>
                <c:rich>
                  <a:bodyPr/>
                  <a:lstStyle/>
                  <a:p>
                    <a:fld id="{5EB2A636-F182-BD4A-B56E-A5C0A5D925E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BBF-1640-9409-26ED5FF11197}"/>
                </c:ext>
              </c:extLst>
            </c:dLbl>
            <c:dLbl>
              <c:idx val="2"/>
              <c:tx>
                <c:rich>
                  <a:bodyPr/>
                  <a:lstStyle/>
                  <a:p>
                    <a:fld id="{E946DF96-C319-C349-A423-331F4D2D057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BBF-1640-9409-26ED5FF111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WellSamples_SS!$J$4:$J$6</c:f>
              <c:numCache>
                <c:formatCode>0.00</c:formatCode>
                <c:ptCount val="3"/>
                <c:pt idx="0">
                  <c:v>1.9</c:v>
                </c:pt>
                <c:pt idx="1">
                  <c:v>1.74</c:v>
                </c:pt>
                <c:pt idx="2">
                  <c:v>2.5</c:v>
                </c:pt>
              </c:numCache>
            </c:numRef>
          </c:xVal>
          <c:yVal>
            <c:numRef>
              <c:f>WellSamples_SS!$G$4:$G$6</c:f>
              <c:numCache>
                <c:formatCode>0.00</c:formatCode>
                <c:ptCount val="3"/>
                <c:pt idx="0">
                  <c:v>1.4301246920434389</c:v>
                </c:pt>
                <c:pt idx="1">
                  <c:v>0.90219749887396283</c:v>
                </c:pt>
                <c:pt idx="2">
                  <c:v>2.4577082136755273</c:v>
                </c:pt>
              </c:numCache>
            </c:numRef>
          </c:yVal>
          <c:smooth val="0"/>
          <c:extLst>
            <c:ext xmlns:c15="http://schemas.microsoft.com/office/drawing/2012/chart" uri="{02D57815-91ED-43cb-92C2-25804820EDAC}">
              <c15:datalabelsRange>
                <c15:f>WellSamples_SS!$C$4:$C$6</c15:f>
                <c15:dlblRangeCache>
                  <c:ptCount val="3"/>
                  <c:pt idx="0">
                    <c:v>16A Flowback</c:v>
                  </c:pt>
                  <c:pt idx="1">
                    <c:v>16B Flowback</c:v>
                  </c:pt>
                  <c:pt idx="2">
                    <c:v>16B Circ 2023</c:v>
                  </c:pt>
                </c15:dlblRangeCache>
              </c15:datalabelsRange>
            </c:ext>
            <c:ext xmlns:c16="http://schemas.microsoft.com/office/drawing/2014/chart" uri="{C3380CC4-5D6E-409C-BE32-E72D297353CC}">
              <c16:uniqueId val="{00000005-4BBF-1640-9409-26ED5FF11197}"/>
            </c:ext>
          </c:extLst>
        </c:ser>
        <c:ser>
          <c:idx val="1"/>
          <c:order val="2"/>
          <c:tx>
            <c:v>KCl Solution</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1"/>
            <c:trendlineLbl>
              <c:layout>
                <c:manualLayout>
                  <c:x val="3.2372105703475942E-2"/>
                  <c:y val="0.20394667660053306"/>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trendlineLbl>
          </c:trendline>
          <c:xVal>
            <c:numRef>
              <c:f>WellSamples_SS!$J$8:$J$10</c:f>
              <c:numCache>
                <c:formatCode>0.00</c:formatCode>
                <c:ptCount val="3"/>
                <c:pt idx="0">
                  <c:v>2.5</c:v>
                </c:pt>
                <c:pt idx="1">
                  <c:v>2.17</c:v>
                </c:pt>
                <c:pt idx="2">
                  <c:v>1.67</c:v>
                </c:pt>
              </c:numCache>
            </c:numRef>
          </c:xVal>
          <c:yVal>
            <c:numRef>
              <c:f>WellSamples_SS!$G$8:$G$10</c:f>
              <c:numCache>
                <c:formatCode>0.00</c:formatCode>
                <c:ptCount val="3"/>
                <c:pt idx="0">
                  <c:v>2.3010299956639813</c:v>
                </c:pt>
                <c:pt idx="1">
                  <c:v>1.3010299956639813</c:v>
                </c:pt>
                <c:pt idx="2">
                  <c:v>0.3010299956639812</c:v>
                </c:pt>
              </c:numCache>
            </c:numRef>
          </c:yVal>
          <c:smooth val="0"/>
          <c:extLst>
            <c:ext xmlns:c16="http://schemas.microsoft.com/office/drawing/2014/chart" uri="{C3380CC4-5D6E-409C-BE32-E72D297353CC}">
              <c16:uniqueId val="{00000007-4BBF-1640-9409-26ED5FF11197}"/>
            </c:ext>
          </c:extLst>
        </c:ser>
        <c:dLbls>
          <c:showLegendKey val="0"/>
          <c:showVal val="0"/>
          <c:showCatName val="0"/>
          <c:showSerName val="0"/>
          <c:showPercent val="0"/>
          <c:showBubbleSize val="0"/>
        </c:dLbls>
        <c:axId val="848774511"/>
        <c:axId val="768661407"/>
      </c:scatterChart>
      <c:valAx>
        <c:axId val="848774511"/>
        <c:scaling>
          <c:orientation val="minMax"/>
          <c:max val="2.8"/>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Voltage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8661407"/>
        <c:crosses val="autoZero"/>
        <c:crossBetween val="midCat"/>
      </c:valAx>
      <c:valAx>
        <c:axId val="768661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Chloride Conentration (-log(M))</a:t>
                </a:r>
              </a:p>
            </c:rich>
          </c:tx>
          <c:layout>
            <c:manualLayout>
              <c:xMode val="edge"/>
              <c:yMode val="edge"/>
              <c:x val="1.9822523381212619E-2"/>
              <c:y val="0.145298214895310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8774511"/>
        <c:crosses val="autoZero"/>
        <c:crossBetween val="midCat"/>
      </c:valAx>
      <c:spPr>
        <a:noFill/>
        <a:ln>
          <a:noFill/>
        </a:ln>
        <a:effectLst/>
      </c:spPr>
    </c:plotArea>
    <c:legend>
      <c:legendPos val="b"/>
      <c:layout>
        <c:manualLayout>
          <c:xMode val="edge"/>
          <c:yMode val="edge"/>
          <c:x val="0.12026011035405143"/>
          <c:y val="0.18196275478532456"/>
          <c:w val="0.26883781395200418"/>
          <c:h val="0.2031633978140354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a:t>Tool 2</a:t>
            </a:r>
          </a:p>
        </c:rich>
      </c:tx>
      <c:layout>
        <c:manualLayout>
          <c:xMode val="edge"/>
          <c:yMode val="edge"/>
          <c:x val="0.12386709686310064"/>
          <c:y val="3.114139018721308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v>All Data</c:v>
          </c:tx>
          <c:spPr>
            <a:ln w="25400" cap="rnd">
              <a:noFill/>
              <a:round/>
            </a:ln>
            <a:effectLst/>
          </c:spPr>
          <c:marker>
            <c:symbol val="circle"/>
            <c:size val="5"/>
            <c:spPr>
              <a:solidFill>
                <a:schemeClr val="accent3"/>
              </a:solidFill>
              <a:ln w="9525">
                <a:solidFill>
                  <a:schemeClr val="accent3"/>
                </a:solidFill>
              </a:ln>
              <a:effectLst/>
            </c:spPr>
          </c:marker>
          <c:dLbls>
            <c:dLbl>
              <c:idx val="0"/>
              <c:layout>
                <c:manualLayout>
                  <c:x val="-0.17011059189738209"/>
                  <c:y val="-1.1809207491466002E-2"/>
                </c:manualLayout>
              </c:layout>
              <c:tx>
                <c:rich>
                  <a:bodyPr/>
                  <a:lstStyle/>
                  <a:p>
                    <a:fld id="{B76CFA5D-74B0-E947-8E6F-919007DDCDE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171-4F48-A0B7-6947E020DDA2}"/>
                </c:ext>
              </c:extLst>
            </c:dLbl>
            <c:dLbl>
              <c:idx val="1"/>
              <c:layout>
                <c:manualLayout>
                  <c:x val="-7.4138376402634841E-3"/>
                  <c:y val="-6.7101074289792392E-3"/>
                </c:manualLayout>
              </c:layout>
              <c:tx>
                <c:rich>
                  <a:bodyPr/>
                  <a:lstStyle/>
                  <a:p>
                    <a:fld id="{547997B2-F361-9B41-A7A9-C507206637D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171-4F48-A0B7-6947E020DDA2}"/>
                </c:ext>
              </c:extLst>
            </c:dLbl>
            <c:dLbl>
              <c:idx val="2"/>
              <c:layout>
                <c:manualLayout>
                  <c:x val="-5.6734705113065846E-3"/>
                  <c:y val="-8.3008969394695355E-3"/>
                </c:manualLayout>
              </c:layout>
              <c:tx>
                <c:rich>
                  <a:bodyPr/>
                  <a:lstStyle/>
                  <a:p>
                    <a:fld id="{44EFD777-B812-B141-933E-87998DAFF6B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171-4F48-A0B7-6947E020DD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0070C0"/>
                </a:solidFill>
                <a:prstDash val="sysDot"/>
              </a:ln>
              <a:effectLst/>
            </c:spPr>
            <c:trendlineType val="linear"/>
            <c:dispRSqr val="0"/>
            <c:dispEq val="1"/>
            <c:trendlineLbl>
              <c:layout>
                <c:manualLayout>
                  <c:x val="0.10628759638086507"/>
                  <c:y val="0.17266337659105377"/>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70C0"/>
                      </a:solidFill>
                      <a:latin typeface="+mn-lt"/>
                      <a:ea typeface="+mn-ea"/>
                      <a:cs typeface="+mn-cs"/>
                    </a:defRPr>
                  </a:pPr>
                  <a:endParaRPr lang="en-US"/>
                </a:p>
              </c:txPr>
            </c:trendlineLbl>
          </c:trendline>
          <c:xVal>
            <c:numRef>
              <c:f>WellSamples_SS!$J$37:$J$43</c:f>
              <c:numCache>
                <c:formatCode>0.00</c:formatCode>
                <c:ptCount val="7"/>
                <c:pt idx="0">
                  <c:v>1.6150000000000002</c:v>
                </c:pt>
                <c:pt idx="1">
                  <c:v>1.5750000000000002</c:v>
                </c:pt>
                <c:pt idx="2">
                  <c:v>2.1550000000000002</c:v>
                </c:pt>
                <c:pt idx="4">
                  <c:v>1.71</c:v>
                </c:pt>
                <c:pt idx="5">
                  <c:v>1.56</c:v>
                </c:pt>
                <c:pt idx="6">
                  <c:v>1.48</c:v>
                </c:pt>
              </c:numCache>
            </c:numRef>
          </c:xVal>
          <c:yVal>
            <c:numRef>
              <c:f>WellSamples_SS!$G$37:$G$43</c:f>
              <c:numCache>
                <c:formatCode>0.000</c:formatCode>
                <c:ptCount val="7"/>
                <c:pt idx="0">
                  <c:v>1.4301246920434389</c:v>
                </c:pt>
                <c:pt idx="1">
                  <c:v>0.90219749887396283</c:v>
                </c:pt>
                <c:pt idx="2">
                  <c:v>2.4577082136755273</c:v>
                </c:pt>
                <c:pt idx="4">
                  <c:v>2.3010299956639813</c:v>
                </c:pt>
                <c:pt idx="5">
                  <c:v>1.3010299956639813</c:v>
                </c:pt>
                <c:pt idx="6">
                  <c:v>0.3010299956639812</c:v>
                </c:pt>
              </c:numCache>
            </c:numRef>
          </c:yVal>
          <c:smooth val="0"/>
          <c:extLst>
            <c:ext xmlns:c15="http://schemas.microsoft.com/office/drawing/2012/chart" uri="{02D57815-91ED-43cb-92C2-25804820EDAC}">
              <c15:datalabelsRange>
                <c15:f>WellSamples_SS!$C$37:$C$39</c15:f>
                <c15:dlblRangeCache>
                  <c:ptCount val="3"/>
                  <c:pt idx="0">
                    <c:v>16A Flowback</c:v>
                  </c:pt>
                  <c:pt idx="1">
                    <c:v>16B Flowback</c:v>
                  </c:pt>
                  <c:pt idx="2">
                    <c:v>16B Circ 2023</c:v>
                  </c:pt>
                </c15:dlblRangeCache>
              </c15:datalabelsRange>
            </c:ext>
            <c:ext xmlns:c16="http://schemas.microsoft.com/office/drawing/2014/chart" uri="{C3380CC4-5D6E-409C-BE32-E72D297353CC}">
              <c16:uniqueId val="{00000004-8171-4F48-A0B7-6947E020DDA2}"/>
            </c:ext>
          </c:extLst>
        </c:ser>
        <c:ser>
          <c:idx val="1"/>
          <c:order val="1"/>
          <c:tx>
            <c:v>KCl Solution</c:v>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1"/>
            <c:trendlineLbl>
              <c:layout>
                <c:manualLayout>
                  <c:x val="-1.898612032210158E-2"/>
                  <c:y val="5.7508891081455307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trendlineLbl>
          </c:trendline>
          <c:xVal>
            <c:numRef>
              <c:f>WellSamples_SS!$J$41:$J$43</c:f>
              <c:numCache>
                <c:formatCode>0.00</c:formatCode>
                <c:ptCount val="3"/>
                <c:pt idx="0">
                  <c:v>1.71</c:v>
                </c:pt>
                <c:pt idx="1">
                  <c:v>1.56</c:v>
                </c:pt>
                <c:pt idx="2">
                  <c:v>1.48</c:v>
                </c:pt>
              </c:numCache>
            </c:numRef>
          </c:xVal>
          <c:yVal>
            <c:numRef>
              <c:f>WellSamples_SS!$G$41:$G$43</c:f>
              <c:numCache>
                <c:formatCode>0.000</c:formatCode>
                <c:ptCount val="3"/>
                <c:pt idx="0">
                  <c:v>2.3010299956639813</c:v>
                </c:pt>
                <c:pt idx="1">
                  <c:v>1.3010299956639813</c:v>
                </c:pt>
                <c:pt idx="2">
                  <c:v>0.3010299956639812</c:v>
                </c:pt>
              </c:numCache>
            </c:numRef>
          </c:yVal>
          <c:smooth val="0"/>
          <c:extLst>
            <c:ext xmlns:c16="http://schemas.microsoft.com/office/drawing/2014/chart" uri="{C3380CC4-5D6E-409C-BE32-E72D297353CC}">
              <c16:uniqueId val="{00000006-8171-4F48-A0B7-6947E020DDA2}"/>
            </c:ext>
          </c:extLst>
        </c:ser>
        <c:ser>
          <c:idx val="0"/>
          <c:order val="2"/>
          <c:tx>
            <c:v>Well Samples</c:v>
          </c:tx>
          <c:spPr>
            <a:ln w="25400" cap="rnd">
              <a:noFill/>
              <a:round/>
            </a:ln>
            <a:effectLst/>
          </c:spPr>
          <c:marker>
            <c:symbol val="circle"/>
            <c:size val="5"/>
            <c:spPr>
              <a:solidFill>
                <a:schemeClr val="accent1"/>
              </a:solidFill>
              <a:ln w="9525">
                <a:solidFill>
                  <a:schemeClr val="accent1"/>
                </a:solidFill>
              </a:ln>
              <a:effectLst/>
            </c:spPr>
          </c:marker>
          <c:xVal>
            <c:numRef>
              <c:f>WellSamples_SS!$J$37:$J$39</c:f>
              <c:numCache>
                <c:formatCode>0.00</c:formatCode>
                <c:ptCount val="3"/>
                <c:pt idx="0">
                  <c:v>1.6150000000000002</c:v>
                </c:pt>
                <c:pt idx="1">
                  <c:v>1.5750000000000002</c:v>
                </c:pt>
                <c:pt idx="2">
                  <c:v>2.1550000000000002</c:v>
                </c:pt>
              </c:numCache>
            </c:numRef>
          </c:xVal>
          <c:yVal>
            <c:numRef>
              <c:f>WellSamples_SS!$G$37:$G$39</c:f>
              <c:numCache>
                <c:formatCode>0.000</c:formatCode>
                <c:ptCount val="3"/>
                <c:pt idx="0">
                  <c:v>1.4301246920434389</c:v>
                </c:pt>
                <c:pt idx="1">
                  <c:v>0.90219749887396283</c:v>
                </c:pt>
                <c:pt idx="2">
                  <c:v>2.4577082136755273</c:v>
                </c:pt>
              </c:numCache>
            </c:numRef>
          </c:yVal>
          <c:smooth val="0"/>
          <c:extLst>
            <c:ext xmlns:c16="http://schemas.microsoft.com/office/drawing/2014/chart" uri="{C3380CC4-5D6E-409C-BE32-E72D297353CC}">
              <c16:uniqueId val="{00000007-8171-4F48-A0B7-6947E020DDA2}"/>
            </c:ext>
          </c:extLst>
        </c:ser>
        <c:dLbls>
          <c:showLegendKey val="0"/>
          <c:showVal val="0"/>
          <c:showCatName val="0"/>
          <c:showSerName val="0"/>
          <c:showPercent val="0"/>
          <c:showBubbleSize val="0"/>
        </c:dLbls>
        <c:axId val="796111247"/>
        <c:axId val="1499408591"/>
      </c:scatterChart>
      <c:valAx>
        <c:axId val="796111247"/>
        <c:scaling>
          <c:orientation val="minMax"/>
          <c:max val="2.8"/>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Voltage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9408591"/>
        <c:crosses val="autoZero"/>
        <c:crossBetween val="midCat"/>
      </c:valAx>
      <c:valAx>
        <c:axId val="1499408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Chloride Concentration (-log(M))</a:t>
                </a:r>
              </a:p>
            </c:rich>
          </c:tx>
          <c:layout>
            <c:manualLayout>
              <c:xMode val="edge"/>
              <c:yMode val="edge"/>
              <c:x val="1.9542466909029731E-2"/>
              <c:y val="0.1963032472562013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1112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483EA-AEA0-4642-B55B-164CBA9365FA}" type="doc">
      <dgm:prSet loTypeId="urn:microsoft.com/office/officeart/2005/8/layout/process1" loCatId="" qsTypeId="urn:microsoft.com/office/officeart/2005/8/quickstyle/simple1" qsCatId="simple" csTypeId="urn:microsoft.com/office/officeart/2005/8/colors/accent1_2" csCatId="accent1" phldr="1"/>
      <dgm:spPr/>
    </dgm:pt>
    <dgm:pt modelId="{83ECE649-9BAA-894F-B57B-C0C4AE8E80E4}">
      <dgm:prSet phldrT="[Text]" custT="1"/>
      <dgm:spPr/>
      <dgm:t>
        <a:bodyPr/>
        <a:lstStyle/>
        <a:p>
          <a:r>
            <a:rPr lang="en-US" sz="2000" dirty="0"/>
            <a:t>Raw data </a:t>
          </a:r>
        </a:p>
      </dgm:t>
    </dgm:pt>
    <dgm:pt modelId="{AF1568B3-6648-DF4C-9D31-1421C57A8263}" type="parTrans" cxnId="{9455514C-713C-BC4E-993B-8128B06060C6}">
      <dgm:prSet/>
      <dgm:spPr/>
      <dgm:t>
        <a:bodyPr/>
        <a:lstStyle/>
        <a:p>
          <a:endParaRPr lang="en-US" sz="1000"/>
        </a:p>
      </dgm:t>
    </dgm:pt>
    <dgm:pt modelId="{8E9B4C67-443F-1B48-B6C1-6D8A11D6E91B}" type="sibTrans" cxnId="{9455514C-713C-BC4E-993B-8128B06060C6}">
      <dgm:prSet custT="1"/>
      <dgm:spPr/>
      <dgm:t>
        <a:bodyPr/>
        <a:lstStyle/>
        <a:p>
          <a:endParaRPr lang="en-US" sz="1600"/>
        </a:p>
      </dgm:t>
    </dgm:pt>
    <dgm:pt modelId="{BCC3A43B-0A5C-184A-AC4B-7350C5A36751}">
      <dgm:prSet phldrT="[Text]" custT="1"/>
      <dgm:spPr/>
      <dgm:t>
        <a:bodyPr/>
        <a:lstStyle/>
        <a:p>
          <a:r>
            <a:rPr lang="en-US" sz="2000" dirty="0"/>
            <a:t>Cleaned and Corrected Data</a:t>
          </a:r>
        </a:p>
      </dgm:t>
    </dgm:pt>
    <dgm:pt modelId="{5EEB4B34-7E1D-E046-BCF5-CE47C7D74917}" type="parTrans" cxnId="{A0A6DD86-9909-6142-A697-896487F243AD}">
      <dgm:prSet/>
      <dgm:spPr/>
      <dgm:t>
        <a:bodyPr/>
        <a:lstStyle/>
        <a:p>
          <a:endParaRPr lang="en-US" sz="1000"/>
        </a:p>
      </dgm:t>
    </dgm:pt>
    <dgm:pt modelId="{808A2CE0-840A-DF4A-91E9-3F3770F3851D}" type="sibTrans" cxnId="{A0A6DD86-9909-6142-A697-896487F243AD}">
      <dgm:prSet custT="1"/>
      <dgm:spPr/>
      <dgm:t>
        <a:bodyPr/>
        <a:lstStyle/>
        <a:p>
          <a:endParaRPr lang="en-US" sz="1600"/>
        </a:p>
      </dgm:t>
    </dgm:pt>
    <dgm:pt modelId="{99F18A30-30D9-E947-A8BF-272B0E5855B8}">
      <dgm:prSet phldrT="[Text]" custT="1"/>
      <dgm:spPr/>
      <dgm:t>
        <a:bodyPr/>
        <a:lstStyle/>
        <a:p>
          <a:r>
            <a:rPr lang="en-US" sz="2000" dirty="0"/>
            <a:t>Data with calculation results</a:t>
          </a:r>
        </a:p>
      </dgm:t>
    </dgm:pt>
    <dgm:pt modelId="{019A558C-86D8-314D-AC06-5A189DFB2B7D}" type="parTrans" cxnId="{E8FF1BEA-ADAC-BA41-88B0-3930CF24B0CA}">
      <dgm:prSet/>
      <dgm:spPr/>
      <dgm:t>
        <a:bodyPr/>
        <a:lstStyle/>
        <a:p>
          <a:endParaRPr lang="en-US" sz="1000"/>
        </a:p>
      </dgm:t>
    </dgm:pt>
    <dgm:pt modelId="{D110D431-F94A-1747-9206-F6EF81422B8C}" type="sibTrans" cxnId="{E8FF1BEA-ADAC-BA41-88B0-3930CF24B0CA}">
      <dgm:prSet/>
      <dgm:spPr/>
      <dgm:t>
        <a:bodyPr/>
        <a:lstStyle/>
        <a:p>
          <a:endParaRPr lang="en-US" sz="1000"/>
        </a:p>
      </dgm:t>
    </dgm:pt>
    <dgm:pt modelId="{150639F1-7989-4B42-9734-C6387FC53740}" type="pres">
      <dgm:prSet presAssocID="{441483EA-AEA0-4642-B55B-164CBA9365FA}" presName="Name0" presStyleCnt="0">
        <dgm:presLayoutVars>
          <dgm:dir/>
          <dgm:resizeHandles val="exact"/>
        </dgm:presLayoutVars>
      </dgm:prSet>
      <dgm:spPr/>
    </dgm:pt>
    <dgm:pt modelId="{58CA97A9-5C5C-EF4C-92C9-281D9633524B}" type="pres">
      <dgm:prSet presAssocID="{83ECE649-9BAA-894F-B57B-C0C4AE8E80E4}" presName="node" presStyleLbl="node1" presStyleIdx="0" presStyleCnt="3">
        <dgm:presLayoutVars>
          <dgm:bulletEnabled val="1"/>
        </dgm:presLayoutVars>
      </dgm:prSet>
      <dgm:spPr/>
    </dgm:pt>
    <dgm:pt modelId="{07FE6B62-453B-B641-8C88-5131FBFD6762}" type="pres">
      <dgm:prSet presAssocID="{8E9B4C67-443F-1B48-B6C1-6D8A11D6E91B}" presName="sibTrans" presStyleLbl="sibTrans2D1" presStyleIdx="0" presStyleCnt="2"/>
      <dgm:spPr/>
    </dgm:pt>
    <dgm:pt modelId="{228178E4-DEA4-CE4A-8B74-B34C82165387}" type="pres">
      <dgm:prSet presAssocID="{8E9B4C67-443F-1B48-B6C1-6D8A11D6E91B}" presName="connectorText" presStyleLbl="sibTrans2D1" presStyleIdx="0" presStyleCnt="2"/>
      <dgm:spPr/>
    </dgm:pt>
    <dgm:pt modelId="{93F38BC7-A2E3-1441-8BEE-D018D018E3F0}" type="pres">
      <dgm:prSet presAssocID="{BCC3A43B-0A5C-184A-AC4B-7350C5A36751}" presName="node" presStyleLbl="node1" presStyleIdx="1" presStyleCnt="3">
        <dgm:presLayoutVars>
          <dgm:bulletEnabled val="1"/>
        </dgm:presLayoutVars>
      </dgm:prSet>
      <dgm:spPr/>
    </dgm:pt>
    <dgm:pt modelId="{9B07E5B5-EB2C-3541-8BA7-185E8EE93805}" type="pres">
      <dgm:prSet presAssocID="{808A2CE0-840A-DF4A-91E9-3F3770F3851D}" presName="sibTrans" presStyleLbl="sibTrans2D1" presStyleIdx="1" presStyleCnt="2"/>
      <dgm:spPr/>
    </dgm:pt>
    <dgm:pt modelId="{D830FEB7-49F5-BF4D-B50A-2725CCFE5259}" type="pres">
      <dgm:prSet presAssocID="{808A2CE0-840A-DF4A-91E9-3F3770F3851D}" presName="connectorText" presStyleLbl="sibTrans2D1" presStyleIdx="1" presStyleCnt="2"/>
      <dgm:spPr/>
    </dgm:pt>
    <dgm:pt modelId="{9775D705-B183-B345-88AA-91AD7BC95292}" type="pres">
      <dgm:prSet presAssocID="{99F18A30-30D9-E947-A8BF-272B0E5855B8}" presName="node" presStyleLbl="node1" presStyleIdx="2" presStyleCnt="3">
        <dgm:presLayoutVars>
          <dgm:bulletEnabled val="1"/>
        </dgm:presLayoutVars>
      </dgm:prSet>
      <dgm:spPr/>
    </dgm:pt>
  </dgm:ptLst>
  <dgm:cxnLst>
    <dgm:cxn modelId="{CC628614-3060-9C40-B398-B0F56CE40A76}" type="presOf" srcId="{808A2CE0-840A-DF4A-91E9-3F3770F3851D}" destId="{9B07E5B5-EB2C-3541-8BA7-185E8EE93805}" srcOrd="0" destOrd="0" presId="urn:microsoft.com/office/officeart/2005/8/layout/process1"/>
    <dgm:cxn modelId="{C343E61B-6A76-5346-9DFA-0BC95B20E10C}" type="presOf" srcId="{99F18A30-30D9-E947-A8BF-272B0E5855B8}" destId="{9775D705-B183-B345-88AA-91AD7BC95292}" srcOrd="0" destOrd="0" presId="urn:microsoft.com/office/officeart/2005/8/layout/process1"/>
    <dgm:cxn modelId="{62623248-B178-3D49-A192-87D85134770A}" type="presOf" srcId="{83ECE649-9BAA-894F-B57B-C0C4AE8E80E4}" destId="{58CA97A9-5C5C-EF4C-92C9-281D9633524B}" srcOrd="0" destOrd="0" presId="urn:microsoft.com/office/officeart/2005/8/layout/process1"/>
    <dgm:cxn modelId="{9455514C-713C-BC4E-993B-8128B06060C6}" srcId="{441483EA-AEA0-4642-B55B-164CBA9365FA}" destId="{83ECE649-9BAA-894F-B57B-C0C4AE8E80E4}" srcOrd="0" destOrd="0" parTransId="{AF1568B3-6648-DF4C-9D31-1421C57A8263}" sibTransId="{8E9B4C67-443F-1B48-B6C1-6D8A11D6E91B}"/>
    <dgm:cxn modelId="{C2BDFA68-FDF2-CB47-8F09-E1040B6CABC3}" type="presOf" srcId="{8E9B4C67-443F-1B48-B6C1-6D8A11D6E91B}" destId="{228178E4-DEA4-CE4A-8B74-B34C82165387}" srcOrd="1" destOrd="0" presId="urn:microsoft.com/office/officeart/2005/8/layout/process1"/>
    <dgm:cxn modelId="{8B7BEE77-812D-5A45-A63B-DF0C8331DC22}" type="presOf" srcId="{BCC3A43B-0A5C-184A-AC4B-7350C5A36751}" destId="{93F38BC7-A2E3-1441-8BEE-D018D018E3F0}" srcOrd="0" destOrd="0" presId="urn:microsoft.com/office/officeart/2005/8/layout/process1"/>
    <dgm:cxn modelId="{A0A6DD86-9909-6142-A697-896487F243AD}" srcId="{441483EA-AEA0-4642-B55B-164CBA9365FA}" destId="{BCC3A43B-0A5C-184A-AC4B-7350C5A36751}" srcOrd="1" destOrd="0" parTransId="{5EEB4B34-7E1D-E046-BCF5-CE47C7D74917}" sibTransId="{808A2CE0-840A-DF4A-91E9-3F3770F3851D}"/>
    <dgm:cxn modelId="{32232587-C2CD-0D49-85E5-367587AB8C74}" type="presOf" srcId="{441483EA-AEA0-4642-B55B-164CBA9365FA}" destId="{150639F1-7989-4B42-9734-C6387FC53740}" srcOrd="0" destOrd="0" presId="urn:microsoft.com/office/officeart/2005/8/layout/process1"/>
    <dgm:cxn modelId="{E9C80C9A-8E26-2447-9D64-5FAE3C57AFAF}" type="presOf" srcId="{8E9B4C67-443F-1B48-B6C1-6D8A11D6E91B}" destId="{07FE6B62-453B-B641-8C88-5131FBFD6762}" srcOrd="0" destOrd="0" presId="urn:microsoft.com/office/officeart/2005/8/layout/process1"/>
    <dgm:cxn modelId="{4F37DDC0-E742-1B40-B412-A0B6A69A344D}" type="presOf" srcId="{808A2CE0-840A-DF4A-91E9-3F3770F3851D}" destId="{D830FEB7-49F5-BF4D-B50A-2725CCFE5259}" srcOrd="1" destOrd="0" presId="urn:microsoft.com/office/officeart/2005/8/layout/process1"/>
    <dgm:cxn modelId="{E8FF1BEA-ADAC-BA41-88B0-3930CF24B0CA}" srcId="{441483EA-AEA0-4642-B55B-164CBA9365FA}" destId="{99F18A30-30D9-E947-A8BF-272B0E5855B8}" srcOrd="2" destOrd="0" parTransId="{019A558C-86D8-314D-AC06-5A189DFB2B7D}" sibTransId="{D110D431-F94A-1747-9206-F6EF81422B8C}"/>
    <dgm:cxn modelId="{C3686F21-E1B6-0B45-8333-50FB9D2F623C}" type="presParOf" srcId="{150639F1-7989-4B42-9734-C6387FC53740}" destId="{58CA97A9-5C5C-EF4C-92C9-281D9633524B}" srcOrd="0" destOrd="0" presId="urn:microsoft.com/office/officeart/2005/8/layout/process1"/>
    <dgm:cxn modelId="{DDD62AFB-7506-DA4E-B65A-9FAB7A90A7A4}" type="presParOf" srcId="{150639F1-7989-4B42-9734-C6387FC53740}" destId="{07FE6B62-453B-B641-8C88-5131FBFD6762}" srcOrd="1" destOrd="0" presId="urn:microsoft.com/office/officeart/2005/8/layout/process1"/>
    <dgm:cxn modelId="{F3AEFCB9-7432-9B4D-A7BB-63949C556766}" type="presParOf" srcId="{07FE6B62-453B-B641-8C88-5131FBFD6762}" destId="{228178E4-DEA4-CE4A-8B74-B34C82165387}" srcOrd="0" destOrd="0" presId="urn:microsoft.com/office/officeart/2005/8/layout/process1"/>
    <dgm:cxn modelId="{17BAED8E-A69E-AA4D-B064-1C21834E38DB}" type="presParOf" srcId="{150639F1-7989-4B42-9734-C6387FC53740}" destId="{93F38BC7-A2E3-1441-8BEE-D018D018E3F0}" srcOrd="2" destOrd="0" presId="urn:microsoft.com/office/officeart/2005/8/layout/process1"/>
    <dgm:cxn modelId="{A27D6917-05F5-A448-80D9-C82C4D4CC84C}" type="presParOf" srcId="{150639F1-7989-4B42-9734-C6387FC53740}" destId="{9B07E5B5-EB2C-3541-8BA7-185E8EE93805}" srcOrd="3" destOrd="0" presId="urn:microsoft.com/office/officeart/2005/8/layout/process1"/>
    <dgm:cxn modelId="{73422EA9-4ED6-9641-B75A-9A953F329E07}" type="presParOf" srcId="{9B07E5B5-EB2C-3541-8BA7-185E8EE93805}" destId="{D830FEB7-49F5-BF4D-B50A-2725CCFE5259}" srcOrd="0" destOrd="0" presId="urn:microsoft.com/office/officeart/2005/8/layout/process1"/>
    <dgm:cxn modelId="{047B301D-E5E5-AA46-9844-C5C8D9D9BF78}" type="presParOf" srcId="{150639F1-7989-4B42-9734-C6387FC53740}" destId="{9775D705-B183-B345-88AA-91AD7BC9529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A97A9-5C5C-EF4C-92C9-281D9633524B}">
      <dsp:nvSpPr>
        <dsp:cNvPr id="0" name=""/>
        <dsp:cNvSpPr/>
      </dsp:nvSpPr>
      <dsp:spPr>
        <a:xfrm>
          <a:off x="9942" y="0"/>
          <a:ext cx="2971572" cy="1100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Raw data </a:t>
          </a:r>
        </a:p>
      </dsp:txBody>
      <dsp:txXfrm>
        <a:off x="42189" y="32247"/>
        <a:ext cx="2907078" cy="1036485"/>
      </dsp:txXfrm>
    </dsp:sp>
    <dsp:sp modelId="{07FE6B62-453B-B641-8C88-5131FBFD6762}">
      <dsp:nvSpPr>
        <dsp:cNvPr id="0" name=""/>
        <dsp:cNvSpPr/>
      </dsp:nvSpPr>
      <dsp:spPr>
        <a:xfrm>
          <a:off x="3278671" y="182014"/>
          <a:ext cx="629973" cy="7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78671" y="329404"/>
        <a:ext cx="440981" cy="442170"/>
      </dsp:txXfrm>
    </dsp:sp>
    <dsp:sp modelId="{93F38BC7-A2E3-1441-8BEE-D018D018E3F0}">
      <dsp:nvSpPr>
        <dsp:cNvPr id="0" name=""/>
        <dsp:cNvSpPr/>
      </dsp:nvSpPr>
      <dsp:spPr>
        <a:xfrm>
          <a:off x="4170143" y="0"/>
          <a:ext cx="2971572" cy="1100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Cleaned and Corrected Data</a:t>
          </a:r>
        </a:p>
      </dsp:txBody>
      <dsp:txXfrm>
        <a:off x="4202390" y="32247"/>
        <a:ext cx="2907078" cy="1036485"/>
      </dsp:txXfrm>
    </dsp:sp>
    <dsp:sp modelId="{9B07E5B5-EB2C-3541-8BA7-185E8EE93805}">
      <dsp:nvSpPr>
        <dsp:cNvPr id="0" name=""/>
        <dsp:cNvSpPr/>
      </dsp:nvSpPr>
      <dsp:spPr>
        <a:xfrm>
          <a:off x="7438873" y="182014"/>
          <a:ext cx="629973" cy="7369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438873" y="329404"/>
        <a:ext cx="440981" cy="442170"/>
      </dsp:txXfrm>
    </dsp:sp>
    <dsp:sp modelId="{9775D705-B183-B345-88AA-91AD7BC95292}">
      <dsp:nvSpPr>
        <dsp:cNvPr id="0" name=""/>
        <dsp:cNvSpPr/>
      </dsp:nvSpPr>
      <dsp:spPr>
        <a:xfrm>
          <a:off x="8330345" y="0"/>
          <a:ext cx="2971572" cy="1100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 with calculation results</a:t>
          </a:r>
        </a:p>
      </dsp:txBody>
      <dsp:txXfrm>
        <a:off x="8362592" y="32247"/>
        <a:ext cx="2907078" cy="10364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7A57B-89CE-E948-9F72-17601052EB9E}" type="datetimeFigureOut">
              <a:rPr lang="en-US" smtClean="0"/>
              <a:t>4/17/25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8C8DC3-2147-8D44-80B6-5CFEDC723F6D}" type="slidenum">
              <a:rPr lang="en-US" smtClean="0"/>
              <a:t>‹#›</a:t>
            </a:fld>
            <a:endParaRPr lang="en-US"/>
          </a:p>
        </p:txBody>
      </p:sp>
    </p:spTree>
    <p:extLst>
      <p:ext uri="{BB962C8B-B14F-4D97-AF65-F5344CB8AC3E}">
        <p14:creationId xmlns:p14="http://schemas.microsoft.com/office/powerpoint/2010/main" val="18676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2735263" y="288925"/>
            <a:ext cx="1387475" cy="781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1113889"/>
            <a:ext cx="5486400" cy="911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Quarterly report?</a:t>
            </a:r>
            <a:endParaRPr dirty="0"/>
          </a:p>
        </p:txBody>
      </p:sp>
      <p:sp>
        <p:nvSpPr>
          <p:cNvPr id="130" name="Google Shape;130;p1:notes"/>
          <p:cNvSpPr txBox="1">
            <a:spLocks noGrp="1"/>
          </p:cNvSpPr>
          <p:nvPr>
            <p:ph type="sldNum" idx="12"/>
          </p:nvPr>
        </p:nvSpPr>
        <p:spPr>
          <a:xfrm>
            <a:off x="3884613" y="2198445"/>
            <a:ext cx="2971800" cy="116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9261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12</a:t>
            </a:fld>
            <a:endParaRPr lang="en-US"/>
          </a:p>
        </p:txBody>
      </p:sp>
    </p:spTree>
    <p:extLst>
      <p:ext uri="{BB962C8B-B14F-4D97-AF65-F5344CB8AC3E}">
        <p14:creationId xmlns:p14="http://schemas.microsoft.com/office/powerpoint/2010/main" val="36168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13</a:t>
            </a:fld>
            <a:endParaRPr lang="en-US"/>
          </a:p>
        </p:txBody>
      </p:sp>
    </p:spTree>
    <p:extLst>
      <p:ext uri="{BB962C8B-B14F-4D97-AF65-F5344CB8AC3E}">
        <p14:creationId xmlns:p14="http://schemas.microsoft.com/office/powerpoint/2010/main" val="77274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14</a:t>
            </a:fld>
            <a:endParaRPr lang="en-US"/>
          </a:p>
        </p:txBody>
      </p:sp>
    </p:spTree>
    <p:extLst>
      <p:ext uri="{BB962C8B-B14F-4D97-AF65-F5344CB8AC3E}">
        <p14:creationId xmlns:p14="http://schemas.microsoft.com/office/powerpoint/2010/main" val="130135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15</a:t>
            </a:fld>
            <a:endParaRPr lang="en-US"/>
          </a:p>
        </p:txBody>
      </p:sp>
    </p:spTree>
    <p:extLst>
      <p:ext uri="{BB962C8B-B14F-4D97-AF65-F5344CB8AC3E}">
        <p14:creationId xmlns:p14="http://schemas.microsoft.com/office/powerpoint/2010/main" val="319743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16</a:t>
            </a:fld>
            <a:endParaRPr lang="en-US"/>
          </a:p>
        </p:txBody>
      </p:sp>
    </p:spTree>
    <p:extLst>
      <p:ext uri="{BB962C8B-B14F-4D97-AF65-F5344CB8AC3E}">
        <p14:creationId xmlns:p14="http://schemas.microsoft.com/office/powerpoint/2010/main" val="3050477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2</a:t>
            </a:fld>
            <a:endParaRPr lang="en-US"/>
          </a:p>
        </p:txBody>
      </p:sp>
    </p:spTree>
    <p:extLst>
      <p:ext uri="{BB962C8B-B14F-4D97-AF65-F5344CB8AC3E}">
        <p14:creationId xmlns:p14="http://schemas.microsoft.com/office/powerpoint/2010/main" val="3752974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3</a:t>
            </a:fld>
            <a:endParaRPr lang="en-US"/>
          </a:p>
        </p:txBody>
      </p:sp>
    </p:spTree>
    <p:extLst>
      <p:ext uri="{BB962C8B-B14F-4D97-AF65-F5344CB8AC3E}">
        <p14:creationId xmlns:p14="http://schemas.microsoft.com/office/powerpoint/2010/main" val="286755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6</a:t>
            </a:fld>
            <a:endParaRPr lang="en-US"/>
          </a:p>
        </p:txBody>
      </p:sp>
    </p:spTree>
    <p:extLst>
      <p:ext uri="{BB962C8B-B14F-4D97-AF65-F5344CB8AC3E}">
        <p14:creationId xmlns:p14="http://schemas.microsoft.com/office/powerpoint/2010/main" val="43608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7</a:t>
            </a:fld>
            <a:endParaRPr lang="en-US"/>
          </a:p>
        </p:txBody>
      </p:sp>
    </p:spTree>
    <p:extLst>
      <p:ext uri="{BB962C8B-B14F-4D97-AF65-F5344CB8AC3E}">
        <p14:creationId xmlns:p14="http://schemas.microsoft.com/office/powerpoint/2010/main" val="156529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8</a:t>
            </a:fld>
            <a:endParaRPr lang="en-US"/>
          </a:p>
        </p:txBody>
      </p:sp>
    </p:spTree>
    <p:extLst>
      <p:ext uri="{BB962C8B-B14F-4D97-AF65-F5344CB8AC3E}">
        <p14:creationId xmlns:p14="http://schemas.microsoft.com/office/powerpoint/2010/main" val="3371455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9</a:t>
            </a:fld>
            <a:endParaRPr lang="en-US"/>
          </a:p>
        </p:txBody>
      </p:sp>
    </p:spTree>
    <p:extLst>
      <p:ext uri="{BB962C8B-B14F-4D97-AF65-F5344CB8AC3E}">
        <p14:creationId xmlns:p14="http://schemas.microsoft.com/office/powerpoint/2010/main" val="215624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10</a:t>
            </a:fld>
            <a:endParaRPr lang="en-US"/>
          </a:p>
        </p:txBody>
      </p:sp>
    </p:spTree>
    <p:extLst>
      <p:ext uri="{BB962C8B-B14F-4D97-AF65-F5344CB8AC3E}">
        <p14:creationId xmlns:p14="http://schemas.microsoft.com/office/powerpoint/2010/main" val="234811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8C8DC3-2147-8D44-80B6-5CFEDC723F6D}" type="slidenum">
              <a:rPr lang="en-US" smtClean="0"/>
              <a:t>11</a:t>
            </a:fld>
            <a:endParaRPr lang="en-US"/>
          </a:p>
        </p:txBody>
      </p:sp>
    </p:spTree>
    <p:extLst>
      <p:ext uri="{BB962C8B-B14F-4D97-AF65-F5344CB8AC3E}">
        <p14:creationId xmlns:p14="http://schemas.microsoft.com/office/powerpoint/2010/main" val="68134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Option 1">
  <p:cSld name="4_Title Option 1">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0" y="1530510"/>
            <a:ext cx="12192000" cy="4794000"/>
          </a:xfrm>
          <a:prstGeom prst="rect">
            <a:avLst/>
          </a:prstGeom>
          <a:noFill/>
          <a:ln>
            <a:noFill/>
          </a:ln>
        </p:spPr>
      </p:sp>
      <p:sp>
        <p:nvSpPr>
          <p:cNvPr id="17" name="Google Shape;17;p2"/>
          <p:cNvSpPr txBox="1">
            <a:spLocks noGrp="1"/>
          </p:cNvSpPr>
          <p:nvPr>
            <p:ph type="body" idx="1"/>
          </p:nvPr>
        </p:nvSpPr>
        <p:spPr>
          <a:xfrm>
            <a:off x="792735" y="2237991"/>
            <a:ext cx="4999200" cy="660900"/>
          </a:xfrm>
          <a:prstGeom prst="rect">
            <a:avLst/>
          </a:prstGeom>
          <a:noFill/>
          <a:ln>
            <a:noFill/>
          </a:ln>
        </p:spPr>
        <p:txBody>
          <a:bodyPr spcFirstLastPara="1" wrap="square" lIns="0" tIns="0" rIns="0" bIns="0" anchor="t" anchorCtr="0">
            <a:spAutoFit/>
          </a:bodyPr>
          <a:lstStyle>
            <a:lvl1pPr marL="457200" marR="0" lvl="0" indent="-228600" algn="l">
              <a:lnSpc>
                <a:spcPct val="150000"/>
              </a:lnSpc>
              <a:spcBef>
                <a:spcPts val="1000"/>
              </a:spcBef>
              <a:spcAft>
                <a:spcPts val="0"/>
              </a:spcAft>
              <a:buClr>
                <a:schemeClr val="lt1"/>
              </a:buClr>
              <a:buSzPts val="3200"/>
              <a:buFont typeface="Arial"/>
              <a:buNone/>
              <a:defRPr sz="3200" b="0" i="0">
                <a:solidFill>
                  <a:schemeClr val="lt1"/>
                </a:solidFill>
                <a:latin typeface="Source Sans Pro"/>
                <a:ea typeface="Source Sans Pro"/>
                <a:cs typeface="Source Sans Pro"/>
                <a:sym typeface="Source Sans Pro"/>
              </a:defRPr>
            </a:lvl1pPr>
            <a:lvl2pPr marL="914400" marR="0" lvl="1" indent="-228600" algn="l">
              <a:lnSpc>
                <a:spcPct val="100000"/>
              </a:lnSpc>
              <a:spcBef>
                <a:spcPts val="6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L="1371600" marR="0" lvl="2" indent="-228600" algn="l">
              <a:lnSpc>
                <a:spcPct val="100000"/>
              </a:lnSpc>
              <a:spcBef>
                <a:spcPts val="600"/>
              </a:spcBef>
              <a:spcAft>
                <a:spcPts val="0"/>
              </a:spcAft>
              <a:buClr>
                <a:schemeClr val="dk1"/>
              </a:buClr>
              <a:buSzPts val="1314"/>
              <a:buFont typeface="Arial"/>
              <a:buNone/>
              <a:defRPr sz="1800" b="0" i="0" u="none" strike="noStrike" cap="none">
                <a:solidFill>
                  <a:schemeClr val="dk1"/>
                </a:solidFill>
                <a:latin typeface="Source Sans Pro"/>
                <a:ea typeface="Source Sans Pro"/>
                <a:cs typeface="Source Sans Pro"/>
                <a:sym typeface="Source Sans Pro"/>
              </a:defRPr>
            </a:lvl3pPr>
            <a:lvl4pPr marL="1828800" marR="0" lvl="3" indent="-228600" algn="l">
              <a:lnSpc>
                <a:spcPct val="100000"/>
              </a:lnSpc>
              <a:spcBef>
                <a:spcPts val="6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L="2286000" marR="0" lvl="4" indent="-228600" algn="l">
              <a:lnSpc>
                <a:spcPct val="100000"/>
              </a:lnSpc>
              <a:spcBef>
                <a:spcPts val="600"/>
              </a:spcBef>
              <a:spcAft>
                <a:spcPts val="0"/>
              </a:spcAft>
              <a:buClr>
                <a:schemeClr val="dk1"/>
              </a:buClr>
              <a:buSzPts val="400"/>
              <a:buFont typeface="Noto Sans Symbols"/>
              <a:buNone/>
              <a:defRPr sz="1600" b="0" i="0" u="none" strike="noStrike" cap="none">
                <a:solidFill>
                  <a:schemeClr val="dk1"/>
                </a:solidFill>
                <a:latin typeface="Source Sans Pro"/>
                <a:ea typeface="Source Sans Pro"/>
                <a:cs typeface="Source Sans Pro"/>
                <a:sym typeface="Source Sans Pro"/>
              </a:defRPr>
            </a:lvl5pPr>
            <a:lvl6pPr marL="2743200" marR="0" lvl="5"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 name="Google Shape;18;p2"/>
          <p:cNvSpPr txBox="1">
            <a:spLocks noGrp="1"/>
          </p:cNvSpPr>
          <p:nvPr>
            <p:ph type="body" idx="3"/>
          </p:nvPr>
        </p:nvSpPr>
        <p:spPr>
          <a:xfrm>
            <a:off x="792735" y="3606421"/>
            <a:ext cx="4999200" cy="413100"/>
          </a:xfrm>
          <a:prstGeom prst="rect">
            <a:avLst/>
          </a:prstGeom>
          <a:noFill/>
          <a:ln>
            <a:noFill/>
          </a:ln>
        </p:spPr>
        <p:txBody>
          <a:bodyPr spcFirstLastPara="1" wrap="square" lIns="0" tIns="0" rIns="0" bIns="0" anchor="t" anchorCtr="0">
            <a:spAutoFit/>
          </a:bodyPr>
          <a:lstStyle>
            <a:lvl1pPr marL="457200" marR="0" lvl="0" indent="-228600" algn="l">
              <a:lnSpc>
                <a:spcPct val="150000"/>
              </a:lnSpc>
              <a:spcBef>
                <a:spcPts val="1000"/>
              </a:spcBef>
              <a:spcAft>
                <a:spcPts val="0"/>
              </a:spcAft>
              <a:buClr>
                <a:schemeClr val="lt1"/>
              </a:buClr>
              <a:buSzPts val="2000"/>
              <a:buFont typeface="Arial"/>
              <a:buNone/>
              <a:defRPr sz="2000" b="0" i="0">
                <a:solidFill>
                  <a:schemeClr val="lt1"/>
                </a:solidFill>
                <a:latin typeface="Source Sans Pro"/>
                <a:ea typeface="Source Sans Pro"/>
                <a:cs typeface="Source Sans Pro"/>
                <a:sym typeface="Source Sans Pro"/>
              </a:defRPr>
            </a:lvl1pPr>
            <a:lvl2pPr marL="914400" marR="0" lvl="1" indent="-228600" algn="l">
              <a:lnSpc>
                <a:spcPct val="100000"/>
              </a:lnSpc>
              <a:spcBef>
                <a:spcPts val="6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L="1371600" marR="0" lvl="2" indent="-228600" algn="l">
              <a:lnSpc>
                <a:spcPct val="100000"/>
              </a:lnSpc>
              <a:spcBef>
                <a:spcPts val="600"/>
              </a:spcBef>
              <a:spcAft>
                <a:spcPts val="0"/>
              </a:spcAft>
              <a:buClr>
                <a:schemeClr val="dk1"/>
              </a:buClr>
              <a:buSzPts val="1314"/>
              <a:buFont typeface="Arial"/>
              <a:buNone/>
              <a:defRPr sz="1800" b="0" i="0" u="none" strike="noStrike" cap="none">
                <a:solidFill>
                  <a:schemeClr val="dk1"/>
                </a:solidFill>
                <a:latin typeface="Source Sans Pro"/>
                <a:ea typeface="Source Sans Pro"/>
                <a:cs typeface="Source Sans Pro"/>
                <a:sym typeface="Source Sans Pro"/>
              </a:defRPr>
            </a:lvl3pPr>
            <a:lvl4pPr marL="1828800" marR="0" lvl="3" indent="-228600" algn="l">
              <a:lnSpc>
                <a:spcPct val="100000"/>
              </a:lnSpc>
              <a:spcBef>
                <a:spcPts val="6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L="2286000" marR="0" lvl="4" indent="-228600" algn="l">
              <a:lnSpc>
                <a:spcPct val="100000"/>
              </a:lnSpc>
              <a:spcBef>
                <a:spcPts val="600"/>
              </a:spcBef>
              <a:spcAft>
                <a:spcPts val="0"/>
              </a:spcAft>
              <a:buClr>
                <a:schemeClr val="dk1"/>
              </a:buClr>
              <a:buSzPts val="400"/>
              <a:buFont typeface="Noto Sans Symbols"/>
              <a:buNone/>
              <a:defRPr sz="1600" b="0" i="0" u="none" strike="noStrike" cap="none">
                <a:solidFill>
                  <a:schemeClr val="dk1"/>
                </a:solidFill>
                <a:latin typeface="Source Sans Pro"/>
                <a:ea typeface="Source Sans Pro"/>
                <a:cs typeface="Source Sans Pro"/>
                <a:sym typeface="Source Sans Pro"/>
              </a:defRPr>
            </a:lvl5pPr>
            <a:lvl6pPr marL="2743200" marR="0" lvl="5"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9" name="Google Shape;19;p2"/>
          <p:cNvSpPr txBox="1">
            <a:spLocks noGrp="1"/>
          </p:cNvSpPr>
          <p:nvPr>
            <p:ph type="body" idx="4"/>
          </p:nvPr>
        </p:nvSpPr>
        <p:spPr>
          <a:xfrm>
            <a:off x="792735" y="4442928"/>
            <a:ext cx="4999200" cy="193800"/>
          </a:xfrm>
          <a:prstGeom prst="rect">
            <a:avLst/>
          </a:prstGeom>
          <a:noFill/>
          <a:ln>
            <a:noFill/>
          </a:ln>
        </p:spPr>
        <p:txBody>
          <a:bodyPr spcFirstLastPara="1" wrap="square" lIns="0" tIns="0" rIns="0" bIns="0" anchor="t" anchorCtr="0">
            <a:spAutoFit/>
          </a:bodyPr>
          <a:lstStyle>
            <a:lvl1pPr marL="457200" marR="0" lvl="0" indent="-228600" algn="l">
              <a:lnSpc>
                <a:spcPct val="90000"/>
              </a:lnSpc>
              <a:spcBef>
                <a:spcPts val="1000"/>
              </a:spcBef>
              <a:spcAft>
                <a:spcPts val="0"/>
              </a:spcAft>
              <a:buClr>
                <a:schemeClr val="lt1"/>
              </a:buClr>
              <a:buSzPts val="1400"/>
              <a:buFont typeface="Arial"/>
              <a:buNone/>
              <a:defRPr sz="1400" b="1" i="0">
                <a:solidFill>
                  <a:schemeClr val="lt1"/>
                </a:solidFill>
                <a:latin typeface="Source Sans Pro"/>
                <a:ea typeface="Source Sans Pro"/>
                <a:cs typeface="Source Sans Pro"/>
                <a:sym typeface="Source Sans Pro"/>
              </a:defRPr>
            </a:lvl1pPr>
            <a:lvl2pPr marL="914400" marR="0" lvl="1" indent="-228600" algn="l">
              <a:lnSpc>
                <a:spcPct val="100000"/>
              </a:lnSpc>
              <a:spcBef>
                <a:spcPts val="6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L="1371600" marR="0" lvl="2" indent="-228600" algn="l">
              <a:lnSpc>
                <a:spcPct val="100000"/>
              </a:lnSpc>
              <a:spcBef>
                <a:spcPts val="600"/>
              </a:spcBef>
              <a:spcAft>
                <a:spcPts val="0"/>
              </a:spcAft>
              <a:buClr>
                <a:schemeClr val="dk1"/>
              </a:buClr>
              <a:buSzPts val="1314"/>
              <a:buFont typeface="Arial"/>
              <a:buNone/>
              <a:defRPr sz="1800" b="0" i="0" u="none" strike="noStrike" cap="none">
                <a:solidFill>
                  <a:schemeClr val="dk1"/>
                </a:solidFill>
                <a:latin typeface="Source Sans Pro"/>
                <a:ea typeface="Source Sans Pro"/>
                <a:cs typeface="Source Sans Pro"/>
                <a:sym typeface="Source Sans Pro"/>
              </a:defRPr>
            </a:lvl3pPr>
            <a:lvl4pPr marL="1828800" marR="0" lvl="3" indent="-228600" algn="l">
              <a:lnSpc>
                <a:spcPct val="100000"/>
              </a:lnSpc>
              <a:spcBef>
                <a:spcPts val="6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L="2286000" marR="0" lvl="4" indent="-228600" algn="l">
              <a:lnSpc>
                <a:spcPct val="100000"/>
              </a:lnSpc>
              <a:spcBef>
                <a:spcPts val="600"/>
              </a:spcBef>
              <a:spcAft>
                <a:spcPts val="0"/>
              </a:spcAft>
              <a:buClr>
                <a:schemeClr val="dk1"/>
              </a:buClr>
              <a:buSzPts val="400"/>
              <a:buFont typeface="Noto Sans Symbols"/>
              <a:buNone/>
              <a:defRPr sz="1600" b="0" i="0" u="none" strike="noStrike" cap="none">
                <a:solidFill>
                  <a:schemeClr val="dk1"/>
                </a:solidFill>
                <a:latin typeface="Source Sans Pro"/>
                <a:ea typeface="Source Sans Pro"/>
                <a:cs typeface="Source Sans Pro"/>
                <a:sym typeface="Source Sans Pro"/>
              </a:defRPr>
            </a:lvl5pPr>
            <a:lvl6pPr marL="2743200" marR="0" lvl="5"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 name="Google Shape;145;p22">
            <a:extLst>
              <a:ext uri="{FF2B5EF4-FFF2-40B4-BE49-F238E27FC236}">
                <a16:creationId xmlns:a16="http://schemas.microsoft.com/office/drawing/2014/main" id="{A196DC6B-E02B-EE41-A046-EEF4016B5F91}"/>
              </a:ext>
            </a:extLst>
          </p:cNvPr>
          <p:cNvSpPr txBox="1"/>
          <p:nvPr userDrawn="1"/>
        </p:nvSpPr>
        <p:spPr>
          <a:xfrm>
            <a:off x="6979920" y="6541525"/>
            <a:ext cx="5065202" cy="24618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000000">
                    <a:lumMod val="50000"/>
                    <a:lumOff val="50000"/>
                  </a:srgbClr>
                </a:solidFill>
                <a:effectLst/>
                <a:uLnTx/>
                <a:uFillTx/>
                <a:latin typeface="Source Sans Pro"/>
                <a:ea typeface="Source Sans Pro"/>
                <a:cs typeface="Source Sans Pro"/>
                <a:sym typeface="Source Sans Pro"/>
              </a:rPr>
              <a:t>Chloride Tool Logging at 58-32 | </a:t>
            </a:r>
            <a:fld id="{00000000-1234-1234-1234-123412341234}" type="slidenum">
              <a:rPr kumimoji="0" lang="en-US" sz="1000" b="1" i="0" u="none" strike="noStrike" kern="0" cap="none" spc="0" normalizeH="0" baseline="0" noProof="0" smtClean="0">
                <a:ln>
                  <a:noFill/>
                </a:ln>
                <a:solidFill>
                  <a:srgbClr val="000000">
                    <a:lumMod val="50000"/>
                    <a:lumOff val="50000"/>
                  </a:srgbClr>
                </a:solidFill>
                <a:effectLst/>
                <a:uLnTx/>
                <a:uFillTx/>
                <a:latin typeface="Source Sans Pro"/>
                <a:ea typeface="Source Sans Pro"/>
                <a:cs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a:t>
            </a:fld>
            <a:r>
              <a:rPr kumimoji="0" lang="en-US" sz="1000" b="1" i="0" u="none" strike="noStrike" kern="0" cap="none" spc="0" normalizeH="0" baseline="0" noProof="0" dirty="0">
                <a:ln>
                  <a:noFill/>
                </a:ln>
                <a:solidFill>
                  <a:srgbClr val="000000">
                    <a:lumMod val="50000"/>
                    <a:lumOff val="50000"/>
                  </a:srgbClr>
                </a:solidFill>
                <a:effectLst/>
                <a:uLnTx/>
                <a:uFillTx/>
                <a:latin typeface="Arial"/>
                <a:ea typeface="Arial"/>
                <a:cs typeface="Arial"/>
                <a:sym typeface="Arial"/>
              </a:rPr>
              <a:t>    </a:t>
            </a:r>
            <a:endParaRPr kumimoji="0" sz="1400" b="1" i="0" u="none" strike="noStrike" kern="0" cap="none" spc="0" normalizeH="0" baseline="0" noProof="0" dirty="0">
              <a:ln>
                <a:noFill/>
              </a:ln>
              <a:solidFill>
                <a:srgbClr val="000000">
                  <a:lumMod val="50000"/>
                  <a:lumOff val="50000"/>
                </a:srgbClr>
              </a:solidFill>
              <a:effectLst/>
              <a:uLnTx/>
              <a:uFillTx/>
              <a:latin typeface="Arial"/>
              <a:ea typeface="Arial"/>
              <a:cs typeface="Arial"/>
              <a:sym typeface="Arial"/>
            </a:endParaRPr>
          </a:p>
        </p:txBody>
      </p:sp>
    </p:spTree>
    <p:extLst>
      <p:ext uri="{BB962C8B-B14F-4D97-AF65-F5344CB8AC3E}">
        <p14:creationId xmlns:p14="http://schemas.microsoft.com/office/powerpoint/2010/main" val="1474374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a:spLocks noGrp="1"/>
          </p:cNvSpPr>
          <p:nvPr>
            <p:ph type="pic" idx="2"/>
          </p:nvPr>
        </p:nvSpPr>
        <p:spPr>
          <a:xfrm>
            <a:off x="5183188" y="987425"/>
            <a:ext cx="6172200" cy="4873500"/>
          </a:xfrm>
          <a:prstGeom prst="rect">
            <a:avLst/>
          </a:prstGeom>
          <a:noFill/>
          <a:ln>
            <a:noFill/>
          </a:ln>
        </p:spPr>
      </p:sp>
      <p:sp>
        <p:nvSpPr>
          <p:cNvPr id="73" name="Google Shape;73;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24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870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007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9"/>
        <p:cNvGrpSpPr/>
        <p:nvPr/>
      </p:nvGrpSpPr>
      <p:grpSpPr>
        <a:xfrm>
          <a:off x="0" y="0"/>
          <a:ext cx="0" cy="0"/>
          <a:chOff x="0" y="0"/>
          <a:chExt cx="0" cy="0"/>
        </a:xfrm>
      </p:grpSpPr>
      <p:sp>
        <p:nvSpPr>
          <p:cNvPr id="100" name="Google Shape;100;p16"/>
          <p:cNvSpPr>
            <a:spLocks noGrp="1"/>
          </p:cNvSpPr>
          <p:nvPr>
            <p:ph type="pic" idx="2"/>
          </p:nvPr>
        </p:nvSpPr>
        <p:spPr>
          <a:xfrm>
            <a:off x="582305" y="3534770"/>
            <a:ext cx="11027390" cy="2852382"/>
          </a:xfrm>
          <a:prstGeom prst="rect">
            <a:avLst/>
          </a:prstGeom>
          <a:solidFill>
            <a:srgbClr val="D8D8D8"/>
          </a:solidFill>
          <a:ln>
            <a:noFill/>
          </a:ln>
        </p:spPr>
      </p:sp>
    </p:spTree>
    <p:extLst>
      <p:ext uri="{BB962C8B-B14F-4D97-AF65-F5344CB8AC3E}">
        <p14:creationId xmlns:p14="http://schemas.microsoft.com/office/powerpoint/2010/main" val="172678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394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8"/>
          <p:cNvSpPr>
            <a:spLocks noGrp="1"/>
          </p:cNvSpPr>
          <p:nvPr>
            <p:ph type="pic" idx="2"/>
          </p:nvPr>
        </p:nvSpPr>
        <p:spPr>
          <a:xfrm>
            <a:off x="5183188" y="987425"/>
            <a:ext cx="6172200" cy="4873625"/>
          </a:xfrm>
          <a:prstGeom prst="rect">
            <a:avLst/>
          </a:prstGeom>
          <a:noFill/>
          <a:ln>
            <a:noFill/>
          </a:ln>
        </p:spPr>
      </p:sp>
      <p:sp>
        <p:nvSpPr>
          <p:cNvPr id="111" name="Google Shape;111;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5827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015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501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31C2-6FA2-0643-8291-E3879A3ED7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D6FC30-74B1-E24E-A0C9-56CBE5013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8C4A25-7C94-6D48-AABF-CE86FF2973F0}"/>
              </a:ext>
            </a:extLst>
          </p:cNvPr>
          <p:cNvSpPr>
            <a:spLocks noGrp="1"/>
          </p:cNvSpPr>
          <p:nvPr>
            <p:ph type="dt" sz="half" idx="10"/>
          </p:nvPr>
        </p:nvSpPr>
        <p:spPr/>
        <p:txBody>
          <a:bodyPr/>
          <a:lstStyle/>
          <a:p>
            <a:fld id="{38FADFF6-01BB-C940-B873-C336053580EF}" type="datetimeFigureOut">
              <a:rPr lang="en-US" smtClean="0"/>
              <a:t>4/17/25</a:t>
            </a:fld>
            <a:endParaRPr lang="en-US"/>
          </a:p>
        </p:txBody>
      </p:sp>
      <p:sp>
        <p:nvSpPr>
          <p:cNvPr id="5" name="Footer Placeholder 4">
            <a:extLst>
              <a:ext uri="{FF2B5EF4-FFF2-40B4-BE49-F238E27FC236}">
                <a16:creationId xmlns:a16="http://schemas.microsoft.com/office/drawing/2014/main" id="{7413DA06-E1D7-754A-AF1B-DF8BFDA5F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28545-F1D7-3E43-A8EA-19537F17ECBE}"/>
              </a:ext>
            </a:extLst>
          </p:cNvPr>
          <p:cNvSpPr>
            <a:spLocks noGrp="1"/>
          </p:cNvSpPr>
          <p:nvPr>
            <p:ph type="sldNum" sz="quarter" idx="12"/>
          </p:nvPr>
        </p:nvSpPr>
        <p:spPr/>
        <p:txBody>
          <a:bodyPr/>
          <a:lstStyle/>
          <a:p>
            <a:fld id="{93A1D852-7031-4940-92FC-D799697A6365}" type="slidenum">
              <a:rPr lang="en-US" smtClean="0"/>
              <a:t>‹#›</a:t>
            </a:fld>
            <a:endParaRPr lang="en-US"/>
          </a:p>
        </p:txBody>
      </p:sp>
    </p:spTree>
    <p:extLst>
      <p:ext uri="{BB962C8B-B14F-4D97-AF65-F5344CB8AC3E}">
        <p14:creationId xmlns:p14="http://schemas.microsoft.com/office/powerpoint/2010/main" val="400772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0"/>
        <p:cNvGrpSpPr/>
        <p:nvPr/>
      </p:nvGrpSpPr>
      <p:grpSpPr>
        <a:xfrm>
          <a:off x="0" y="0"/>
          <a:ext cx="0" cy="0"/>
          <a:chOff x="0" y="0"/>
          <a:chExt cx="0" cy="0"/>
        </a:xfrm>
      </p:grpSpPr>
      <p:sp>
        <p:nvSpPr>
          <p:cNvPr id="21" name="Google Shape;2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600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907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281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112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2478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587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312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65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45;p22">
            <a:extLst>
              <a:ext uri="{FF2B5EF4-FFF2-40B4-BE49-F238E27FC236}">
                <a16:creationId xmlns:a16="http://schemas.microsoft.com/office/drawing/2014/main" id="{0ACB348A-69A8-C844-9814-2A7353EE8218}"/>
              </a:ext>
            </a:extLst>
          </p:cNvPr>
          <p:cNvSpPr txBox="1"/>
          <p:nvPr userDrawn="1"/>
        </p:nvSpPr>
        <p:spPr>
          <a:xfrm>
            <a:off x="6979920" y="6541525"/>
            <a:ext cx="5065202" cy="24618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000000">
                    <a:lumMod val="50000"/>
                    <a:lumOff val="50000"/>
                  </a:srgbClr>
                </a:solidFill>
                <a:effectLst/>
                <a:uLnTx/>
                <a:uFillTx/>
                <a:latin typeface="Source Sans Pro"/>
                <a:ea typeface="Source Sans Pro"/>
                <a:cs typeface="Source Sans Pro"/>
                <a:sym typeface="Source Sans Pro"/>
              </a:rPr>
              <a:t>Chloride Tool Logging at 58-32 | </a:t>
            </a:r>
            <a:fld id="{00000000-1234-1234-1234-123412341234}" type="slidenum">
              <a:rPr kumimoji="0" lang="en-US" sz="1000" b="1" i="0" u="none" strike="noStrike" kern="0" cap="none" spc="0" normalizeH="0" baseline="0" noProof="0" smtClean="0">
                <a:ln>
                  <a:noFill/>
                </a:ln>
                <a:solidFill>
                  <a:srgbClr val="000000">
                    <a:lumMod val="50000"/>
                    <a:lumOff val="50000"/>
                  </a:srgbClr>
                </a:solidFill>
                <a:effectLst/>
                <a:uLnTx/>
                <a:uFillTx/>
                <a:latin typeface="Source Sans Pro"/>
                <a:ea typeface="Source Sans Pro"/>
                <a:cs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a:t>
            </a:fld>
            <a:r>
              <a:rPr kumimoji="0" lang="en-US" sz="1000" b="1" i="0" u="none" strike="noStrike" kern="0" cap="none" spc="0" normalizeH="0" baseline="0" noProof="0" dirty="0">
                <a:ln>
                  <a:noFill/>
                </a:ln>
                <a:solidFill>
                  <a:srgbClr val="000000">
                    <a:lumMod val="50000"/>
                    <a:lumOff val="50000"/>
                  </a:srgbClr>
                </a:solidFill>
                <a:effectLst/>
                <a:uLnTx/>
                <a:uFillTx/>
                <a:latin typeface="Arial"/>
                <a:ea typeface="Arial"/>
                <a:cs typeface="Arial"/>
                <a:sym typeface="Arial"/>
              </a:rPr>
              <a:t>    </a:t>
            </a:r>
            <a:endParaRPr kumimoji="0" sz="1400" b="1" i="0" u="none" strike="noStrike" kern="0" cap="none" spc="0" normalizeH="0" baseline="0" noProof="0" dirty="0">
              <a:ln>
                <a:noFill/>
              </a:ln>
              <a:solidFill>
                <a:srgbClr val="000000">
                  <a:lumMod val="50000"/>
                  <a:lumOff val="50000"/>
                </a:srgbClr>
              </a:solidFill>
              <a:effectLst/>
              <a:uLnTx/>
              <a:uFillTx/>
              <a:latin typeface="Arial"/>
              <a:ea typeface="Arial"/>
              <a:cs typeface="Arial"/>
              <a:sym typeface="Arial"/>
            </a:endParaRPr>
          </a:p>
        </p:txBody>
      </p:sp>
    </p:spTree>
    <p:extLst>
      <p:ext uri="{BB962C8B-B14F-4D97-AF65-F5344CB8AC3E}">
        <p14:creationId xmlns:p14="http://schemas.microsoft.com/office/powerpoint/2010/main" val="165857234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Google Shape;145;p22">
            <a:extLst>
              <a:ext uri="{FF2B5EF4-FFF2-40B4-BE49-F238E27FC236}">
                <a16:creationId xmlns:a16="http://schemas.microsoft.com/office/drawing/2014/main" id="{7F691625-7272-2F4C-B6B1-8A32A9012707}"/>
              </a:ext>
            </a:extLst>
          </p:cNvPr>
          <p:cNvSpPr txBox="1"/>
          <p:nvPr userDrawn="1"/>
        </p:nvSpPr>
        <p:spPr>
          <a:xfrm>
            <a:off x="6979920" y="6541525"/>
            <a:ext cx="5065202" cy="246181"/>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000000">
                    <a:lumMod val="50000"/>
                    <a:lumOff val="50000"/>
                  </a:srgbClr>
                </a:solidFill>
                <a:effectLst/>
                <a:uLnTx/>
                <a:uFillTx/>
                <a:latin typeface="Source Sans Pro"/>
                <a:ea typeface="Source Sans Pro"/>
                <a:cs typeface="Source Sans Pro"/>
                <a:sym typeface="Source Sans Pro"/>
              </a:rPr>
              <a:t>Chloride Tool Logging at 58-32 | </a:t>
            </a:r>
            <a:fld id="{00000000-1234-1234-1234-123412341234}" type="slidenum">
              <a:rPr kumimoji="0" lang="en-US" sz="1000" b="1" i="0" u="none" strike="noStrike" kern="0" cap="none" spc="0" normalizeH="0" baseline="0" noProof="0" smtClean="0">
                <a:ln>
                  <a:noFill/>
                </a:ln>
                <a:solidFill>
                  <a:srgbClr val="000000">
                    <a:lumMod val="50000"/>
                    <a:lumOff val="50000"/>
                  </a:srgbClr>
                </a:solidFill>
                <a:effectLst/>
                <a:uLnTx/>
                <a:uFillTx/>
                <a:latin typeface="Source Sans Pro"/>
                <a:ea typeface="Source Sans Pro"/>
                <a:cs typeface="Source Sans Pro"/>
                <a:sym typeface="Source Sans Pro"/>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a:t>
            </a:fld>
            <a:r>
              <a:rPr kumimoji="0" lang="en-US" sz="1000" b="1" i="0" u="none" strike="noStrike" kern="0" cap="none" spc="0" normalizeH="0" baseline="0" noProof="0" dirty="0">
                <a:ln>
                  <a:noFill/>
                </a:ln>
                <a:solidFill>
                  <a:srgbClr val="000000">
                    <a:lumMod val="50000"/>
                    <a:lumOff val="50000"/>
                  </a:srgbClr>
                </a:solidFill>
                <a:effectLst/>
                <a:uLnTx/>
                <a:uFillTx/>
                <a:latin typeface="Arial"/>
                <a:ea typeface="Arial"/>
                <a:cs typeface="Arial"/>
                <a:sym typeface="Arial"/>
              </a:rPr>
              <a:t>    </a:t>
            </a:r>
            <a:endParaRPr kumimoji="0" sz="1400" b="1" i="0" u="none" strike="noStrike" kern="0" cap="none" spc="0" normalizeH="0" baseline="0" noProof="0" dirty="0">
              <a:ln>
                <a:noFill/>
              </a:ln>
              <a:solidFill>
                <a:srgbClr val="000000">
                  <a:lumMod val="50000"/>
                  <a:lumOff val="50000"/>
                </a:srgbClr>
              </a:solidFill>
              <a:effectLst/>
              <a:uLnTx/>
              <a:uFillTx/>
              <a:latin typeface="Arial"/>
              <a:ea typeface="Arial"/>
              <a:cs typeface="Arial"/>
              <a:sym typeface="Arial"/>
            </a:endParaRPr>
          </a:p>
        </p:txBody>
      </p:sp>
    </p:spTree>
    <p:extLst>
      <p:ext uri="{BB962C8B-B14F-4D97-AF65-F5344CB8AC3E}">
        <p14:creationId xmlns:p14="http://schemas.microsoft.com/office/powerpoint/2010/main" val="46529495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2" name="Google Shape;152;p22">
            <a:extLst>
              <a:ext uri="{FF2B5EF4-FFF2-40B4-BE49-F238E27FC236}">
                <a16:creationId xmlns:a16="http://schemas.microsoft.com/office/drawing/2014/main" id="{E9BB3735-1BF5-D647-B521-0CD3182C7483}"/>
              </a:ext>
            </a:extLst>
          </p:cNvPr>
          <p:cNvSpPr/>
          <p:nvPr/>
        </p:nvSpPr>
        <p:spPr>
          <a:xfrm>
            <a:off x="189625" y="274256"/>
            <a:ext cx="11812750" cy="6267269"/>
          </a:xfrm>
          <a:prstGeom prst="rect">
            <a:avLst/>
          </a:prstGeom>
          <a:gradFill>
            <a:gsLst>
              <a:gs pos="63000">
                <a:schemeClr val="tx2"/>
              </a:gs>
              <a:gs pos="95000">
                <a:schemeClr val="tx2">
                  <a:lumMod val="75000"/>
                </a:schemeClr>
              </a:gs>
            </a:gsLst>
            <a:lin ang="4800000" scaled="0"/>
          </a:gradFill>
          <a:ln>
            <a:noFill/>
          </a:ln>
        </p:spPr>
        <p:txBody>
          <a:bodyPr spcFirstLastPara="1" wrap="square" lIns="91425" tIns="45700" rIns="91425" bIns="45700" anchor="ctr" anchorCtr="0">
            <a:noAutofit/>
          </a:bodyPr>
          <a:lstStyle/>
          <a:p>
            <a:endParaRPr lang="en-US" sz="1400" dirty="0">
              <a:effectLst/>
              <a:latin typeface="+mj-lt"/>
            </a:endParaRPr>
          </a:p>
        </p:txBody>
      </p:sp>
      <p:grpSp>
        <p:nvGrpSpPr>
          <p:cNvPr id="4" name="Group 3">
            <a:extLst>
              <a:ext uri="{FF2B5EF4-FFF2-40B4-BE49-F238E27FC236}">
                <a16:creationId xmlns:a16="http://schemas.microsoft.com/office/drawing/2014/main" id="{729469F5-6AEE-AE49-AB31-677A83DEC021}"/>
              </a:ext>
            </a:extLst>
          </p:cNvPr>
          <p:cNvGrpSpPr/>
          <p:nvPr/>
        </p:nvGrpSpPr>
        <p:grpSpPr>
          <a:xfrm>
            <a:off x="1577048" y="4517562"/>
            <a:ext cx="1342680" cy="444666"/>
            <a:chOff x="710809" y="4864784"/>
            <a:chExt cx="1240243" cy="410741"/>
          </a:xfrm>
        </p:grpSpPr>
        <p:pic>
          <p:nvPicPr>
            <p:cNvPr id="10" name="Google Shape;86;p1">
              <a:extLst>
                <a:ext uri="{FF2B5EF4-FFF2-40B4-BE49-F238E27FC236}">
                  <a16:creationId xmlns:a16="http://schemas.microsoft.com/office/drawing/2014/main" id="{8A59CFA7-E9C8-814E-8BC2-9FE085341B4B}"/>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710809" y="4864784"/>
              <a:ext cx="410741" cy="410741"/>
            </a:xfrm>
            <a:prstGeom prst="rect">
              <a:avLst/>
            </a:prstGeom>
            <a:noFill/>
            <a:ln>
              <a:noFill/>
            </a:ln>
          </p:spPr>
        </p:pic>
        <p:pic>
          <p:nvPicPr>
            <p:cNvPr id="11" name="Picture 2">
              <a:extLst>
                <a:ext uri="{FF2B5EF4-FFF2-40B4-BE49-F238E27FC236}">
                  <a16:creationId xmlns:a16="http://schemas.microsoft.com/office/drawing/2014/main" id="{7FA71F2C-24C6-1140-812B-D301AF37262E}"/>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218714" y="4907330"/>
              <a:ext cx="732338" cy="325647"/>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Sandia National Laboratories - DTOceanPlus - Design tools ...">
            <a:extLst>
              <a:ext uri="{FF2B5EF4-FFF2-40B4-BE49-F238E27FC236}">
                <a16:creationId xmlns:a16="http://schemas.microsoft.com/office/drawing/2014/main" id="{6256C4B6-E2C5-B247-8CA2-B387DE51678D}"/>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48903" y="5107908"/>
            <a:ext cx="1111666" cy="44466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3">
            <a:extLst>
              <a:ext uri="{FF2B5EF4-FFF2-40B4-BE49-F238E27FC236}">
                <a16:creationId xmlns:a16="http://schemas.microsoft.com/office/drawing/2014/main" id="{E61E8D5C-5FF8-7A4F-A2FD-D39C18ECA5C2}"/>
              </a:ext>
            </a:extLst>
          </p:cNvPr>
          <p:cNvSpPr txBox="1">
            <a:spLocks/>
          </p:cNvSpPr>
          <p:nvPr/>
        </p:nvSpPr>
        <p:spPr>
          <a:xfrm>
            <a:off x="402892" y="802051"/>
            <a:ext cx="6921440" cy="238760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000" cap="none" spc="0" normalizeH="0" baseline="0" noProof="0" dirty="0">
                <a:ln>
                  <a:noFill/>
                </a:ln>
                <a:solidFill>
                  <a:srgbClr val="000000"/>
                </a:solidFill>
                <a:effectLst/>
                <a:uLnTx/>
                <a:uFillTx/>
                <a:latin typeface="Arial" panose="020B0604020202020204" pitchFamily="34" charset="0"/>
                <a:ea typeface="微软雅黑" pitchFamily="34" charset="-122"/>
                <a:cs typeface="Arial" panose="020B0604020202020204" pitchFamily="34" charset="0"/>
                <a:sym typeface="Arial"/>
              </a:rPr>
              <a:t>Chemical tool Logging Results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000" cap="none" spc="0" normalizeH="0" baseline="0" noProof="0" dirty="0">
                <a:ln>
                  <a:noFill/>
                </a:ln>
                <a:solidFill>
                  <a:srgbClr val="000000"/>
                </a:solidFill>
                <a:effectLst/>
                <a:uLnTx/>
                <a:uFillTx/>
                <a:latin typeface="Arial" panose="020B0604020202020204" pitchFamily="34" charset="0"/>
                <a:ea typeface="微软雅黑" pitchFamily="34" charset="-122"/>
                <a:cs typeface="Arial" panose="020B0604020202020204" pitchFamily="34" charset="0"/>
                <a:sym typeface="Arial"/>
              </a:rPr>
              <a:t>at 58-32</a:t>
            </a:r>
          </a:p>
        </p:txBody>
      </p:sp>
      <p:cxnSp>
        <p:nvCxnSpPr>
          <p:cNvPr id="17" name="Straight Connector 16">
            <a:extLst>
              <a:ext uri="{FF2B5EF4-FFF2-40B4-BE49-F238E27FC236}">
                <a16:creationId xmlns:a16="http://schemas.microsoft.com/office/drawing/2014/main" id="{716D1DB2-EB7F-4246-9B06-AA02C3963715}"/>
              </a:ext>
            </a:extLst>
          </p:cNvPr>
          <p:cNvCxnSpPr>
            <a:cxnSpLocks/>
          </p:cNvCxnSpPr>
          <p:nvPr/>
        </p:nvCxnSpPr>
        <p:spPr>
          <a:xfrm>
            <a:off x="571362" y="2086289"/>
            <a:ext cx="2011372" cy="0"/>
          </a:xfrm>
          <a:prstGeom prst="line">
            <a:avLst/>
          </a:prstGeom>
          <a:ln w="76200">
            <a:solidFill>
              <a:srgbClr val="25798C"/>
            </a:solidFill>
          </a:ln>
        </p:spPr>
        <p:style>
          <a:lnRef idx="1">
            <a:schemeClr val="accent1"/>
          </a:lnRef>
          <a:fillRef idx="0">
            <a:schemeClr val="accent1"/>
          </a:fillRef>
          <a:effectRef idx="0">
            <a:schemeClr val="accent1"/>
          </a:effectRef>
          <a:fontRef idx="minor">
            <a:schemeClr val="tx1"/>
          </a:fontRef>
        </p:style>
      </p:cxnSp>
      <p:pic>
        <p:nvPicPr>
          <p:cNvPr id="15" name="Picture 14" descr="A truck with a antenna&#10;&#10;Description automatically generated">
            <a:extLst>
              <a:ext uri="{FF2B5EF4-FFF2-40B4-BE49-F238E27FC236}">
                <a16:creationId xmlns:a16="http://schemas.microsoft.com/office/drawing/2014/main" id="{55BCFF4F-77DE-2846-BFBD-DD24BE88F58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5400000">
            <a:off x="6505585" y="1057664"/>
            <a:ext cx="6267266" cy="4700450"/>
          </a:xfrm>
          <a:prstGeom prst="rect">
            <a:avLst/>
          </a:prstGeom>
        </p:spPr>
      </p:pic>
      <p:pic>
        <p:nvPicPr>
          <p:cNvPr id="1026" name="Picture 2" descr="DOE Logo with seal full color">
            <a:extLst>
              <a:ext uri="{FF2B5EF4-FFF2-40B4-BE49-F238E27FC236}">
                <a16:creationId xmlns:a16="http://schemas.microsoft.com/office/drawing/2014/main" id="{0B295FDE-A1F8-6A42-B660-3305851BBA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4001" y="5110326"/>
            <a:ext cx="1622166" cy="465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red logo&#10;&#10;Description automatically generated">
            <a:extLst>
              <a:ext uri="{FF2B5EF4-FFF2-40B4-BE49-F238E27FC236}">
                <a16:creationId xmlns:a16="http://schemas.microsoft.com/office/drawing/2014/main" id="{A3F5A8D9-218D-104A-A1BA-4F7B7D08C676}"/>
              </a:ext>
            </a:extLst>
          </p:cNvPr>
          <p:cNvPicPr>
            <a:picLocks noChangeAspect="1"/>
          </p:cNvPicPr>
          <p:nvPr/>
        </p:nvPicPr>
        <p:blipFill>
          <a:blip r:embed="rId8"/>
          <a:stretch>
            <a:fillRect/>
          </a:stretch>
        </p:blipFill>
        <p:spPr>
          <a:xfrm>
            <a:off x="3436884" y="4563623"/>
            <a:ext cx="1667525" cy="310618"/>
          </a:xfrm>
          <a:prstGeom prst="rect">
            <a:avLst/>
          </a:prstGeom>
        </p:spPr>
      </p:pic>
      <p:pic>
        <p:nvPicPr>
          <p:cNvPr id="1028" name="Picture 4" descr="National Nuclear Security Administration (U.S.)">
            <a:extLst>
              <a:ext uri="{FF2B5EF4-FFF2-40B4-BE49-F238E27FC236}">
                <a16:creationId xmlns:a16="http://schemas.microsoft.com/office/drawing/2014/main" id="{9FD0A5A1-E7BD-3745-AADA-160E2A1513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9642" y="5202743"/>
            <a:ext cx="1115286" cy="3245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5C13615-90F6-F242-8004-1C2F86E12D2F}"/>
              </a:ext>
            </a:extLst>
          </p:cNvPr>
          <p:cNvSpPr txBox="1"/>
          <p:nvPr/>
        </p:nvSpPr>
        <p:spPr>
          <a:xfrm>
            <a:off x="515783" y="2278032"/>
            <a:ext cx="6094070" cy="307777"/>
          </a:xfrm>
          <a:prstGeom prst="rect">
            <a:avLst/>
          </a:prstGeom>
          <a:noFill/>
        </p:spPr>
        <p:txBody>
          <a:bodyPr wrap="square">
            <a:spAutoFit/>
          </a:bodyPr>
          <a:lstStyle/>
          <a:p>
            <a:r>
              <a:rPr lang="en-US" sz="1400" dirty="0">
                <a:latin typeface="+mj-lt"/>
              </a:rPr>
              <a:t>Prepared for GDR upload, 17 April 2025</a:t>
            </a:r>
            <a:endParaRPr lang="en-US" sz="1400" dirty="0">
              <a:effectLst/>
              <a:latin typeface="+mj-lt"/>
            </a:endParaRPr>
          </a:p>
        </p:txBody>
      </p:sp>
    </p:spTree>
    <p:extLst>
      <p:ext uri="{BB962C8B-B14F-4D97-AF65-F5344CB8AC3E}">
        <p14:creationId xmlns:p14="http://schemas.microsoft.com/office/powerpoint/2010/main" val="27063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1C1D44-821B-3F4C-B34D-B627D746BBD0}"/>
              </a:ext>
            </a:extLst>
          </p:cNvPr>
          <p:cNvPicPr>
            <a:picLocks noChangeAspect="1"/>
          </p:cNvPicPr>
          <p:nvPr/>
        </p:nvPicPr>
        <p:blipFill>
          <a:blip r:embed="rId3"/>
          <a:stretch>
            <a:fillRect/>
          </a:stretch>
        </p:blipFill>
        <p:spPr>
          <a:xfrm>
            <a:off x="1948278" y="1065833"/>
            <a:ext cx="9206855" cy="5515218"/>
          </a:xfrm>
          <a:prstGeom prst="rect">
            <a:avLst/>
          </a:prstGeom>
        </p:spPr>
      </p:pic>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Chloride Concentration, RIH, full depth</a:t>
            </a:r>
            <a:endParaRPr lang="en-US" sz="2000" dirty="0"/>
          </a:p>
        </p:txBody>
      </p:sp>
      <p:grpSp>
        <p:nvGrpSpPr>
          <p:cNvPr id="27" name="Group 26">
            <a:extLst>
              <a:ext uri="{FF2B5EF4-FFF2-40B4-BE49-F238E27FC236}">
                <a16:creationId xmlns:a16="http://schemas.microsoft.com/office/drawing/2014/main" id="{89E402CF-B89B-4C4D-8CCC-568F95CB09FE}"/>
              </a:ext>
            </a:extLst>
          </p:cNvPr>
          <p:cNvGrpSpPr/>
          <p:nvPr/>
        </p:nvGrpSpPr>
        <p:grpSpPr>
          <a:xfrm>
            <a:off x="10865686" y="368989"/>
            <a:ext cx="1326314" cy="2255528"/>
            <a:chOff x="269022" y="341609"/>
            <a:chExt cx="3445189" cy="5858886"/>
          </a:xfrm>
        </p:grpSpPr>
        <p:pic>
          <p:nvPicPr>
            <p:cNvPr id="28" name="Picture 27">
              <a:extLst>
                <a:ext uri="{FF2B5EF4-FFF2-40B4-BE49-F238E27FC236}">
                  <a16:creationId xmlns:a16="http://schemas.microsoft.com/office/drawing/2014/main" id="{8EF5962F-6E05-9F4A-8845-99F5560B96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96019" y="1687585"/>
              <a:ext cx="2970629" cy="4512910"/>
            </a:xfrm>
            <a:prstGeom prst="rect">
              <a:avLst/>
            </a:prstGeom>
            <a:noFill/>
            <a:ln w="12700">
              <a:solidFill>
                <a:srgbClr val="00B050"/>
              </a:solidFill>
            </a:ln>
          </p:spPr>
        </p:pic>
        <p:sp>
          <p:nvSpPr>
            <p:cNvPr id="29" name="TextBox 28">
              <a:extLst>
                <a:ext uri="{FF2B5EF4-FFF2-40B4-BE49-F238E27FC236}">
                  <a16:creationId xmlns:a16="http://schemas.microsoft.com/office/drawing/2014/main" id="{9D5FE56B-A596-FD4B-9540-59AB890058B3}"/>
                </a:ext>
              </a:extLst>
            </p:cNvPr>
            <p:cNvSpPr txBox="1"/>
            <p:nvPr/>
          </p:nvSpPr>
          <p:spPr>
            <a:xfrm>
              <a:off x="269022" y="341609"/>
              <a:ext cx="3445189" cy="1199206"/>
            </a:xfrm>
            <a:prstGeom prst="rect">
              <a:avLst/>
            </a:prstGeom>
            <a:noFill/>
          </p:spPr>
          <p:txBody>
            <a:bodyPr wrap="square" rtlCol="0">
              <a:spAutoFit/>
            </a:bodyPr>
            <a:lstStyle/>
            <a:p>
              <a:pPr algn="ctr"/>
              <a:r>
                <a:rPr lang="en-US" sz="800" dirty="0">
                  <a:solidFill>
                    <a:srgbClr val="00B050"/>
                  </a:solidFill>
                </a:rPr>
                <a:t>Laboratory Dynamic Measurement</a:t>
              </a:r>
            </a:p>
            <a:p>
              <a:pPr algn="ctr"/>
              <a:r>
                <a:rPr lang="en-US" sz="800" dirty="0">
                  <a:solidFill>
                    <a:srgbClr val="00B050"/>
                  </a:solidFill>
                </a:rPr>
                <a:t>Single Feed Zone </a:t>
              </a:r>
              <a:endParaRPr lang="en-US" sz="1000" dirty="0">
                <a:solidFill>
                  <a:srgbClr val="00B050"/>
                </a:solidFill>
              </a:endParaRPr>
            </a:p>
          </p:txBody>
        </p:sp>
      </p:grpSp>
      <p:grpSp>
        <p:nvGrpSpPr>
          <p:cNvPr id="47" name="Group 46">
            <a:extLst>
              <a:ext uri="{FF2B5EF4-FFF2-40B4-BE49-F238E27FC236}">
                <a16:creationId xmlns:a16="http://schemas.microsoft.com/office/drawing/2014/main" id="{F0894215-3A55-3142-8092-5B02D0933073}"/>
              </a:ext>
            </a:extLst>
          </p:cNvPr>
          <p:cNvGrpSpPr/>
          <p:nvPr/>
        </p:nvGrpSpPr>
        <p:grpSpPr>
          <a:xfrm>
            <a:off x="389466" y="1000380"/>
            <a:ext cx="2198286" cy="5580674"/>
            <a:chOff x="626833" y="1000380"/>
            <a:chExt cx="2198286" cy="5580674"/>
          </a:xfrm>
        </p:grpSpPr>
        <p:grpSp>
          <p:nvGrpSpPr>
            <p:cNvPr id="43" name="Group 42">
              <a:extLst>
                <a:ext uri="{FF2B5EF4-FFF2-40B4-BE49-F238E27FC236}">
                  <a16:creationId xmlns:a16="http://schemas.microsoft.com/office/drawing/2014/main" id="{7D95FCB5-D295-504D-BD4D-89ECF5AAB139}"/>
                </a:ext>
              </a:extLst>
            </p:cNvPr>
            <p:cNvGrpSpPr/>
            <p:nvPr/>
          </p:nvGrpSpPr>
          <p:grpSpPr>
            <a:xfrm>
              <a:off x="626833" y="1000380"/>
              <a:ext cx="1627217" cy="5580674"/>
              <a:chOff x="626833" y="1000380"/>
              <a:chExt cx="1627217" cy="5580674"/>
            </a:xfrm>
          </p:grpSpPr>
          <p:pic>
            <p:nvPicPr>
              <p:cNvPr id="16" name="Picture 15">
                <a:extLst>
                  <a:ext uri="{FF2B5EF4-FFF2-40B4-BE49-F238E27FC236}">
                    <a16:creationId xmlns:a16="http://schemas.microsoft.com/office/drawing/2014/main" id="{EABDA99C-5BD9-EA4E-841A-73E6349C25E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6833" y="1000380"/>
                <a:ext cx="1627217" cy="5400421"/>
              </a:xfrm>
              <a:prstGeom prst="rect">
                <a:avLst/>
              </a:prstGeom>
            </p:spPr>
          </p:pic>
          <p:sp>
            <p:nvSpPr>
              <p:cNvPr id="19" name="TextBox 18">
                <a:extLst>
                  <a:ext uri="{FF2B5EF4-FFF2-40B4-BE49-F238E27FC236}">
                    <a16:creationId xmlns:a16="http://schemas.microsoft.com/office/drawing/2014/main" id="{A03B47EB-8780-0B47-8345-9F32076D15FA}"/>
                  </a:ext>
                </a:extLst>
              </p:cNvPr>
              <p:cNvSpPr txBox="1"/>
              <p:nvPr/>
            </p:nvSpPr>
            <p:spPr>
              <a:xfrm>
                <a:off x="731642" y="5834568"/>
                <a:ext cx="996802" cy="307777"/>
              </a:xfrm>
              <a:prstGeom prst="rect">
                <a:avLst/>
              </a:prstGeom>
              <a:noFill/>
            </p:spPr>
            <p:txBody>
              <a:bodyPr wrap="square">
                <a:spAutoFit/>
              </a:bodyPr>
              <a:lstStyle/>
              <a:p>
                <a:pPr marL="0" marR="0">
                  <a:spcBef>
                    <a:spcPts val="0"/>
                  </a:spcBef>
                  <a:spcAft>
                    <a:spcPts val="0"/>
                  </a:spcAft>
                </a:pPr>
                <a:r>
                  <a:rPr lang="en-US" sz="700" b="1" dirty="0">
                    <a:effectLst/>
                  </a:rPr>
                  <a:t>Zone 2</a:t>
                </a:r>
              </a:p>
              <a:p>
                <a:pPr marL="0" marR="0">
                  <a:spcBef>
                    <a:spcPts val="0"/>
                  </a:spcBef>
                  <a:spcAft>
                    <a:spcPts val="0"/>
                  </a:spcAft>
                </a:pPr>
                <a:r>
                  <a:rPr lang="en-US" sz="700" b="0" dirty="0">
                    <a:effectLst/>
                  </a:rPr>
                  <a:t>6964 – 6974 ft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2D7D2B-E2B8-C44C-87E7-E95A3A280AB5}"/>
                  </a:ext>
                </a:extLst>
              </p:cNvPr>
              <p:cNvSpPr txBox="1"/>
              <p:nvPr/>
            </p:nvSpPr>
            <p:spPr>
              <a:xfrm>
                <a:off x="731642" y="5581742"/>
                <a:ext cx="996802" cy="307777"/>
              </a:xfrm>
              <a:prstGeom prst="rect">
                <a:avLst/>
              </a:prstGeom>
              <a:noFill/>
            </p:spPr>
            <p:txBody>
              <a:bodyPr wrap="square">
                <a:spAutoFit/>
              </a:bodyPr>
              <a:lstStyle/>
              <a:p>
                <a:pPr marL="0" marR="0">
                  <a:spcBef>
                    <a:spcPts val="0"/>
                  </a:spcBef>
                  <a:spcAft>
                    <a:spcPts val="0"/>
                  </a:spcAft>
                </a:pPr>
                <a:r>
                  <a:rPr lang="en-US" sz="700" b="1" dirty="0">
                    <a:effectLst/>
                  </a:rPr>
                  <a:t>Zone 3</a:t>
                </a:r>
              </a:p>
              <a:p>
                <a:pPr marL="0" marR="0">
                  <a:spcBef>
                    <a:spcPts val="0"/>
                  </a:spcBef>
                  <a:spcAft>
                    <a:spcPts val="0"/>
                  </a:spcAft>
                </a:pPr>
                <a:r>
                  <a:rPr lang="en-US" sz="700" b="0" dirty="0">
                    <a:effectLst/>
                  </a:rPr>
                  <a:t>6565 – 6575 ft</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1E04739-8F65-3147-9FD0-9CE96F66654C}"/>
                  </a:ext>
                </a:extLst>
              </p:cNvPr>
              <p:cNvSpPr txBox="1"/>
              <p:nvPr/>
            </p:nvSpPr>
            <p:spPr>
              <a:xfrm>
                <a:off x="717676" y="6065549"/>
                <a:ext cx="996802" cy="307777"/>
              </a:xfrm>
              <a:prstGeom prst="rect">
                <a:avLst/>
              </a:prstGeom>
              <a:noFill/>
            </p:spPr>
            <p:txBody>
              <a:bodyPr wrap="square">
                <a:spAutoFit/>
              </a:bodyPr>
              <a:lstStyle/>
              <a:p>
                <a:pPr marL="0" marR="0">
                  <a:spcBef>
                    <a:spcPts val="0"/>
                  </a:spcBef>
                  <a:spcAft>
                    <a:spcPts val="0"/>
                  </a:spcAft>
                </a:pPr>
                <a:r>
                  <a:rPr lang="en-US" sz="700" b="1" dirty="0">
                    <a:effectLst/>
                  </a:rPr>
                  <a:t>Zone 1 </a:t>
                </a:r>
              </a:p>
              <a:p>
                <a:pPr marL="0" marR="0">
                  <a:spcBef>
                    <a:spcPts val="0"/>
                  </a:spcBef>
                  <a:spcAft>
                    <a:spcPts val="0"/>
                  </a:spcAft>
                </a:pPr>
                <a:r>
                  <a:rPr lang="en-US" sz="700" b="0" dirty="0">
                    <a:effectLst/>
                  </a:rPr>
                  <a:t>7348 ft to TD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24A6D0D-A340-5C4E-9E42-4CB28454EC83}"/>
                  </a:ext>
                </a:extLst>
              </p:cNvPr>
              <p:cNvCxnSpPr>
                <a:cxnSpLocks/>
              </p:cNvCxnSpPr>
              <p:nvPr/>
            </p:nvCxnSpPr>
            <p:spPr>
              <a:xfrm flipH="1">
                <a:off x="1456661" y="6080514"/>
                <a:ext cx="3382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E678F0-D845-1941-9BD6-3A6453748E8B}"/>
                  </a:ext>
                </a:extLst>
              </p:cNvPr>
              <p:cNvSpPr txBox="1"/>
              <p:nvPr/>
            </p:nvSpPr>
            <p:spPr>
              <a:xfrm>
                <a:off x="1260277" y="6365610"/>
                <a:ext cx="753732" cy="215444"/>
              </a:xfrm>
              <a:prstGeom prst="rect">
                <a:avLst/>
              </a:prstGeom>
              <a:noFill/>
            </p:spPr>
            <p:txBody>
              <a:bodyPr wrap="none" rtlCol="0">
                <a:spAutoFit/>
              </a:bodyPr>
              <a:lstStyle/>
              <a:p>
                <a:r>
                  <a:rPr lang="en-US" sz="800" b="1" dirty="0">
                    <a:solidFill>
                      <a:schemeClr val="accent1"/>
                    </a:solidFill>
                  </a:rPr>
                  <a:t>Logging TD</a:t>
                </a:r>
              </a:p>
            </p:txBody>
          </p:sp>
          <p:sp>
            <p:nvSpPr>
              <p:cNvPr id="39" name="Triangle 38">
                <a:extLst>
                  <a:ext uri="{FF2B5EF4-FFF2-40B4-BE49-F238E27FC236}">
                    <a16:creationId xmlns:a16="http://schemas.microsoft.com/office/drawing/2014/main" id="{EAD04945-E658-5C44-B1C2-A2529AA8B67E}"/>
                  </a:ext>
                </a:extLst>
              </p:cNvPr>
              <p:cNvSpPr/>
              <p:nvPr/>
            </p:nvSpPr>
            <p:spPr>
              <a:xfrm rot="10800000">
                <a:off x="1596622" y="5959030"/>
                <a:ext cx="117856" cy="10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a:extLst>
                <a:ext uri="{FF2B5EF4-FFF2-40B4-BE49-F238E27FC236}">
                  <a16:creationId xmlns:a16="http://schemas.microsoft.com/office/drawing/2014/main" id="{A0661E1B-F50B-8D47-BF7A-AADEC9E2B9EA}"/>
                </a:ext>
              </a:extLst>
            </p:cNvPr>
            <p:cNvCxnSpPr>
              <a:cxnSpLocks/>
            </p:cNvCxnSpPr>
            <p:nvPr/>
          </p:nvCxnSpPr>
          <p:spPr>
            <a:xfrm>
              <a:off x="2125133" y="1219200"/>
              <a:ext cx="617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106097-616E-EC40-BB5B-49AE81CEE975}"/>
                </a:ext>
              </a:extLst>
            </p:cNvPr>
            <p:cNvCxnSpPr>
              <a:cxnSpLocks/>
            </p:cNvCxnSpPr>
            <p:nvPr/>
          </p:nvCxnSpPr>
          <p:spPr>
            <a:xfrm>
              <a:off x="2130239" y="6340209"/>
              <a:ext cx="694880" cy="2540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315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4AACA-0DDC-3B4A-8DA1-67AA52F9A783}"/>
              </a:ext>
            </a:extLst>
          </p:cNvPr>
          <p:cNvPicPr>
            <a:picLocks noChangeAspect="1"/>
          </p:cNvPicPr>
          <p:nvPr/>
        </p:nvPicPr>
        <p:blipFill>
          <a:blip r:embed="rId3"/>
          <a:stretch>
            <a:fillRect/>
          </a:stretch>
        </p:blipFill>
        <p:spPr>
          <a:xfrm>
            <a:off x="2084926" y="1113677"/>
            <a:ext cx="9061576" cy="5428191"/>
          </a:xfrm>
          <a:prstGeom prst="rect">
            <a:avLst/>
          </a:prstGeom>
        </p:spPr>
      </p:pic>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Flow indicators, RIH, zonal depth (6200 - 7200 ft)</a:t>
            </a:r>
            <a:endParaRPr lang="en-US" sz="2000" dirty="0"/>
          </a:p>
        </p:txBody>
      </p:sp>
      <p:grpSp>
        <p:nvGrpSpPr>
          <p:cNvPr id="27" name="Group 26">
            <a:extLst>
              <a:ext uri="{FF2B5EF4-FFF2-40B4-BE49-F238E27FC236}">
                <a16:creationId xmlns:a16="http://schemas.microsoft.com/office/drawing/2014/main" id="{89E402CF-B89B-4C4D-8CCC-568F95CB09FE}"/>
              </a:ext>
            </a:extLst>
          </p:cNvPr>
          <p:cNvGrpSpPr/>
          <p:nvPr/>
        </p:nvGrpSpPr>
        <p:grpSpPr>
          <a:xfrm>
            <a:off x="10805836" y="276949"/>
            <a:ext cx="1326314" cy="2254698"/>
            <a:chOff x="269022" y="341609"/>
            <a:chExt cx="3445189" cy="5856730"/>
          </a:xfrm>
        </p:grpSpPr>
        <p:pic>
          <p:nvPicPr>
            <p:cNvPr id="28" name="Picture 27">
              <a:extLst>
                <a:ext uri="{FF2B5EF4-FFF2-40B4-BE49-F238E27FC236}">
                  <a16:creationId xmlns:a16="http://schemas.microsoft.com/office/drawing/2014/main" id="{8EF5962F-6E05-9F4A-8845-99F5560B96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96022" y="1687588"/>
              <a:ext cx="2969208" cy="4510751"/>
            </a:xfrm>
            <a:prstGeom prst="rect">
              <a:avLst/>
            </a:prstGeom>
            <a:noFill/>
            <a:ln w="12700">
              <a:solidFill>
                <a:srgbClr val="00B050"/>
              </a:solidFill>
            </a:ln>
          </p:spPr>
        </p:pic>
        <p:sp>
          <p:nvSpPr>
            <p:cNvPr id="29" name="TextBox 28">
              <a:extLst>
                <a:ext uri="{FF2B5EF4-FFF2-40B4-BE49-F238E27FC236}">
                  <a16:creationId xmlns:a16="http://schemas.microsoft.com/office/drawing/2014/main" id="{9D5FE56B-A596-FD4B-9540-59AB890058B3}"/>
                </a:ext>
              </a:extLst>
            </p:cNvPr>
            <p:cNvSpPr txBox="1"/>
            <p:nvPr/>
          </p:nvSpPr>
          <p:spPr>
            <a:xfrm>
              <a:off x="269022" y="341609"/>
              <a:ext cx="3445189" cy="1199206"/>
            </a:xfrm>
            <a:prstGeom prst="rect">
              <a:avLst/>
            </a:prstGeom>
            <a:noFill/>
          </p:spPr>
          <p:txBody>
            <a:bodyPr wrap="square" rtlCol="0">
              <a:spAutoFit/>
            </a:bodyPr>
            <a:lstStyle/>
            <a:p>
              <a:pPr algn="ctr"/>
              <a:r>
                <a:rPr lang="en-US" sz="800" dirty="0">
                  <a:solidFill>
                    <a:srgbClr val="00B050"/>
                  </a:solidFill>
                </a:rPr>
                <a:t>Laboratory Dynamic Measurement</a:t>
              </a:r>
            </a:p>
            <a:p>
              <a:pPr algn="ctr"/>
              <a:r>
                <a:rPr lang="en-US" sz="800" dirty="0">
                  <a:solidFill>
                    <a:srgbClr val="00B050"/>
                  </a:solidFill>
                </a:rPr>
                <a:t>Single Feed Zone </a:t>
              </a:r>
              <a:endParaRPr lang="en-US" sz="1000" dirty="0">
                <a:solidFill>
                  <a:srgbClr val="00B050"/>
                </a:solidFill>
              </a:endParaRPr>
            </a:p>
          </p:txBody>
        </p:sp>
      </p:grpSp>
      <p:grpSp>
        <p:nvGrpSpPr>
          <p:cNvPr id="43" name="Group 42">
            <a:extLst>
              <a:ext uri="{FF2B5EF4-FFF2-40B4-BE49-F238E27FC236}">
                <a16:creationId xmlns:a16="http://schemas.microsoft.com/office/drawing/2014/main" id="{7D95FCB5-D295-504D-BD4D-89ECF5AAB139}"/>
              </a:ext>
            </a:extLst>
          </p:cNvPr>
          <p:cNvGrpSpPr/>
          <p:nvPr/>
        </p:nvGrpSpPr>
        <p:grpSpPr>
          <a:xfrm>
            <a:off x="0" y="1008065"/>
            <a:ext cx="1899479" cy="5580674"/>
            <a:chOff x="354571" y="1000380"/>
            <a:chExt cx="1899479" cy="5580674"/>
          </a:xfrm>
        </p:grpSpPr>
        <p:pic>
          <p:nvPicPr>
            <p:cNvPr id="16" name="Picture 15">
              <a:extLst>
                <a:ext uri="{FF2B5EF4-FFF2-40B4-BE49-F238E27FC236}">
                  <a16:creationId xmlns:a16="http://schemas.microsoft.com/office/drawing/2014/main" id="{EABDA99C-5BD9-EA4E-841A-73E6349C25E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54571" y="1000380"/>
              <a:ext cx="1899479" cy="5400421"/>
            </a:xfrm>
            <a:prstGeom prst="rect">
              <a:avLst/>
            </a:prstGeom>
          </p:spPr>
        </p:pic>
        <p:sp>
          <p:nvSpPr>
            <p:cNvPr id="19" name="TextBox 18">
              <a:extLst>
                <a:ext uri="{FF2B5EF4-FFF2-40B4-BE49-F238E27FC236}">
                  <a16:creationId xmlns:a16="http://schemas.microsoft.com/office/drawing/2014/main" id="{A03B47EB-8780-0B47-8345-9F32076D15FA}"/>
                </a:ext>
              </a:extLst>
            </p:cNvPr>
            <p:cNvSpPr txBox="1"/>
            <p:nvPr/>
          </p:nvSpPr>
          <p:spPr>
            <a:xfrm>
              <a:off x="731642" y="5834568"/>
              <a:ext cx="996802" cy="307777"/>
            </a:xfrm>
            <a:prstGeom prst="rect">
              <a:avLst/>
            </a:prstGeom>
            <a:noFill/>
          </p:spPr>
          <p:txBody>
            <a:bodyPr wrap="square">
              <a:spAutoFit/>
            </a:bodyPr>
            <a:lstStyle/>
            <a:p>
              <a:pPr marL="0" marR="0">
                <a:spcBef>
                  <a:spcPts val="0"/>
                </a:spcBef>
                <a:spcAft>
                  <a:spcPts val="0"/>
                </a:spcAft>
              </a:pPr>
              <a:r>
                <a:rPr lang="en-US" sz="700" b="1" dirty="0">
                  <a:effectLst/>
                </a:rPr>
                <a:t>Zone 2</a:t>
              </a:r>
            </a:p>
            <a:p>
              <a:pPr marL="0" marR="0">
                <a:spcBef>
                  <a:spcPts val="0"/>
                </a:spcBef>
                <a:spcAft>
                  <a:spcPts val="0"/>
                </a:spcAft>
              </a:pPr>
              <a:r>
                <a:rPr lang="en-US" sz="700" b="0" dirty="0">
                  <a:effectLst/>
                </a:rPr>
                <a:t>6964 – 6974 ft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2D7D2B-E2B8-C44C-87E7-E95A3A280AB5}"/>
                </a:ext>
              </a:extLst>
            </p:cNvPr>
            <p:cNvSpPr txBox="1"/>
            <p:nvPr/>
          </p:nvSpPr>
          <p:spPr>
            <a:xfrm>
              <a:off x="731642" y="5581742"/>
              <a:ext cx="996802" cy="307777"/>
            </a:xfrm>
            <a:prstGeom prst="rect">
              <a:avLst/>
            </a:prstGeom>
            <a:noFill/>
          </p:spPr>
          <p:txBody>
            <a:bodyPr wrap="square">
              <a:spAutoFit/>
            </a:bodyPr>
            <a:lstStyle/>
            <a:p>
              <a:pPr marL="0" marR="0">
                <a:spcBef>
                  <a:spcPts val="0"/>
                </a:spcBef>
                <a:spcAft>
                  <a:spcPts val="0"/>
                </a:spcAft>
              </a:pPr>
              <a:r>
                <a:rPr lang="en-US" sz="700" b="1" dirty="0">
                  <a:effectLst/>
                </a:rPr>
                <a:t>Zone 3</a:t>
              </a:r>
            </a:p>
            <a:p>
              <a:pPr marL="0" marR="0">
                <a:spcBef>
                  <a:spcPts val="0"/>
                </a:spcBef>
                <a:spcAft>
                  <a:spcPts val="0"/>
                </a:spcAft>
              </a:pPr>
              <a:r>
                <a:rPr lang="en-US" sz="700" b="0" dirty="0">
                  <a:effectLst/>
                </a:rPr>
                <a:t>6565 – 6575 ft</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1E04739-8F65-3147-9FD0-9CE96F66654C}"/>
                </a:ext>
              </a:extLst>
            </p:cNvPr>
            <p:cNvSpPr txBox="1"/>
            <p:nvPr/>
          </p:nvSpPr>
          <p:spPr>
            <a:xfrm>
              <a:off x="717676" y="6065549"/>
              <a:ext cx="996802" cy="307777"/>
            </a:xfrm>
            <a:prstGeom prst="rect">
              <a:avLst/>
            </a:prstGeom>
            <a:noFill/>
          </p:spPr>
          <p:txBody>
            <a:bodyPr wrap="square">
              <a:spAutoFit/>
            </a:bodyPr>
            <a:lstStyle/>
            <a:p>
              <a:pPr marL="0" marR="0">
                <a:spcBef>
                  <a:spcPts val="0"/>
                </a:spcBef>
                <a:spcAft>
                  <a:spcPts val="0"/>
                </a:spcAft>
              </a:pPr>
              <a:r>
                <a:rPr lang="en-US" sz="700" b="1" dirty="0">
                  <a:effectLst/>
                </a:rPr>
                <a:t>Zone 1 </a:t>
              </a:r>
            </a:p>
            <a:p>
              <a:pPr marL="0" marR="0">
                <a:spcBef>
                  <a:spcPts val="0"/>
                </a:spcBef>
                <a:spcAft>
                  <a:spcPts val="0"/>
                </a:spcAft>
              </a:pPr>
              <a:r>
                <a:rPr lang="en-US" sz="700" b="0" dirty="0">
                  <a:effectLst/>
                </a:rPr>
                <a:t>7348 ft to TD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24A6D0D-A340-5C4E-9E42-4CB28454EC83}"/>
                </a:ext>
              </a:extLst>
            </p:cNvPr>
            <p:cNvCxnSpPr>
              <a:cxnSpLocks/>
            </p:cNvCxnSpPr>
            <p:nvPr/>
          </p:nvCxnSpPr>
          <p:spPr>
            <a:xfrm flipH="1">
              <a:off x="1456661" y="6080514"/>
              <a:ext cx="3382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E678F0-D845-1941-9BD6-3A6453748E8B}"/>
                </a:ext>
              </a:extLst>
            </p:cNvPr>
            <p:cNvSpPr txBox="1"/>
            <p:nvPr/>
          </p:nvSpPr>
          <p:spPr>
            <a:xfrm>
              <a:off x="1260277" y="6365610"/>
              <a:ext cx="753732" cy="215444"/>
            </a:xfrm>
            <a:prstGeom prst="rect">
              <a:avLst/>
            </a:prstGeom>
            <a:noFill/>
          </p:spPr>
          <p:txBody>
            <a:bodyPr wrap="none" rtlCol="0">
              <a:spAutoFit/>
            </a:bodyPr>
            <a:lstStyle/>
            <a:p>
              <a:r>
                <a:rPr lang="en-US" sz="800" b="1" dirty="0">
                  <a:solidFill>
                    <a:schemeClr val="accent1"/>
                  </a:solidFill>
                </a:rPr>
                <a:t>Logging TD</a:t>
              </a:r>
            </a:p>
          </p:txBody>
        </p:sp>
        <p:sp>
          <p:nvSpPr>
            <p:cNvPr id="39" name="Triangle 38">
              <a:extLst>
                <a:ext uri="{FF2B5EF4-FFF2-40B4-BE49-F238E27FC236}">
                  <a16:creationId xmlns:a16="http://schemas.microsoft.com/office/drawing/2014/main" id="{EAD04945-E658-5C44-B1C2-A2529AA8B67E}"/>
                </a:ext>
              </a:extLst>
            </p:cNvPr>
            <p:cNvSpPr/>
            <p:nvPr/>
          </p:nvSpPr>
          <p:spPr>
            <a:xfrm rot="10800000">
              <a:off x="1596622" y="5959030"/>
              <a:ext cx="117856" cy="10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FD35448B-A9CD-094B-AADE-163100EB8AE2}"/>
              </a:ext>
            </a:extLst>
          </p:cNvPr>
          <p:cNvSpPr/>
          <p:nvPr/>
        </p:nvSpPr>
        <p:spPr>
          <a:xfrm>
            <a:off x="315270" y="5487240"/>
            <a:ext cx="1769656" cy="66279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65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Field Tool Calibration Curves</a:t>
            </a:r>
            <a:endParaRPr lang="en-US" sz="2000" dirty="0"/>
          </a:p>
        </p:txBody>
      </p:sp>
      <p:graphicFrame>
        <p:nvGraphicFramePr>
          <p:cNvPr id="25" name="Chart 24">
            <a:extLst>
              <a:ext uri="{FF2B5EF4-FFF2-40B4-BE49-F238E27FC236}">
                <a16:creationId xmlns:a16="http://schemas.microsoft.com/office/drawing/2014/main" id="{054264BE-533F-2546-85C3-338E3D4F99AD}"/>
              </a:ext>
            </a:extLst>
          </p:cNvPr>
          <p:cNvGraphicFramePr>
            <a:graphicFrameLocks/>
          </p:cNvGraphicFramePr>
          <p:nvPr>
            <p:extLst>
              <p:ext uri="{D42A27DB-BD31-4B8C-83A1-F6EECF244321}">
                <p14:modId xmlns:p14="http://schemas.microsoft.com/office/powerpoint/2010/main" val="2829223942"/>
              </p:ext>
            </p:extLst>
          </p:nvPr>
        </p:nvGraphicFramePr>
        <p:xfrm>
          <a:off x="6817488" y="3952986"/>
          <a:ext cx="4952655" cy="3022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8F486A8D-06A4-074D-ADFE-6D160B85B272}"/>
              </a:ext>
            </a:extLst>
          </p:cNvPr>
          <p:cNvGraphicFramePr>
            <a:graphicFrameLocks/>
          </p:cNvGraphicFramePr>
          <p:nvPr>
            <p:extLst>
              <p:ext uri="{D42A27DB-BD31-4B8C-83A1-F6EECF244321}">
                <p14:modId xmlns:p14="http://schemas.microsoft.com/office/powerpoint/2010/main" val="2779852439"/>
              </p:ext>
            </p:extLst>
          </p:nvPr>
        </p:nvGraphicFramePr>
        <p:xfrm>
          <a:off x="704945" y="3795003"/>
          <a:ext cx="5266238" cy="3566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45C0A978-04D8-764F-B6E5-22BCCA66866C}"/>
              </a:ext>
            </a:extLst>
          </p:cNvPr>
          <p:cNvGraphicFramePr>
            <a:graphicFrameLocks/>
          </p:cNvGraphicFramePr>
          <p:nvPr>
            <p:extLst>
              <p:ext uri="{D42A27DB-BD31-4B8C-83A1-F6EECF244321}">
                <p14:modId xmlns:p14="http://schemas.microsoft.com/office/powerpoint/2010/main" val="1078608294"/>
              </p:ext>
            </p:extLst>
          </p:nvPr>
        </p:nvGraphicFramePr>
        <p:xfrm>
          <a:off x="6667018" y="867769"/>
          <a:ext cx="5103126" cy="3022485"/>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60D1C96C-6A83-6A43-A3FE-135196ED3094}"/>
              </a:ext>
            </a:extLst>
          </p:cNvPr>
          <p:cNvSpPr txBox="1"/>
          <p:nvPr/>
        </p:nvSpPr>
        <p:spPr>
          <a:xfrm>
            <a:off x="257534" y="872062"/>
            <a:ext cx="6136801" cy="3211135"/>
          </a:xfrm>
          <a:prstGeom prst="rect">
            <a:avLst/>
          </a:prstGeom>
          <a:noFill/>
        </p:spPr>
        <p:txBody>
          <a:bodyPr wrap="square">
            <a:spAutoFit/>
          </a:bodyPr>
          <a:lstStyle/>
          <a:p>
            <a:pPr marL="285750" indent="-285750">
              <a:spcAft>
                <a:spcPts val="800"/>
              </a:spcAft>
              <a:buFont typeface="Wingdings" pitchFamily="2" charset="2"/>
              <a:buChar char="§"/>
            </a:pPr>
            <a:r>
              <a:rPr lang="en-US" sz="1600" dirty="0">
                <a:effectLst/>
                <a:latin typeface="+mj-lt"/>
              </a:rPr>
              <a:t>Tool 3 was assembled in the field using available working components from Tools 1 and 2, and thus, it does not have a</a:t>
            </a:r>
            <a:r>
              <a:rPr lang="en-US" sz="1600" dirty="0">
                <a:latin typeface="+mj-lt"/>
              </a:rPr>
              <a:t> calibration curve prior to deployment. Post-deployment calibration on Tool 3 is inconclusive because the sensors have degraded since then. </a:t>
            </a:r>
          </a:p>
          <a:p>
            <a:pPr marL="285750" indent="-285750">
              <a:spcAft>
                <a:spcPts val="800"/>
              </a:spcAft>
              <a:buFont typeface="Wingdings" pitchFamily="2" charset="2"/>
              <a:buChar char="§"/>
            </a:pPr>
            <a:r>
              <a:rPr lang="en-US" sz="1600" dirty="0">
                <a:effectLst/>
                <a:latin typeface="+mj-lt"/>
              </a:rPr>
              <a:t>To convert voltage into chloride concentration, we use calibration curves from different tools.</a:t>
            </a:r>
            <a:endParaRPr lang="en-US" sz="1600" dirty="0">
              <a:latin typeface="+mj-lt"/>
            </a:endParaRPr>
          </a:p>
          <a:p>
            <a:pPr marL="285750" indent="-285750">
              <a:spcAft>
                <a:spcPts val="800"/>
              </a:spcAft>
              <a:buFont typeface="Wingdings" pitchFamily="2" charset="2"/>
              <a:buChar char="§"/>
            </a:pPr>
            <a:r>
              <a:rPr lang="en-US" sz="1600" dirty="0">
                <a:effectLst/>
                <a:latin typeface="+mj-lt"/>
              </a:rPr>
              <a:t>We also compare calibrations following the </a:t>
            </a:r>
            <a:r>
              <a:rPr lang="en-US" sz="1600" dirty="0" err="1">
                <a:effectLst/>
                <a:latin typeface="+mj-lt"/>
              </a:rPr>
              <a:t>KCl</a:t>
            </a:r>
            <a:r>
              <a:rPr lang="en-US" sz="1600" dirty="0">
                <a:effectLst/>
                <a:latin typeface="+mj-lt"/>
              </a:rPr>
              <a:t> curve (grey) vs All data curve (blue) for Tools 1 and 2</a:t>
            </a:r>
            <a:endParaRPr lang="en-US" sz="1600" dirty="0">
              <a:latin typeface="+mj-lt"/>
            </a:endParaRPr>
          </a:p>
          <a:p>
            <a:pPr marL="285750" indent="-285750">
              <a:spcAft>
                <a:spcPts val="800"/>
              </a:spcAft>
              <a:buFont typeface="Wingdings" pitchFamily="2" charset="2"/>
              <a:buChar char="§"/>
            </a:pPr>
            <a:r>
              <a:rPr lang="en-US" sz="1600" dirty="0">
                <a:effectLst/>
                <a:latin typeface="+mj-lt"/>
              </a:rPr>
              <a:t>In the clipped version, data above 10 mol/L is truncated. </a:t>
            </a:r>
          </a:p>
          <a:p>
            <a:pPr marL="285750" indent="-285750">
              <a:spcAft>
                <a:spcPts val="800"/>
              </a:spcAft>
              <a:buFont typeface="Wingdings" pitchFamily="2" charset="2"/>
              <a:buChar char="§"/>
            </a:pPr>
            <a:endParaRPr lang="en-US" sz="1600" dirty="0">
              <a:latin typeface="+mj-lt"/>
            </a:endParaRPr>
          </a:p>
        </p:txBody>
      </p:sp>
    </p:spTree>
    <p:extLst>
      <p:ext uri="{BB962C8B-B14F-4D97-AF65-F5344CB8AC3E}">
        <p14:creationId xmlns:p14="http://schemas.microsoft.com/office/powerpoint/2010/main" val="50091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Chloride Concentration with </a:t>
            </a:r>
            <a:r>
              <a:rPr lang="en-US" sz="2000" b="1" dirty="0" err="1"/>
              <a:t>KCl</a:t>
            </a:r>
            <a:r>
              <a:rPr lang="en-US" sz="2000" b="1" dirty="0"/>
              <a:t> Calibration Line, RIH</a:t>
            </a:r>
            <a:endParaRPr lang="en-US" sz="2000" dirty="0"/>
          </a:p>
        </p:txBody>
      </p:sp>
      <p:sp>
        <p:nvSpPr>
          <p:cNvPr id="3" name="TextBox 2">
            <a:extLst>
              <a:ext uri="{FF2B5EF4-FFF2-40B4-BE49-F238E27FC236}">
                <a16:creationId xmlns:a16="http://schemas.microsoft.com/office/drawing/2014/main" id="{88625E5A-CC09-924D-9CAB-A488701CE8D2}"/>
              </a:ext>
            </a:extLst>
          </p:cNvPr>
          <p:cNvSpPr txBox="1"/>
          <p:nvPr/>
        </p:nvSpPr>
        <p:spPr>
          <a:xfrm>
            <a:off x="3116851" y="684491"/>
            <a:ext cx="1104790" cy="261610"/>
          </a:xfrm>
          <a:prstGeom prst="rect">
            <a:avLst/>
          </a:prstGeom>
          <a:noFill/>
        </p:spPr>
        <p:txBody>
          <a:bodyPr wrap="none" rtlCol="0">
            <a:spAutoFit/>
          </a:bodyPr>
          <a:lstStyle/>
          <a:p>
            <a:r>
              <a:rPr lang="en-US" sz="1100" dirty="0">
                <a:solidFill>
                  <a:srgbClr val="00B050"/>
                </a:solidFill>
              </a:rPr>
              <a:t>Tool1, </a:t>
            </a:r>
            <a:r>
              <a:rPr lang="en-US" sz="1100" dirty="0" err="1">
                <a:solidFill>
                  <a:srgbClr val="00B050"/>
                </a:solidFill>
              </a:rPr>
              <a:t>KCl</a:t>
            </a:r>
            <a:r>
              <a:rPr lang="en-US" sz="1100" dirty="0">
                <a:solidFill>
                  <a:srgbClr val="00B050"/>
                </a:solidFill>
              </a:rPr>
              <a:t> line</a:t>
            </a:r>
          </a:p>
        </p:txBody>
      </p:sp>
      <p:sp>
        <p:nvSpPr>
          <p:cNvPr id="10" name="TextBox 9">
            <a:extLst>
              <a:ext uri="{FF2B5EF4-FFF2-40B4-BE49-F238E27FC236}">
                <a16:creationId xmlns:a16="http://schemas.microsoft.com/office/drawing/2014/main" id="{90F4456B-A703-734B-BC9F-E79A7AEADA74}"/>
              </a:ext>
            </a:extLst>
          </p:cNvPr>
          <p:cNvSpPr txBox="1"/>
          <p:nvPr/>
        </p:nvSpPr>
        <p:spPr>
          <a:xfrm>
            <a:off x="5354083" y="684491"/>
            <a:ext cx="1104790" cy="261610"/>
          </a:xfrm>
          <a:prstGeom prst="rect">
            <a:avLst/>
          </a:prstGeom>
          <a:noFill/>
        </p:spPr>
        <p:txBody>
          <a:bodyPr wrap="none" rtlCol="0">
            <a:spAutoFit/>
          </a:bodyPr>
          <a:lstStyle/>
          <a:p>
            <a:r>
              <a:rPr lang="en-US" sz="1100" dirty="0">
                <a:solidFill>
                  <a:srgbClr val="00B050"/>
                </a:solidFill>
              </a:rPr>
              <a:t>Tool2, </a:t>
            </a:r>
            <a:r>
              <a:rPr lang="en-US" sz="1100" dirty="0" err="1">
                <a:solidFill>
                  <a:srgbClr val="00B050"/>
                </a:solidFill>
              </a:rPr>
              <a:t>KCl</a:t>
            </a:r>
            <a:r>
              <a:rPr lang="en-US" sz="1100" dirty="0">
                <a:solidFill>
                  <a:srgbClr val="00B050"/>
                </a:solidFill>
              </a:rPr>
              <a:t> line</a:t>
            </a:r>
          </a:p>
        </p:txBody>
      </p:sp>
      <p:sp>
        <p:nvSpPr>
          <p:cNvPr id="11" name="TextBox 10">
            <a:extLst>
              <a:ext uri="{FF2B5EF4-FFF2-40B4-BE49-F238E27FC236}">
                <a16:creationId xmlns:a16="http://schemas.microsoft.com/office/drawing/2014/main" id="{109CB01E-5C1B-8245-8921-34C4B1874DE1}"/>
              </a:ext>
            </a:extLst>
          </p:cNvPr>
          <p:cNvSpPr txBox="1"/>
          <p:nvPr/>
        </p:nvSpPr>
        <p:spPr>
          <a:xfrm>
            <a:off x="7591315" y="683190"/>
            <a:ext cx="1104790" cy="261610"/>
          </a:xfrm>
          <a:prstGeom prst="rect">
            <a:avLst/>
          </a:prstGeom>
          <a:noFill/>
        </p:spPr>
        <p:txBody>
          <a:bodyPr wrap="none" rtlCol="0">
            <a:spAutoFit/>
          </a:bodyPr>
          <a:lstStyle/>
          <a:p>
            <a:r>
              <a:rPr lang="en-US" sz="1100" dirty="0">
                <a:solidFill>
                  <a:srgbClr val="00B050"/>
                </a:solidFill>
              </a:rPr>
              <a:t>Tool3, </a:t>
            </a:r>
            <a:r>
              <a:rPr lang="en-US" sz="1100" dirty="0" err="1">
                <a:solidFill>
                  <a:srgbClr val="00B050"/>
                </a:solidFill>
              </a:rPr>
              <a:t>KCl</a:t>
            </a:r>
            <a:r>
              <a:rPr lang="en-US" sz="1100" dirty="0">
                <a:solidFill>
                  <a:srgbClr val="00B050"/>
                </a:solidFill>
              </a:rPr>
              <a:t> line</a:t>
            </a:r>
          </a:p>
        </p:txBody>
      </p:sp>
      <p:pic>
        <p:nvPicPr>
          <p:cNvPr id="4" name="Picture 3">
            <a:extLst>
              <a:ext uri="{FF2B5EF4-FFF2-40B4-BE49-F238E27FC236}">
                <a16:creationId xmlns:a16="http://schemas.microsoft.com/office/drawing/2014/main" id="{0C788AD0-05B8-8B42-B1B3-660E7D227F4E}"/>
              </a:ext>
            </a:extLst>
          </p:cNvPr>
          <p:cNvPicPr>
            <a:picLocks noChangeAspect="1"/>
          </p:cNvPicPr>
          <p:nvPr/>
        </p:nvPicPr>
        <p:blipFill>
          <a:blip r:embed="rId3"/>
          <a:stretch>
            <a:fillRect/>
          </a:stretch>
        </p:blipFill>
        <p:spPr>
          <a:xfrm>
            <a:off x="0" y="959796"/>
            <a:ext cx="9160150" cy="5578873"/>
          </a:xfrm>
          <a:prstGeom prst="rect">
            <a:avLst/>
          </a:prstGeom>
        </p:spPr>
      </p:pic>
      <p:pic>
        <p:nvPicPr>
          <p:cNvPr id="12" name="Picture 11">
            <a:extLst>
              <a:ext uri="{FF2B5EF4-FFF2-40B4-BE49-F238E27FC236}">
                <a16:creationId xmlns:a16="http://schemas.microsoft.com/office/drawing/2014/main" id="{22808921-7E9D-BA41-8A4C-065B7E381921}"/>
              </a:ext>
            </a:extLst>
          </p:cNvPr>
          <p:cNvPicPr>
            <a:picLocks noChangeAspect="1"/>
          </p:cNvPicPr>
          <p:nvPr/>
        </p:nvPicPr>
        <p:blipFill>
          <a:blip r:embed="rId4"/>
          <a:stretch>
            <a:fillRect/>
          </a:stretch>
        </p:blipFill>
        <p:spPr>
          <a:xfrm>
            <a:off x="9160150" y="853716"/>
            <a:ext cx="3031850" cy="1511113"/>
          </a:xfrm>
          <a:prstGeom prst="rect">
            <a:avLst/>
          </a:prstGeom>
        </p:spPr>
      </p:pic>
      <p:pic>
        <p:nvPicPr>
          <p:cNvPr id="13" name="Picture 12">
            <a:extLst>
              <a:ext uri="{FF2B5EF4-FFF2-40B4-BE49-F238E27FC236}">
                <a16:creationId xmlns:a16="http://schemas.microsoft.com/office/drawing/2014/main" id="{07DBCEA7-EAD8-DA44-81C4-254597C23E06}"/>
              </a:ext>
            </a:extLst>
          </p:cNvPr>
          <p:cNvPicPr>
            <a:picLocks noChangeAspect="1"/>
          </p:cNvPicPr>
          <p:nvPr/>
        </p:nvPicPr>
        <p:blipFill rotWithShape="1">
          <a:blip r:embed="rId5"/>
          <a:srcRect r="1550"/>
          <a:stretch/>
        </p:blipFill>
        <p:spPr>
          <a:xfrm>
            <a:off x="9160150" y="2507996"/>
            <a:ext cx="3031850" cy="1511103"/>
          </a:xfrm>
          <a:prstGeom prst="rect">
            <a:avLst/>
          </a:prstGeom>
        </p:spPr>
      </p:pic>
      <p:pic>
        <p:nvPicPr>
          <p:cNvPr id="14" name="Picture 13">
            <a:extLst>
              <a:ext uri="{FF2B5EF4-FFF2-40B4-BE49-F238E27FC236}">
                <a16:creationId xmlns:a16="http://schemas.microsoft.com/office/drawing/2014/main" id="{EAB692C4-6805-0549-B9A2-DFDB8ADCBA59}"/>
              </a:ext>
            </a:extLst>
          </p:cNvPr>
          <p:cNvPicPr>
            <a:picLocks noChangeAspect="1"/>
          </p:cNvPicPr>
          <p:nvPr/>
        </p:nvPicPr>
        <p:blipFill>
          <a:blip r:embed="rId6"/>
          <a:stretch>
            <a:fillRect/>
          </a:stretch>
        </p:blipFill>
        <p:spPr>
          <a:xfrm>
            <a:off x="9160150" y="4162266"/>
            <a:ext cx="3017099" cy="1442519"/>
          </a:xfrm>
          <a:prstGeom prst="rect">
            <a:avLst/>
          </a:prstGeom>
        </p:spPr>
      </p:pic>
    </p:spTree>
    <p:extLst>
      <p:ext uri="{BB962C8B-B14F-4D97-AF65-F5344CB8AC3E}">
        <p14:creationId xmlns:p14="http://schemas.microsoft.com/office/powerpoint/2010/main" val="391209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Chloride Concentration with </a:t>
            </a:r>
            <a:r>
              <a:rPr lang="en-US" sz="2000" b="1" dirty="0" err="1"/>
              <a:t>KCl</a:t>
            </a:r>
            <a:r>
              <a:rPr lang="en-US" sz="2000" b="1" dirty="0"/>
              <a:t> Calibration Line, POOH</a:t>
            </a:r>
            <a:endParaRPr lang="en-US" sz="2000" dirty="0"/>
          </a:p>
        </p:txBody>
      </p:sp>
      <p:pic>
        <p:nvPicPr>
          <p:cNvPr id="2" name="Picture 1">
            <a:extLst>
              <a:ext uri="{FF2B5EF4-FFF2-40B4-BE49-F238E27FC236}">
                <a16:creationId xmlns:a16="http://schemas.microsoft.com/office/drawing/2014/main" id="{83FFEDCD-F830-2346-A67C-CF1ED1E2141A}"/>
              </a:ext>
            </a:extLst>
          </p:cNvPr>
          <p:cNvPicPr>
            <a:picLocks noChangeAspect="1"/>
          </p:cNvPicPr>
          <p:nvPr/>
        </p:nvPicPr>
        <p:blipFill>
          <a:blip r:embed="rId3"/>
          <a:stretch>
            <a:fillRect/>
          </a:stretch>
        </p:blipFill>
        <p:spPr>
          <a:xfrm>
            <a:off x="0" y="902979"/>
            <a:ext cx="9306072" cy="5574652"/>
          </a:xfrm>
          <a:prstGeom prst="rect">
            <a:avLst/>
          </a:prstGeom>
        </p:spPr>
      </p:pic>
      <p:sp>
        <p:nvSpPr>
          <p:cNvPr id="3" name="TextBox 2">
            <a:extLst>
              <a:ext uri="{FF2B5EF4-FFF2-40B4-BE49-F238E27FC236}">
                <a16:creationId xmlns:a16="http://schemas.microsoft.com/office/drawing/2014/main" id="{88625E5A-CC09-924D-9CAB-A488701CE8D2}"/>
              </a:ext>
            </a:extLst>
          </p:cNvPr>
          <p:cNvSpPr txBox="1"/>
          <p:nvPr/>
        </p:nvSpPr>
        <p:spPr>
          <a:xfrm>
            <a:off x="3020641" y="672105"/>
            <a:ext cx="1104790" cy="261610"/>
          </a:xfrm>
          <a:prstGeom prst="rect">
            <a:avLst/>
          </a:prstGeom>
          <a:noFill/>
        </p:spPr>
        <p:txBody>
          <a:bodyPr wrap="none" rtlCol="0">
            <a:spAutoFit/>
          </a:bodyPr>
          <a:lstStyle/>
          <a:p>
            <a:r>
              <a:rPr lang="en-US" sz="1100" dirty="0">
                <a:solidFill>
                  <a:srgbClr val="00B050"/>
                </a:solidFill>
              </a:rPr>
              <a:t>Tool1, </a:t>
            </a:r>
            <a:r>
              <a:rPr lang="en-US" sz="1100" dirty="0" err="1">
                <a:solidFill>
                  <a:srgbClr val="00B050"/>
                </a:solidFill>
              </a:rPr>
              <a:t>KCl</a:t>
            </a:r>
            <a:r>
              <a:rPr lang="en-US" sz="1100" dirty="0">
                <a:solidFill>
                  <a:srgbClr val="00B050"/>
                </a:solidFill>
              </a:rPr>
              <a:t> line</a:t>
            </a:r>
          </a:p>
        </p:txBody>
      </p:sp>
      <p:sp>
        <p:nvSpPr>
          <p:cNvPr id="10" name="TextBox 9">
            <a:extLst>
              <a:ext uri="{FF2B5EF4-FFF2-40B4-BE49-F238E27FC236}">
                <a16:creationId xmlns:a16="http://schemas.microsoft.com/office/drawing/2014/main" id="{90F4456B-A703-734B-BC9F-E79A7AEADA74}"/>
              </a:ext>
            </a:extLst>
          </p:cNvPr>
          <p:cNvSpPr txBox="1"/>
          <p:nvPr/>
        </p:nvSpPr>
        <p:spPr>
          <a:xfrm>
            <a:off x="5422465" y="679789"/>
            <a:ext cx="1104790" cy="261610"/>
          </a:xfrm>
          <a:prstGeom prst="rect">
            <a:avLst/>
          </a:prstGeom>
          <a:noFill/>
        </p:spPr>
        <p:txBody>
          <a:bodyPr wrap="none" rtlCol="0">
            <a:spAutoFit/>
          </a:bodyPr>
          <a:lstStyle/>
          <a:p>
            <a:r>
              <a:rPr lang="en-US" sz="1100" dirty="0">
                <a:solidFill>
                  <a:srgbClr val="00B050"/>
                </a:solidFill>
              </a:rPr>
              <a:t>Tool2, </a:t>
            </a:r>
            <a:r>
              <a:rPr lang="en-US" sz="1100" dirty="0" err="1">
                <a:solidFill>
                  <a:srgbClr val="00B050"/>
                </a:solidFill>
              </a:rPr>
              <a:t>KCl</a:t>
            </a:r>
            <a:r>
              <a:rPr lang="en-US" sz="1100" dirty="0">
                <a:solidFill>
                  <a:srgbClr val="00B050"/>
                </a:solidFill>
              </a:rPr>
              <a:t> line</a:t>
            </a:r>
          </a:p>
        </p:txBody>
      </p:sp>
      <p:sp>
        <p:nvSpPr>
          <p:cNvPr id="11" name="TextBox 10">
            <a:extLst>
              <a:ext uri="{FF2B5EF4-FFF2-40B4-BE49-F238E27FC236}">
                <a16:creationId xmlns:a16="http://schemas.microsoft.com/office/drawing/2014/main" id="{109CB01E-5C1B-8245-8921-34C4B1874DE1}"/>
              </a:ext>
            </a:extLst>
          </p:cNvPr>
          <p:cNvSpPr txBox="1"/>
          <p:nvPr/>
        </p:nvSpPr>
        <p:spPr>
          <a:xfrm>
            <a:off x="7666721" y="642678"/>
            <a:ext cx="1104790" cy="261610"/>
          </a:xfrm>
          <a:prstGeom prst="rect">
            <a:avLst/>
          </a:prstGeom>
          <a:noFill/>
        </p:spPr>
        <p:txBody>
          <a:bodyPr wrap="none" rtlCol="0">
            <a:spAutoFit/>
          </a:bodyPr>
          <a:lstStyle/>
          <a:p>
            <a:r>
              <a:rPr lang="en-US" sz="1100" dirty="0">
                <a:solidFill>
                  <a:srgbClr val="00B050"/>
                </a:solidFill>
              </a:rPr>
              <a:t>Tool3, </a:t>
            </a:r>
            <a:r>
              <a:rPr lang="en-US" sz="1100" dirty="0" err="1">
                <a:solidFill>
                  <a:srgbClr val="00B050"/>
                </a:solidFill>
              </a:rPr>
              <a:t>KCl</a:t>
            </a:r>
            <a:r>
              <a:rPr lang="en-US" sz="1100" dirty="0">
                <a:solidFill>
                  <a:srgbClr val="00B050"/>
                </a:solidFill>
              </a:rPr>
              <a:t> line</a:t>
            </a:r>
          </a:p>
        </p:txBody>
      </p:sp>
      <p:pic>
        <p:nvPicPr>
          <p:cNvPr id="12" name="Picture 11">
            <a:extLst>
              <a:ext uri="{FF2B5EF4-FFF2-40B4-BE49-F238E27FC236}">
                <a16:creationId xmlns:a16="http://schemas.microsoft.com/office/drawing/2014/main" id="{60D813E0-52AC-604A-8C09-CA12E4119A1E}"/>
              </a:ext>
            </a:extLst>
          </p:cNvPr>
          <p:cNvPicPr>
            <a:picLocks noChangeAspect="1"/>
          </p:cNvPicPr>
          <p:nvPr/>
        </p:nvPicPr>
        <p:blipFill>
          <a:blip r:embed="rId4"/>
          <a:stretch>
            <a:fillRect/>
          </a:stretch>
        </p:blipFill>
        <p:spPr>
          <a:xfrm>
            <a:off x="9160150" y="853716"/>
            <a:ext cx="3031850" cy="1511113"/>
          </a:xfrm>
          <a:prstGeom prst="rect">
            <a:avLst/>
          </a:prstGeom>
        </p:spPr>
      </p:pic>
      <p:pic>
        <p:nvPicPr>
          <p:cNvPr id="13" name="Picture 12">
            <a:extLst>
              <a:ext uri="{FF2B5EF4-FFF2-40B4-BE49-F238E27FC236}">
                <a16:creationId xmlns:a16="http://schemas.microsoft.com/office/drawing/2014/main" id="{AB1E23E6-1C16-8745-900F-F42F9965FFC0}"/>
              </a:ext>
            </a:extLst>
          </p:cNvPr>
          <p:cNvPicPr>
            <a:picLocks noChangeAspect="1"/>
          </p:cNvPicPr>
          <p:nvPr/>
        </p:nvPicPr>
        <p:blipFill rotWithShape="1">
          <a:blip r:embed="rId5"/>
          <a:srcRect r="1550"/>
          <a:stretch/>
        </p:blipFill>
        <p:spPr>
          <a:xfrm>
            <a:off x="9160150" y="2507996"/>
            <a:ext cx="3031850" cy="1511103"/>
          </a:xfrm>
          <a:prstGeom prst="rect">
            <a:avLst/>
          </a:prstGeom>
        </p:spPr>
      </p:pic>
      <p:pic>
        <p:nvPicPr>
          <p:cNvPr id="14" name="Picture 13">
            <a:extLst>
              <a:ext uri="{FF2B5EF4-FFF2-40B4-BE49-F238E27FC236}">
                <a16:creationId xmlns:a16="http://schemas.microsoft.com/office/drawing/2014/main" id="{92EDB428-2F9A-6A4B-AEBA-C830CA16226B}"/>
              </a:ext>
            </a:extLst>
          </p:cNvPr>
          <p:cNvPicPr>
            <a:picLocks noChangeAspect="1"/>
          </p:cNvPicPr>
          <p:nvPr/>
        </p:nvPicPr>
        <p:blipFill>
          <a:blip r:embed="rId6"/>
          <a:stretch>
            <a:fillRect/>
          </a:stretch>
        </p:blipFill>
        <p:spPr>
          <a:xfrm>
            <a:off x="9160150" y="4162266"/>
            <a:ext cx="3017099" cy="1442519"/>
          </a:xfrm>
          <a:prstGeom prst="rect">
            <a:avLst/>
          </a:prstGeom>
        </p:spPr>
      </p:pic>
    </p:spTree>
    <p:extLst>
      <p:ext uri="{BB962C8B-B14F-4D97-AF65-F5344CB8AC3E}">
        <p14:creationId xmlns:p14="http://schemas.microsoft.com/office/powerpoint/2010/main" val="277347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Chloride Concentration with All Calibration Line, RIH</a:t>
            </a:r>
            <a:endParaRPr lang="en-US" sz="2000" dirty="0"/>
          </a:p>
        </p:txBody>
      </p:sp>
      <p:pic>
        <p:nvPicPr>
          <p:cNvPr id="2" name="Picture 1">
            <a:extLst>
              <a:ext uri="{FF2B5EF4-FFF2-40B4-BE49-F238E27FC236}">
                <a16:creationId xmlns:a16="http://schemas.microsoft.com/office/drawing/2014/main" id="{BF7DC839-C79F-FF4A-9339-E602814727A5}"/>
              </a:ext>
            </a:extLst>
          </p:cNvPr>
          <p:cNvPicPr>
            <a:picLocks noChangeAspect="1"/>
          </p:cNvPicPr>
          <p:nvPr/>
        </p:nvPicPr>
        <p:blipFill>
          <a:blip r:embed="rId3"/>
          <a:stretch>
            <a:fillRect/>
          </a:stretch>
        </p:blipFill>
        <p:spPr>
          <a:xfrm>
            <a:off x="0" y="853716"/>
            <a:ext cx="9224920" cy="5629380"/>
          </a:xfrm>
          <a:prstGeom prst="rect">
            <a:avLst/>
          </a:prstGeom>
        </p:spPr>
      </p:pic>
      <p:pic>
        <p:nvPicPr>
          <p:cNvPr id="5" name="Picture 4">
            <a:extLst>
              <a:ext uri="{FF2B5EF4-FFF2-40B4-BE49-F238E27FC236}">
                <a16:creationId xmlns:a16="http://schemas.microsoft.com/office/drawing/2014/main" id="{D8767F90-13D4-E740-BD99-6CD6ADE96DFF}"/>
              </a:ext>
            </a:extLst>
          </p:cNvPr>
          <p:cNvPicPr>
            <a:picLocks noChangeAspect="1"/>
          </p:cNvPicPr>
          <p:nvPr/>
        </p:nvPicPr>
        <p:blipFill>
          <a:blip r:embed="rId4"/>
          <a:stretch>
            <a:fillRect/>
          </a:stretch>
        </p:blipFill>
        <p:spPr>
          <a:xfrm>
            <a:off x="9160150" y="853716"/>
            <a:ext cx="3031850" cy="1511113"/>
          </a:xfrm>
          <a:prstGeom prst="rect">
            <a:avLst/>
          </a:prstGeom>
        </p:spPr>
      </p:pic>
      <p:pic>
        <p:nvPicPr>
          <p:cNvPr id="6" name="Picture 5">
            <a:extLst>
              <a:ext uri="{FF2B5EF4-FFF2-40B4-BE49-F238E27FC236}">
                <a16:creationId xmlns:a16="http://schemas.microsoft.com/office/drawing/2014/main" id="{3FA1708C-FA03-7F43-9E9A-0EC8AA5D604C}"/>
              </a:ext>
            </a:extLst>
          </p:cNvPr>
          <p:cNvPicPr>
            <a:picLocks noChangeAspect="1"/>
          </p:cNvPicPr>
          <p:nvPr/>
        </p:nvPicPr>
        <p:blipFill rotWithShape="1">
          <a:blip r:embed="rId5"/>
          <a:srcRect r="1550"/>
          <a:stretch/>
        </p:blipFill>
        <p:spPr>
          <a:xfrm>
            <a:off x="9160150" y="2507996"/>
            <a:ext cx="3031850" cy="1511103"/>
          </a:xfrm>
          <a:prstGeom prst="rect">
            <a:avLst/>
          </a:prstGeom>
        </p:spPr>
      </p:pic>
      <p:pic>
        <p:nvPicPr>
          <p:cNvPr id="7" name="Picture 6">
            <a:extLst>
              <a:ext uri="{FF2B5EF4-FFF2-40B4-BE49-F238E27FC236}">
                <a16:creationId xmlns:a16="http://schemas.microsoft.com/office/drawing/2014/main" id="{B2FEFE35-E75E-1240-8A55-A0C408B83FCC}"/>
              </a:ext>
            </a:extLst>
          </p:cNvPr>
          <p:cNvPicPr>
            <a:picLocks noChangeAspect="1"/>
          </p:cNvPicPr>
          <p:nvPr/>
        </p:nvPicPr>
        <p:blipFill>
          <a:blip r:embed="rId6"/>
          <a:stretch>
            <a:fillRect/>
          </a:stretch>
        </p:blipFill>
        <p:spPr>
          <a:xfrm>
            <a:off x="9160150" y="4162266"/>
            <a:ext cx="3017099" cy="1442519"/>
          </a:xfrm>
          <a:prstGeom prst="rect">
            <a:avLst/>
          </a:prstGeom>
        </p:spPr>
      </p:pic>
    </p:spTree>
    <p:extLst>
      <p:ext uri="{BB962C8B-B14F-4D97-AF65-F5344CB8AC3E}">
        <p14:creationId xmlns:p14="http://schemas.microsoft.com/office/powerpoint/2010/main" val="250455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Chloride Concentration with All Calibration Line from Tool 1 and 2, POOH</a:t>
            </a:r>
            <a:endParaRPr lang="en-US" sz="2000" dirty="0"/>
          </a:p>
        </p:txBody>
      </p:sp>
      <p:pic>
        <p:nvPicPr>
          <p:cNvPr id="5" name="Picture 4">
            <a:extLst>
              <a:ext uri="{FF2B5EF4-FFF2-40B4-BE49-F238E27FC236}">
                <a16:creationId xmlns:a16="http://schemas.microsoft.com/office/drawing/2014/main" id="{D8767F90-13D4-E740-BD99-6CD6ADE96DFF}"/>
              </a:ext>
            </a:extLst>
          </p:cNvPr>
          <p:cNvPicPr>
            <a:picLocks noChangeAspect="1"/>
          </p:cNvPicPr>
          <p:nvPr/>
        </p:nvPicPr>
        <p:blipFill>
          <a:blip r:embed="rId3"/>
          <a:stretch>
            <a:fillRect/>
          </a:stretch>
        </p:blipFill>
        <p:spPr>
          <a:xfrm>
            <a:off x="7993836" y="1019168"/>
            <a:ext cx="3031850" cy="1511113"/>
          </a:xfrm>
          <a:prstGeom prst="rect">
            <a:avLst/>
          </a:prstGeom>
        </p:spPr>
      </p:pic>
      <p:pic>
        <p:nvPicPr>
          <p:cNvPr id="6" name="Picture 5">
            <a:extLst>
              <a:ext uri="{FF2B5EF4-FFF2-40B4-BE49-F238E27FC236}">
                <a16:creationId xmlns:a16="http://schemas.microsoft.com/office/drawing/2014/main" id="{3FA1708C-FA03-7F43-9E9A-0EC8AA5D604C}"/>
              </a:ext>
            </a:extLst>
          </p:cNvPr>
          <p:cNvPicPr>
            <a:picLocks noChangeAspect="1"/>
          </p:cNvPicPr>
          <p:nvPr/>
        </p:nvPicPr>
        <p:blipFill rotWithShape="1">
          <a:blip r:embed="rId4"/>
          <a:srcRect r="1550"/>
          <a:stretch/>
        </p:blipFill>
        <p:spPr>
          <a:xfrm>
            <a:off x="7993836" y="2673448"/>
            <a:ext cx="3031850" cy="1511103"/>
          </a:xfrm>
          <a:prstGeom prst="rect">
            <a:avLst/>
          </a:prstGeom>
        </p:spPr>
      </p:pic>
      <p:pic>
        <p:nvPicPr>
          <p:cNvPr id="3" name="Picture 2">
            <a:extLst>
              <a:ext uri="{FF2B5EF4-FFF2-40B4-BE49-F238E27FC236}">
                <a16:creationId xmlns:a16="http://schemas.microsoft.com/office/drawing/2014/main" id="{04CC115E-072A-0E43-93AB-3B4C2247D1F0}"/>
              </a:ext>
            </a:extLst>
          </p:cNvPr>
          <p:cNvPicPr>
            <a:picLocks noChangeAspect="1"/>
          </p:cNvPicPr>
          <p:nvPr/>
        </p:nvPicPr>
        <p:blipFill rotWithShape="1">
          <a:blip r:embed="rId5"/>
          <a:srcRect r="16083"/>
          <a:stretch/>
        </p:blipFill>
        <p:spPr>
          <a:xfrm>
            <a:off x="14752" y="853716"/>
            <a:ext cx="7728712" cy="5620231"/>
          </a:xfrm>
          <a:prstGeom prst="rect">
            <a:avLst/>
          </a:prstGeom>
        </p:spPr>
      </p:pic>
    </p:spTree>
    <p:extLst>
      <p:ext uri="{BB962C8B-B14F-4D97-AF65-F5344CB8AC3E}">
        <p14:creationId xmlns:p14="http://schemas.microsoft.com/office/powerpoint/2010/main" val="398846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19294B-BE4A-354C-BAEE-8874EA80BE29}"/>
              </a:ext>
            </a:extLst>
          </p:cNvPr>
          <p:cNvSpPr txBox="1"/>
          <p:nvPr/>
        </p:nvSpPr>
        <p:spPr>
          <a:xfrm>
            <a:off x="299759" y="122586"/>
            <a:ext cx="12143225" cy="461665"/>
          </a:xfrm>
          <a:prstGeom prst="rect">
            <a:avLst/>
          </a:prstGeom>
          <a:noFill/>
        </p:spPr>
        <p:txBody>
          <a:bodyPr wrap="square" rtlCol="0">
            <a:spAutoFit/>
          </a:bodyPr>
          <a:lstStyle/>
          <a:p>
            <a:r>
              <a:rPr lang="en-US" sz="2400" b="1" dirty="0"/>
              <a:t>Field deployment at 58-32</a:t>
            </a:r>
            <a:endParaRPr lang="en-US" sz="2400" dirty="0"/>
          </a:p>
        </p:txBody>
      </p:sp>
      <p:sp>
        <p:nvSpPr>
          <p:cNvPr id="20" name="TextBox 19">
            <a:extLst>
              <a:ext uri="{FF2B5EF4-FFF2-40B4-BE49-F238E27FC236}">
                <a16:creationId xmlns:a16="http://schemas.microsoft.com/office/drawing/2014/main" id="{73A1138C-2B2B-7E40-AE8D-E716DD96E657}"/>
              </a:ext>
            </a:extLst>
          </p:cNvPr>
          <p:cNvSpPr txBox="1"/>
          <p:nvPr/>
        </p:nvSpPr>
        <p:spPr>
          <a:xfrm>
            <a:off x="173772" y="751344"/>
            <a:ext cx="6197600" cy="5755422"/>
          </a:xfrm>
          <a:prstGeom prst="rect">
            <a:avLst/>
          </a:prstGeom>
          <a:noFill/>
        </p:spPr>
        <p:txBody>
          <a:bodyPr wrap="square">
            <a:spAutoFit/>
          </a:bodyPr>
          <a:lstStyle/>
          <a:p>
            <a:r>
              <a:rPr lang="en-US" sz="1600" b="1" dirty="0">
                <a:solidFill>
                  <a:schemeClr val="accent1"/>
                </a:solidFill>
                <a:effectLst/>
                <a:latin typeface="+mj-lt"/>
              </a:rPr>
              <a:t>Deployment Plan</a:t>
            </a:r>
          </a:p>
          <a:p>
            <a:pPr marL="285750" indent="-285750">
              <a:buFont typeface="Wingdings" pitchFamily="2" charset="2"/>
              <a:buChar char="§"/>
            </a:pPr>
            <a:r>
              <a:rPr lang="en-US" sz="1600" dirty="0">
                <a:effectLst/>
                <a:latin typeface="+mj-lt"/>
              </a:rPr>
              <a:t>The well 58-32 deployment at Utah FORGE occurred on June 12-14, 2024, and was intended as a test run to assess the capabilities and limitations of the field-scale tool in preparation for the main deployment, which was at well 16B(78)-32. </a:t>
            </a:r>
          </a:p>
          <a:p>
            <a:pPr marL="285750" indent="-285750">
              <a:buFont typeface="Wingdings" pitchFamily="2" charset="2"/>
              <a:buChar char="§"/>
            </a:pPr>
            <a:endParaRPr lang="en-US" sz="1600" dirty="0">
              <a:latin typeface="+mj-lt"/>
            </a:endParaRPr>
          </a:p>
          <a:p>
            <a:pPr marL="285750" indent="-285750">
              <a:buFont typeface="Wingdings" pitchFamily="2" charset="2"/>
              <a:buChar char="§"/>
            </a:pPr>
            <a:r>
              <a:rPr lang="en-US" sz="1600" dirty="0">
                <a:effectLst/>
                <a:latin typeface="+mj-lt"/>
              </a:rPr>
              <a:t>Well 58-32 is a vertical pilot well of 7,536 ft depth with two cased and perforated zones (Zones 2 and 3) and an open hole section (Zone 1) with a 7-inch casing. </a:t>
            </a:r>
          </a:p>
          <a:p>
            <a:endParaRPr lang="en-US" sz="1600" dirty="0">
              <a:latin typeface="+mj-lt"/>
            </a:endParaRPr>
          </a:p>
          <a:p>
            <a:pPr marL="285750" indent="-285750">
              <a:buFont typeface="Wingdings" pitchFamily="2" charset="2"/>
              <a:buChar char="§"/>
            </a:pPr>
            <a:r>
              <a:rPr lang="en-US" sz="1600" dirty="0">
                <a:effectLst/>
                <a:latin typeface="+mj-lt"/>
              </a:rPr>
              <a:t>The logging was to be paused in five test locations above, below, and within the cased and perforated zones to gather stronger indicators of inflow. </a:t>
            </a:r>
          </a:p>
          <a:p>
            <a:pPr marL="285750" indent="-285750">
              <a:buFont typeface="Wingdings" pitchFamily="2" charset="2"/>
              <a:buChar char="§"/>
            </a:pPr>
            <a:endParaRPr lang="en-US" sz="1600" dirty="0">
              <a:latin typeface="+mj-lt"/>
            </a:endParaRPr>
          </a:p>
          <a:p>
            <a:r>
              <a:rPr lang="en-US" sz="1600" b="1" dirty="0">
                <a:solidFill>
                  <a:schemeClr val="accent1"/>
                </a:solidFill>
                <a:effectLst/>
                <a:latin typeface="+mj-lt"/>
              </a:rPr>
              <a:t>Results</a:t>
            </a:r>
            <a:endParaRPr lang="en-US" sz="1600" dirty="0">
              <a:solidFill>
                <a:schemeClr val="accent1"/>
              </a:solidFill>
              <a:latin typeface="+mj-lt"/>
            </a:endParaRPr>
          </a:p>
          <a:p>
            <a:pPr marL="285750" indent="-285750">
              <a:buFont typeface="Wingdings" pitchFamily="2" charset="2"/>
              <a:buChar char="§"/>
            </a:pPr>
            <a:r>
              <a:rPr lang="en-US" sz="1600" dirty="0">
                <a:effectLst/>
                <a:latin typeface="+mj-lt"/>
              </a:rPr>
              <a:t>The logging was planned to stop short of entering Zone 1, as a component in the open hole section could potentially get stuck. </a:t>
            </a:r>
          </a:p>
          <a:p>
            <a:pPr marL="285750" indent="-285750">
              <a:buFont typeface="Wingdings" pitchFamily="2" charset="2"/>
              <a:buChar char="§"/>
            </a:pPr>
            <a:endParaRPr lang="en-US" sz="1600" dirty="0">
              <a:latin typeface="+mj-lt"/>
            </a:endParaRPr>
          </a:p>
          <a:p>
            <a:pPr marL="285750" indent="-285750">
              <a:buFont typeface="Wingdings" pitchFamily="2" charset="2"/>
              <a:buChar char="§"/>
            </a:pPr>
            <a:r>
              <a:rPr lang="en-US" sz="1600" dirty="0">
                <a:effectLst/>
                <a:latin typeface="+mj-lt"/>
              </a:rPr>
              <a:t>The first two tools encountered issues due to leaks in connections and a problem with the microcontroller board, thus they were unable to collect any data. The third tool was able to successfully log data in each test location during the trip in and out of the hole. </a:t>
            </a:r>
          </a:p>
        </p:txBody>
      </p:sp>
      <p:pic>
        <p:nvPicPr>
          <p:cNvPr id="22" name="Picture 21" descr="Energies | Free Full-Text | In-Situ Stress Measurements at the ...">
            <a:extLst>
              <a:ext uri="{FF2B5EF4-FFF2-40B4-BE49-F238E27FC236}">
                <a16:creationId xmlns:a16="http://schemas.microsoft.com/office/drawing/2014/main" id="{EA5C8FD9-CC13-C24A-AB11-16199461F04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75335" y="3679229"/>
            <a:ext cx="2871152" cy="2014157"/>
          </a:xfrm>
          <a:prstGeom prst="rect">
            <a:avLst/>
          </a:prstGeom>
          <a:noFill/>
          <a:ln>
            <a:noFill/>
          </a:ln>
        </p:spPr>
      </p:pic>
      <p:pic>
        <p:nvPicPr>
          <p:cNvPr id="24" name="Picture 2" descr="Site Operations | Utah FORGE">
            <a:extLst>
              <a:ext uri="{FF2B5EF4-FFF2-40B4-BE49-F238E27FC236}">
                <a16:creationId xmlns:a16="http://schemas.microsoft.com/office/drawing/2014/main" id="{C14008B0-D9DF-8D41-8236-67105B05CD1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3985" y="350162"/>
            <a:ext cx="4243299" cy="278038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a:extLst>
              <a:ext uri="{FF2B5EF4-FFF2-40B4-BE49-F238E27FC236}">
                <a16:creationId xmlns:a16="http://schemas.microsoft.com/office/drawing/2014/main" id="{356C8B3A-82D3-C343-9B9D-9D6D91C52A4B}"/>
              </a:ext>
            </a:extLst>
          </p:cNvPr>
          <p:cNvGraphicFramePr>
            <a:graphicFrameLocks noGrp="1"/>
          </p:cNvGraphicFramePr>
          <p:nvPr>
            <p:extLst>
              <p:ext uri="{D42A27DB-BD31-4B8C-83A1-F6EECF244321}">
                <p14:modId xmlns:p14="http://schemas.microsoft.com/office/powerpoint/2010/main" val="2311179258"/>
              </p:ext>
            </p:extLst>
          </p:nvPr>
        </p:nvGraphicFramePr>
        <p:xfrm>
          <a:off x="9503627" y="3862371"/>
          <a:ext cx="2485227" cy="1769745"/>
        </p:xfrm>
        <a:graphic>
          <a:graphicData uri="http://schemas.openxmlformats.org/drawingml/2006/table">
            <a:tbl>
              <a:tblPr firstRow="1" firstCol="1" bandRow="1">
                <a:tableStyleId>{0E3FDE45-AF77-4B5C-9715-49D594BDF05E}</a:tableStyleId>
              </a:tblPr>
              <a:tblGrid>
                <a:gridCol w="899251">
                  <a:extLst>
                    <a:ext uri="{9D8B030D-6E8A-4147-A177-3AD203B41FA5}">
                      <a16:colId xmlns:a16="http://schemas.microsoft.com/office/drawing/2014/main" val="244262421"/>
                    </a:ext>
                  </a:extLst>
                </a:gridCol>
                <a:gridCol w="758984">
                  <a:extLst>
                    <a:ext uri="{9D8B030D-6E8A-4147-A177-3AD203B41FA5}">
                      <a16:colId xmlns:a16="http://schemas.microsoft.com/office/drawing/2014/main" val="3232841128"/>
                    </a:ext>
                  </a:extLst>
                </a:gridCol>
                <a:gridCol w="826992">
                  <a:extLst>
                    <a:ext uri="{9D8B030D-6E8A-4147-A177-3AD203B41FA5}">
                      <a16:colId xmlns:a16="http://schemas.microsoft.com/office/drawing/2014/main" val="1766813730"/>
                    </a:ext>
                  </a:extLst>
                </a:gridCol>
              </a:tblGrid>
              <a:tr h="367665">
                <a:tc>
                  <a:txBody>
                    <a:bodyPr/>
                    <a:lstStyle/>
                    <a:p>
                      <a:pPr marL="0" marR="0">
                        <a:spcBef>
                          <a:spcPts val="0"/>
                        </a:spcBef>
                        <a:spcAft>
                          <a:spcPts val="0"/>
                        </a:spcAft>
                      </a:pPr>
                      <a:r>
                        <a:rPr lang="en-US" sz="800" b="1" dirty="0">
                          <a:effectLst/>
                        </a:rPr>
                        <a:t>Zone</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1" dirty="0">
                          <a:effectLst/>
                        </a:rPr>
                        <a:t>Measured Depth (ft)</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1" dirty="0">
                          <a:effectLst/>
                        </a:rPr>
                        <a:t>Planned Tool Depth MD (ft)</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1279374"/>
                  </a:ext>
                </a:extLst>
              </a:tr>
              <a:tr h="182880">
                <a:tc>
                  <a:txBody>
                    <a:bodyPr/>
                    <a:lstStyle/>
                    <a:p>
                      <a:pPr marL="0" marR="0">
                        <a:spcBef>
                          <a:spcPts val="0"/>
                        </a:spcBef>
                        <a:spcAft>
                          <a:spcPts val="0"/>
                        </a:spcAft>
                      </a:pPr>
                      <a:r>
                        <a:rPr lang="en-US" sz="800" b="0" dirty="0">
                          <a:effectLst/>
                        </a:rPr>
                        <a:t>Above Zone 3</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a:effectLst/>
                        </a:rPr>
                        <a:t> </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a:effectLst/>
                        </a:rPr>
                        <a:t>6368</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3756872"/>
                  </a:ext>
                </a:extLst>
              </a:tr>
              <a:tr h="176530">
                <a:tc>
                  <a:txBody>
                    <a:bodyPr/>
                    <a:lstStyle/>
                    <a:p>
                      <a:pPr marL="0" marR="0">
                        <a:spcBef>
                          <a:spcPts val="0"/>
                        </a:spcBef>
                        <a:spcAft>
                          <a:spcPts val="0"/>
                        </a:spcAft>
                      </a:pPr>
                      <a:r>
                        <a:rPr lang="en-US" sz="800" b="0" dirty="0">
                          <a:effectLst/>
                        </a:rPr>
                        <a:t>3 (Cased and perforated)</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dirty="0">
                          <a:effectLst/>
                        </a:rPr>
                        <a:t>6565 – 6575</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a:effectLst/>
                        </a:rPr>
                        <a:t>6568</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3353786"/>
                  </a:ext>
                </a:extLst>
              </a:tr>
              <a:tr h="182880">
                <a:tc>
                  <a:txBody>
                    <a:bodyPr/>
                    <a:lstStyle/>
                    <a:p>
                      <a:pPr marL="0" marR="0">
                        <a:spcBef>
                          <a:spcPts val="0"/>
                        </a:spcBef>
                        <a:spcAft>
                          <a:spcPts val="0"/>
                        </a:spcAft>
                      </a:pPr>
                      <a:r>
                        <a:rPr lang="en-US" sz="800" b="0" dirty="0">
                          <a:effectLst/>
                        </a:rPr>
                        <a:t>Between Zone 2 and 3</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a:effectLst/>
                        </a:rPr>
                        <a:t> </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a:effectLst/>
                        </a:rPr>
                        <a:t>6768</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5479090"/>
                  </a:ext>
                </a:extLst>
              </a:tr>
              <a:tr h="182880">
                <a:tc>
                  <a:txBody>
                    <a:bodyPr/>
                    <a:lstStyle/>
                    <a:p>
                      <a:pPr marL="0" marR="0">
                        <a:spcBef>
                          <a:spcPts val="0"/>
                        </a:spcBef>
                        <a:spcAft>
                          <a:spcPts val="0"/>
                        </a:spcAft>
                      </a:pPr>
                      <a:r>
                        <a:rPr lang="en-US" sz="800" b="0">
                          <a:effectLst/>
                        </a:rPr>
                        <a:t>2 (Cased and perforated)</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dirty="0">
                          <a:effectLst/>
                        </a:rPr>
                        <a:t>6964 – 6974 </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a:effectLst/>
                        </a:rPr>
                        <a:t>6968</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1571141"/>
                  </a:ext>
                </a:extLst>
              </a:tr>
              <a:tr h="182880">
                <a:tc>
                  <a:txBody>
                    <a:bodyPr/>
                    <a:lstStyle/>
                    <a:p>
                      <a:pPr marL="0" marR="0">
                        <a:spcBef>
                          <a:spcPts val="0"/>
                        </a:spcBef>
                        <a:spcAft>
                          <a:spcPts val="0"/>
                        </a:spcAft>
                      </a:pPr>
                      <a:r>
                        <a:rPr lang="en-US" sz="800" b="0">
                          <a:effectLst/>
                        </a:rPr>
                        <a:t>Between Zone 1 and 2</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dirty="0">
                          <a:effectLst/>
                        </a:rPr>
                        <a:t> </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a:effectLst/>
                        </a:rPr>
                        <a:t>7168 </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9615"/>
                  </a:ext>
                </a:extLst>
              </a:tr>
              <a:tr h="182880">
                <a:tc>
                  <a:txBody>
                    <a:bodyPr/>
                    <a:lstStyle/>
                    <a:p>
                      <a:pPr marL="0" marR="0">
                        <a:spcBef>
                          <a:spcPts val="0"/>
                        </a:spcBef>
                        <a:spcAft>
                          <a:spcPts val="0"/>
                        </a:spcAft>
                      </a:pPr>
                      <a:r>
                        <a:rPr lang="en-US" sz="800" b="0">
                          <a:effectLst/>
                        </a:rPr>
                        <a:t>1 (Openhole at the toe)</a:t>
                      </a:r>
                      <a:endParaRPr lang="en-US" sz="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dirty="0">
                          <a:effectLst/>
                        </a:rPr>
                        <a:t>7348 – 7525 </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b="0" dirty="0">
                          <a:effectLst/>
                        </a:rPr>
                        <a:t> </a:t>
                      </a:r>
                      <a:endParaRPr lang="en-US"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1444568"/>
                  </a:ext>
                </a:extLst>
              </a:tr>
            </a:tbl>
          </a:graphicData>
        </a:graphic>
      </p:graphicFrame>
      <p:sp>
        <p:nvSpPr>
          <p:cNvPr id="27" name="Oval 26">
            <a:extLst>
              <a:ext uri="{FF2B5EF4-FFF2-40B4-BE49-F238E27FC236}">
                <a16:creationId xmlns:a16="http://schemas.microsoft.com/office/drawing/2014/main" id="{C44996F1-2E4C-5A4A-B52C-A365A0E1C504}"/>
              </a:ext>
            </a:extLst>
          </p:cNvPr>
          <p:cNvSpPr/>
          <p:nvPr/>
        </p:nvSpPr>
        <p:spPr>
          <a:xfrm>
            <a:off x="9038411" y="818341"/>
            <a:ext cx="727279" cy="7272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930C07A-2EA1-1E4A-A478-85E2CE350DD8}"/>
              </a:ext>
            </a:extLst>
          </p:cNvPr>
          <p:cNvSpPr txBox="1"/>
          <p:nvPr/>
        </p:nvSpPr>
        <p:spPr>
          <a:xfrm>
            <a:off x="6563649" y="3345934"/>
            <a:ext cx="1709122" cy="246221"/>
          </a:xfrm>
          <a:prstGeom prst="rect">
            <a:avLst/>
          </a:prstGeom>
          <a:noFill/>
        </p:spPr>
        <p:txBody>
          <a:bodyPr wrap="none" rtlCol="0">
            <a:spAutoFit/>
          </a:bodyPr>
          <a:lstStyle/>
          <a:p>
            <a:r>
              <a:rPr lang="en-US" sz="1000" b="1" dirty="0">
                <a:solidFill>
                  <a:schemeClr val="accent1">
                    <a:lumMod val="75000"/>
                  </a:schemeClr>
                </a:solidFill>
              </a:rPr>
              <a:t>Schematics of Well 58-32</a:t>
            </a:r>
          </a:p>
        </p:txBody>
      </p:sp>
      <p:sp>
        <p:nvSpPr>
          <p:cNvPr id="29" name="TextBox 28">
            <a:extLst>
              <a:ext uri="{FF2B5EF4-FFF2-40B4-BE49-F238E27FC236}">
                <a16:creationId xmlns:a16="http://schemas.microsoft.com/office/drawing/2014/main" id="{8F1D1894-D4F2-EB48-BEBD-D942FB7D050A}"/>
              </a:ext>
            </a:extLst>
          </p:cNvPr>
          <p:cNvSpPr txBox="1"/>
          <p:nvPr/>
        </p:nvSpPr>
        <p:spPr>
          <a:xfrm>
            <a:off x="9419547" y="3479578"/>
            <a:ext cx="2037737" cy="246221"/>
          </a:xfrm>
          <a:prstGeom prst="rect">
            <a:avLst/>
          </a:prstGeom>
          <a:noFill/>
        </p:spPr>
        <p:txBody>
          <a:bodyPr wrap="none" rtlCol="0">
            <a:spAutoFit/>
          </a:bodyPr>
          <a:lstStyle/>
          <a:p>
            <a:r>
              <a:rPr lang="en-US" sz="1000" b="1" dirty="0">
                <a:solidFill>
                  <a:schemeClr val="accent1">
                    <a:lumMod val="75000"/>
                  </a:schemeClr>
                </a:solidFill>
              </a:rPr>
              <a:t>Deployment Plan of Well 58-32</a:t>
            </a:r>
          </a:p>
        </p:txBody>
      </p:sp>
      <p:sp>
        <p:nvSpPr>
          <p:cNvPr id="30" name="TextBox 29">
            <a:extLst>
              <a:ext uri="{FF2B5EF4-FFF2-40B4-BE49-F238E27FC236}">
                <a16:creationId xmlns:a16="http://schemas.microsoft.com/office/drawing/2014/main" id="{3FBE342B-B986-6444-A52C-C5290F757944}"/>
              </a:ext>
            </a:extLst>
          </p:cNvPr>
          <p:cNvSpPr txBox="1"/>
          <p:nvPr/>
        </p:nvSpPr>
        <p:spPr>
          <a:xfrm>
            <a:off x="7250351" y="432249"/>
            <a:ext cx="1709123" cy="400110"/>
          </a:xfrm>
          <a:prstGeom prst="rect">
            <a:avLst/>
          </a:prstGeom>
          <a:noFill/>
        </p:spPr>
        <p:txBody>
          <a:bodyPr wrap="square" rtlCol="0">
            <a:spAutoFit/>
          </a:bodyPr>
          <a:lstStyle/>
          <a:p>
            <a:r>
              <a:rPr lang="en-US" sz="1000" b="1" dirty="0">
                <a:solidFill>
                  <a:schemeClr val="bg1"/>
                </a:solidFill>
              </a:rPr>
              <a:t>Location of Well 58-32 in the Utah FORGE field </a:t>
            </a:r>
          </a:p>
        </p:txBody>
      </p:sp>
    </p:spTree>
    <p:extLst>
      <p:ext uri="{BB962C8B-B14F-4D97-AF65-F5344CB8AC3E}">
        <p14:creationId xmlns:p14="http://schemas.microsoft.com/office/powerpoint/2010/main" val="304667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19294B-BE4A-354C-BAEE-8874EA80BE29}"/>
              </a:ext>
            </a:extLst>
          </p:cNvPr>
          <p:cNvSpPr txBox="1"/>
          <p:nvPr/>
        </p:nvSpPr>
        <p:spPr>
          <a:xfrm>
            <a:off x="247557" y="132071"/>
            <a:ext cx="12143225" cy="461665"/>
          </a:xfrm>
          <a:prstGeom prst="rect">
            <a:avLst/>
          </a:prstGeom>
          <a:noFill/>
        </p:spPr>
        <p:txBody>
          <a:bodyPr wrap="square" rtlCol="0">
            <a:spAutoFit/>
          </a:bodyPr>
          <a:lstStyle/>
          <a:p>
            <a:r>
              <a:rPr lang="en-US" sz="2400" b="1" dirty="0"/>
              <a:t>Chloride tool field test at 58-32</a:t>
            </a:r>
            <a:endParaRPr lang="en-US" sz="2400" dirty="0"/>
          </a:p>
        </p:txBody>
      </p:sp>
      <p:pic>
        <p:nvPicPr>
          <p:cNvPr id="17" name="Picture 16" descr="A metal rod with a ball on it&#10;&#10;Description automatically generated">
            <a:extLst>
              <a:ext uri="{FF2B5EF4-FFF2-40B4-BE49-F238E27FC236}">
                <a16:creationId xmlns:a16="http://schemas.microsoft.com/office/drawing/2014/main" id="{BEFB8FD0-1798-DC4A-A991-EAD5353B7D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1723"/>
          <a:stretch/>
        </p:blipFill>
        <p:spPr>
          <a:xfrm rot="5400000">
            <a:off x="82958" y="1097252"/>
            <a:ext cx="3407181" cy="2921717"/>
          </a:xfrm>
          <a:prstGeom prst="rect">
            <a:avLst/>
          </a:prstGeom>
        </p:spPr>
      </p:pic>
      <p:pic>
        <p:nvPicPr>
          <p:cNvPr id="19" name="Picture 18" descr="A tool on a piece of metal&#10;&#10;Description automatically generated">
            <a:extLst>
              <a:ext uri="{FF2B5EF4-FFF2-40B4-BE49-F238E27FC236}">
                <a16:creationId xmlns:a16="http://schemas.microsoft.com/office/drawing/2014/main" id="{DA986DB8-2B92-0A46-AA38-20051CB9FE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3033535" y="1306597"/>
            <a:ext cx="3362464" cy="2521848"/>
          </a:xfrm>
          <a:prstGeom prst="rect">
            <a:avLst/>
          </a:prstGeom>
        </p:spPr>
      </p:pic>
      <p:pic>
        <p:nvPicPr>
          <p:cNvPr id="23" name="Picture 22">
            <a:extLst>
              <a:ext uri="{FF2B5EF4-FFF2-40B4-BE49-F238E27FC236}">
                <a16:creationId xmlns:a16="http://schemas.microsoft.com/office/drawing/2014/main" id="{E1A94D66-93F0-494A-9BCF-07A7549F13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182127" y="900037"/>
            <a:ext cx="2532443" cy="3362464"/>
          </a:xfrm>
          <a:prstGeom prst="rect">
            <a:avLst/>
          </a:prstGeom>
        </p:spPr>
      </p:pic>
      <p:sp>
        <p:nvSpPr>
          <p:cNvPr id="3" name="TextBox 2">
            <a:extLst>
              <a:ext uri="{FF2B5EF4-FFF2-40B4-BE49-F238E27FC236}">
                <a16:creationId xmlns:a16="http://schemas.microsoft.com/office/drawing/2014/main" id="{6F24FC71-21C9-504C-A72C-72666EAB56CF}"/>
              </a:ext>
            </a:extLst>
          </p:cNvPr>
          <p:cNvSpPr txBox="1"/>
          <p:nvPr/>
        </p:nvSpPr>
        <p:spPr>
          <a:xfrm>
            <a:off x="247557" y="4459567"/>
            <a:ext cx="2999851" cy="523220"/>
          </a:xfrm>
          <a:prstGeom prst="rect">
            <a:avLst/>
          </a:prstGeom>
          <a:noFill/>
        </p:spPr>
        <p:txBody>
          <a:bodyPr wrap="square" rtlCol="0">
            <a:spAutoFit/>
          </a:bodyPr>
          <a:lstStyle/>
          <a:p>
            <a:pPr algn="ctr"/>
            <a:r>
              <a:rPr lang="en-US" sz="1400" dirty="0"/>
              <a:t>Chemical sensor ISEs and Housing as part of the wireline assembly </a:t>
            </a:r>
          </a:p>
        </p:txBody>
      </p:sp>
      <p:sp>
        <p:nvSpPr>
          <p:cNvPr id="13" name="TextBox 12">
            <a:extLst>
              <a:ext uri="{FF2B5EF4-FFF2-40B4-BE49-F238E27FC236}">
                <a16:creationId xmlns:a16="http://schemas.microsoft.com/office/drawing/2014/main" id="{E768C292-515A-9848-AA40-87DE17C7FDEA}"/>
              </a:ext>
            </a:extLst>
          </p:cNvPr>
          <p:cNvSpPr txBox="1"/>
          <p:nvPr/>
        </p:nvSpPr>
        <p:spPr>
          <a:xfrm>
            <a:off x="6328469" y="4459567"/>
            <a:ext cx="2145417" cy="523220"/>
          </a:xfrm>
          <a:prstGeom prst="rect">
            <a:avLst/>
          </a:prstGeom>
          <a:noFill/>
        </p:spPr>
        <p:txBody>
          <a:bodyPr wrap="square" rtlCol="0">
            <a:spAutoFit/>
          </a:bodyPr>
          <a:lstStyle/>
          <a:p>
            <a:pPr algn="ctr"/>
            <a:r>
              <a:rPr lang="en-US" sz="1400" dirty="0"/>
              <a:t>Deployment crew from Sandia and Stanford.</a:t>
            </a:r>
          </a:p>
        </p:txBody>
      </p:sp>
      <p:sp>
        <p:nvSpPr>
          <p:cNvPr id="14" name="TextBox 13">
            <a:extLst>
              <a:ext uri="{FF2B5EF4-FFF2-40B4-BE49-F238E27FC236}">
                <a16:creationId xmlns:a16="http://schemas.microsoft.com/office/drawing/2014/main" id="{5536ABB8-29FB-2643-88F4-7866D0A7D763}"/>
              </a:ext>
            </a:extLst>
          </p:cNvPr>
          <p:cNvSpPr txBox="1"/>
          <p:nvPr/>
        </p:nvSpPr>
        <p:spPr>
          <a:xfrm>
            <a:off x="3247408" y="4459567"/>
            <a:ext cx="2610354" cy="523220"/>
          </a:xfrm>
          <a:prstGeom prst="rect">
            <a:avLst/>
          </a:prstGeom>
          <a:noFill/>
        </p:spPr>
        <p:txBody>
          <a:bodyPr wrap="square" rtlCol="0">
            <a:spAutoFit/>
          </a:bodyPr>
          <a:lstStyle/>
          <a:p>
            <a:pPr algn="ctr"/>
            <a:r>
              <a:rPr lang="en-US" sz="1400" dirty="0"/>
              <a:t>58-32 wellhead being prepared for deployment</a:t>
            </a:r>
          </a:p>
        </p:txBody>
      </p:sp>
      <p:pic>
        <p:nvPicPr>
          <p:cNvPr id="20" name="Picture 19">
            <a:extLst>
              <a:ext uri="{FF2B5EF4-FFF2-40B4-BE49-F238E27FC236}">
                <a16:creationId xmlns:a16="http://schemas.microsoft.com/office/drawing/2014/main" id="{E17DFC03-50CD-BF4C-9A71-FD105D8102F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47408" y="5281576"/>
            <a:ext cx="8219187" cy="1290834"/>
          </a:xfrm>
          <a:prstGeom prst="rect">
            <a:avLst/>
          </a:prstGeom>
        </p:spPr>
      </p:pic>
      <p:pic>
        <p:nvPicPr>
          <p:cNvPr id="22" name="Picture 21" descr="A truck with a antenna&#10;&#10;Description automatically generated">
            <a:extLst>
              <a:ext uri="{FF2B5EF4-FFF2-40B4-BE49-F238E27FC236}">
                <a16:creationId xmlns:a16="http://schemas.microsoft.com/office/drawing/2014/main" id="{9C0258F5-0BB8-A043-962E-4A1639BE6B6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3805"/>
          <a:stretch/>
        </p:blipFill>
        <p:spPr>
          <a:xfrm rot="5400000">
            <a:off x="8572745" y="1258138"/>
            <a:ext cx="3375411" cy="2631714"/>
          </a:xfrm>
          <a:prstGeom prst="rect">
            <a:avLst/>
          </a:prstGeom>
        </p:spPr>
      </p:pic>
      <p:sp>
        <p:nvSpPr>
          <p:cNvPr id="24" name="TextBox 23">
            <a:extLst>
              <a:ext uri="{FF2B5EF4-FFF2-40B4-BE49-F238E27FC236}">
                <a16:creationId xmlns:a16="http://schemas.microsoft.com/office/drawing/2014/main" id="{25AEEFA1-0375-6C49-8623-4C611E7F519A}"/>
              </a:ext>
            </a:extLst>
          </p:cNvPr>
          <p:cNvSpPr txBox="1"/>
          <p:nvPr/>
        </p:nvSpPr>
        <p:spPr>
          <a:xfrm>
            <a:off x="8944593" y="4459567"/>
            <a:ext cx="2631715" cy="523220"/>
          </a:xfrm>
          <a:prstGeom prst="rect">
            <a:avLst/>
          </a:prstGeom>
          <a:noFill/>
        </p:spPr>
        <p:txBody>
          <a:bodyPr wrap="square" rtlCol="0">
            <a:spAutoFit/>
          </a:bodyPr>
          <a:lstStyle/>
          <a:p>
            <a:pPr algn="ctr"/>
            <a:r>
              <a:rPr lang="en-US" sz="1400" dirty="0"/>
              <a:t>Wireline tool assembly ready to trip in. </a:t>
            </a:r>
          </a:p>
        </p:txBody>
      </p:sp>
      <p:sp>
        <p:nvSpPr>
          <p:cNvPr id="25" name="TextBox 24">
            <a:extLst>
              <a:ext uri="{FF2B5EF4-FFF2-40B4-BE49-F238E27FC236}">
                <a16:creationId xmlns:a16="http://schemas.microsoft.com/office/drawing/2014/main" id="{E23D79C5-785B-0D44-86A4-1DAC9F5C049F}"/>
              </a:ext>
            </a:extLst>
          </p:cNvPr>
          <p:cNvSpPr txBox="1"/>
          <p:nvPr/>
        </p:nvSpPr>
        <p:spPr>
          <a:xfrm>
            <a:off x="725405" y="5773104"/>
            <a:ext cx="2999851" cy="307777"/>
          </a:xfrm>
          <a:prstGeom prst="rect">
            <a:avLst/>
          </a:prstGeom>
          <a:noFill/>
        </p:spPr>
        <p:txBody>
          <a:bodyPr wrap="square" rtlCol="0">
            <a:spAutoFit/>
          </a:bodyPr>
          <a:lstStyle/>
          <a:p>
            <a:pPr algn="ctr"/>
            <a:r>
              <a:rPr lang="en-US" sz="1400" dirty="0"/>
              <a:t>Full wireline assembly </a:t>
            </a:r>
          </a:p>
        </p:txBody>
      </p:sp>
    </p:spTree>
    <p:extLst>
      <p:ext uri="{BB962C8B-B14F-4D97-AF65-F5344CB8AC3E}">
        <p14:creationId xmlns:p14="http://schemas.microsoft.com/office/powerpoint/2010/main" val="291622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295BDB-7A9C-0D46-8154-2C84BC2B05B9}"/>
              </a:ext>
            </a:extLst>
          </p:cNvPr>
          <p:cNvSpPr txBox="1"/>
          <p:nvPr/>
        </p:nvSpPr>
        <p:spPr>
          <a:xfrm>
            <a:off x="331470" y="763235"/>
            <a:ext cx="7382149" cy="461665"/>
          </a:xfrm>
          <a:prstGeom prst="rect">
            <a:avLst/>
          </a:prstGeom>
          <a:noFill/>
        </p:spPr>
        <p:txBody>
          <a:bodyPr wrap="none" rtlCol="0">
            <a:spAutoFit/>
          </a:bodyPr>
          <a:lstStyle/>
          <a:p>
            <a:r>
              <a:rPr lang="en-US" sz="2400" b="1" dirty="0"/>
              <a:t>Data Processing Steps for 58-32 Logging Results</a:t>
            </a:r>
          </a:p>
        </p:txBody>
      </p:sp>
      <p:graphicFrame>
        <p:nvGraphicFramePr>
          <p:cNvPr id="5" name="Diagram 4">
            <a:extLst>
              <a:ext uri="{FF2B5EF4-FFF2-40B4-BE49-F238E27FC236}">
                <a16:creationId xmlns:a16="http://schemas.microsoft.com/office/drawing/2014/main" id="{4C3213D2-E89B-764A-B8D0-547CB41C0119}"/>
              </a:ext>
            </a:extLst>
          </p:cNvPr>
          <p:cNvGraphicFramePr/>
          <p:nvPr>
            <p:extLst>
              <p:ext uri="{D42A27DB-BD31-4B8C-83A1-F6EECF244321}">
                <p14:modId xmlns:p14="http://schemas.microsoft.com/office/powerpoint/2010/main" val="1406578318"/>
              </p:ext>
            </p:extLst>
          </p:nvPr>
        </p:nvGraphicFramePr>
        <p:xfrm>
          <a:off x="331470" y="1756520"/>
          <a:ext cx="11311860" cy="110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1571556C-BE7A-0647-AA72-021A009867ED}"/>
              </a:ext>
            </a:extLst>
          </p:cNvPr>
          <p:cNvSpPr txBox="1"/>
          <p:nvPr/>
        </p:nvSpPr>
        <p:spPr>
          <a:xfrm>
            <a:off x="521527" y="3066913"/>
            <a:ext cx="3500770" cy="523220"/>
          </a:xfrm>
          <a:prstGeom prst="rect">
            <a:avLst/>
          </a:prstGeom>
          <a:noFill/>
        </p:spPr>
        <p:txBody>
          <a:bodyPr wrap="square">
            <a:spAutoFit/>
          </a:bodyPr>
          <a:lstStyle/>
          <a:p>
            <a:r>
              <a:rPr lang="en-US" sz="1400" dirty="0"/>
              <a:t>GDR_58-32_POOH_1raw.csv</a:t>
            </a:r>
          </a:p>
          <a:p>
            <a:r>
              <a:rPr lang="en-US" sz="1400" dirty="0"/>
              <a:t>GDR_58-32_RIH_1raw.csv</a:t>
            </a:r>
          </a:p>
        </p:txBody>
      </p:sp>
      <p:sp>
        <p:nvSpPr>
          <p:cNvPr id="11" name="TextBox 10">
            <a:extLst>
              <a:ext uri="{FF2B5EF4-FFF2-40B4-BE49-F238E27FC236}">
                <a16:creationId xmlns:a16="http://schemas.microsoft.com/office/drawing/2014/main" id="{64C3DCB9-CC4D-AD47-8976-31D7374A3B4D}"/>
              </a:ext>
            </a:extLst>
          </p:cNvPr>
          <p:cNvSpPr txBox="1"/>
          <p:nvPr/>
        </p:nvSpPr>
        <p:spPr>
          <a:xfrm>
            <a:off x="4473976" y="3066913"/>
            <a:ext cx="3026847" cy="1384995"/>
          </a:xfrm>
          <a:prstGeom prst="rect">
            <a:avLst/>
          </a:prstGeom>
          <a:noFill/>
        </p:spPr>
        <p:txBody>
          <a:bodyPr wrap="square">
            <a:spAutoFit/>
          </a:bodyPr>
          <a:lstStyle/>
          <a:p>
            <a:r>
              <a:rPr lang="en-US" sz="1400" dirty="0"/>
              <a:t>GDR_58-32_POOH_2cleaned.csv</a:t>
            </a:r>
          </a:p>
          <a:p>
            <a:r>
              <a:rPr lang="en-US" sz="1400" dirty="0"/>
              <a:t>GDR_58-32_RIH_2cleaned.csv</a:t>
            </a:r>
          </a:p>
          <a:p>
            <a:endParaRPr lang="en-US" sz="1400" dirty="0"/>
          </a:p>
          <a:p>
            <a:r>
              <a:rPr lang="en-US" sz="1400" b="1" dirty="0"/>
              <a:t>Corrections: </a:t>
            </a:r>
          </a:p>
          <a:p>
            <a:pPr marL="285750" indent="-285750">
              <a:buFont typeface="Courier New" panose="02070309020205020404" pitchFamily="49" charset="0"/>
              <a:buChar char="o"/>
            </a:pPr>
            <a:r>
              <a:rPr lang="en-US" sz="1400" dirty="0"/>
              <a:t>Depth conversion </a:t>
            </a:r>
          </a:p>
          <a:p>
            <a:pPr marL="285750" indent="-285750">
              <a:buFont typeface="Courier New" panose="02070309020205020404" pitchFamily="49" charset="0"/>
              <a:buChar char="o"/>
            </a:pPr>
            <a:r>
              <a:rPr lang="en-US" sz="1400" dirty="0"/>
              <a:t>pressure data correction</a:t>
            </a:r>
          </a:p>
        </p:txBody>
      </p:sp>
      <p:sp>
        <p:nvSpPr>
          <p:cNvPr id="14" name="TextBox 13">
            <a:extLst>
              <a:ext uri="{FF2B5EF4-FFF2-40B4-BE49-F238E27FC236}">
                <a16:creationId xmlns:a16="http://schemas.microsoft.com/office/drawing/2014/main" id="{D9152415-7483-2949-B8F8-226D6CC50B13}"/>
              </a:ext>
            </a:extLst>
          </p:cNvPr>
          <p:cNvSpPr txBox="1"/>
          <p:nvPr/>
        </p:nvSpPr>
        <p:spPr>
          <a:xfrm>
            <a:off x="8588416" y="3066913"/>
            <a:ext cx="3082058" cy="3108543"/>
          </a:xfrm>
          <a:prstGeom prst="rect">
            <a:avLst/>
          </a:prstGeom>
          <a:noFill/>
        </p:spPr>
        <p:txBody>
          <a:bodyPr wrap="square">
            <a:spAutoFit/>
          </a:bodyPr>
          <a:lstStyle/>
          <a:p>
            <a:r>
              <a:rPr lang="en-US" sz="1400" dirty="0"/>
              <a:t>GDR_58-32_POOH_3calc.csv</a:t>
            </a:r>
          </a:p>
          <a:p>
            <a:r>
              <a:rPr lang="en-US" sz="1400" dirty="0"/>
              <a:t>GDR_58-32_RIH_3calc.csv</a:t>
            </a:r>
          </a:p>
          <a:p>
            <a:endParaRPr lang="en-US" sz="1400" dirty="0"/>
          </a:p>
          <a:p>
            <a:r>
              <a:rPr lang="en-US" sz="1400" b="1" dirty="0"/>
              <a:t>Chloride concentration conversions: </a:t>
            </a:r>
          </a:p>
          <a:p>
            <a:pPr marL="285750" indent="-285750">
              <a:buFont typeface="Courier New" panose="02070309020205020404" pitchFamily="49" charset="0"/>
              <a:buChar char="o"/>
            </a:pPr>
            <a:r>
              <a:rPr lang="en-US" sz="1400" dirty="0"/>
              <a:t>Using Tool 1, Tool 2, and Tool 3 calibration curves, following the KCL line</a:t>
            </a:r>
          </a:p>
          <a:p>
            <a:pPr marL="285750" indent="-285750">
              <a:buFont typeface="Courier New" panose="02070309020205020404" pitchFamily="49" charset="0"/>
              <a:buChar char="o"/>
            </a:pPr>
            <a:r>
              <a:rPr lang="en-US" sz="1400" dirty="0"/>
              <a:t>With data above 10 mol/L clipped (‘_clip’)</a:t>
            </a:r>
          </a:p>
          <a:p>
            <a:pPr marL="285750" indent="-285750">
              <a:buFont typeface="Courier New" panose="02070309020205020404" pitchFamily="49" charset="0"/>
              <a:buChar char="o"/>
            </a:pPr>
            <a:r>
              <a:rPr lang="en-US" sz="1400" dirty="0"/>
              <a:t>Using Tool 1 and Tool 2 calibration curves ‘All’ line (‘_all’)</a:t>
            </a:r>
          </a:p>
          <a:p>
            <a:pPr marL="285750" indent="-285750">
              <a:buFont typeface="Courier New" panose="02070309020205020404" pitchFamily="49" charset="0"/>
              <a:buChar char="o"/>
            </a:pPr>
            <a:endParaRPr lang="en-US" sz="1400" dirty="0"/>
          </a:p>
          <a:p>
            <a:endParaRPr lang="en-US" sz="1400" dirty="0"/>
          </a:p>
        </p:txBody>
      </p:sp>
    </p:spTree>
    <p:extLst>
      <p:ext uri="{BB962C8B-B14F-4D97-AF65-F5344CB8AC3E}">
        <p14:creationId xmlns:p14="http://schemas.microsoft.com/office/powerpoint/2010/main" val="322006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295BDB-7A9C-0D46-8154-2C84BC2B05B9}"/>
              </a:ext>
            </a:extLst>
          </p:cNvPr>
          <p:cNvSpPr txBox="1"/>
          <p:nvPr/>
        </p:nvSpPr>
        <p:spPr>
          <a:xfrm>
            <a:off x="331470" y="507902"/>
            <a:ext cx="6396944" cy="461665"/>
          </a:xfrm>
          <a:prstGeom prst="rect">
            <a:avLst/>
          </a:prstGeom>
          <a:noFill/>
        </p:spPr>
        <p:txBody>
          <a:bodyPr wrap="none" rtlCol="0">
            <a:spAutoFit/>
          </a:bodyPr>
          <a:lstStyle/>
          <a:p>
            <a:pPr marL="342900" indent="-342900">
              <a:buFont typeface="+mj-lt"/>
              <a:buAutoNum type="arabicPeriod"/>
            </a:pPr>
            <a:r>
              <a:rPr lang="en-US" sz="2400" dirty="0"/>
              <a:t>[Corrected Depth] vs Time, RIH and POOH</a:t>
            </a:r>
          </a:p>
        </p:txBody>
      </p:sp>
      <p:pic>
        <p:nvPicPr>
          <p:cNvPr id="2" name="Picture 1">
            <a:extLst>
              <a:ext uri="{FF2B5EF4-FFF2-40B4-BE49-F238E27FC236}">
                <a16:creationId xmlns:a16="http://schemas.microsoft.com/office/drawing/2014/main" id="{C841915C-3B49-1B42-96A5-CF0550476EFF}"/>
              </a:ext>
            </a:extLst>
          </p:cNvPr>
          <p:cNvPicPr>
            <a:picLocks noChangeAspect="1"/>
          </p:cNvPicPr>
          <p:nvPr/>
        </p:nvPicPr>
        <p:blipFill>
          <a:blip r:embed="rId2"/>
          <a:stretch>
            <a:fillRect/>
          </a:stretch>
        </p:blipFill>
        <p:spPr>
          <a:xfrm>
            <a:off x="331470" y="1644157"/>
            <a:ext cx="5378435" cy="4012483"/>
          </a:xfrm>
          <a:prstGeom prst="rect">
            <a:avLst/>
          </a:prstGeom>
        </p:spPr>
      </p:pic>
      <p:sp>
        <p:nvSpPr>
          <p:cNvPr id="4" name="TextBox 3">
            <a:extLst>
              <a:ext uri="{FF2B5EF4-FFF2-40B4-BE49-F238E27FC236}">
                <a16:creationId xmlns:a16="http://schemas.microsoft.com/office/drawing/2014/main" id="{FE4AAFCE-AC10-DC4C-897A-CCE58CD4FDD1}"/>
              </a:ext>
            </a:extLst>
          </p:cNvPr>
          <p:cNvSpPr txBox="1"/>
          <p:nvPr/>
        </p:nvSpPr>
        <p:spPr>
          <a:xfrm>
            <a:off x="577654" y="1274825"/>
            <a:ext cx="521297" cy="369332"/>
          </a:xfrm>
          <a:prstGeom prst="rect">
            <a:avLst/>
          </a:prstGeom>
          <a:noFill/>
        </p:spPr>
        <p:txBody>
          <a:bodyPr wrap="none" rtlCol="0">
            <a:spAutoFit/>
          </a:bodyPr>
          <a:lstStyle/>
          <a:p>
            <a:r>
              <a:rPr lang="en-US" b="1" dirty="0"/>
              <a:t>RIH</a:t>
            </a:r>
          </a:p>
        </p:txBody>
      </p:sp>
      <p:sp>
        <p:nvSpPr>
          <p:cNvPr id="7" name="TextBox 6">
            <a:extLst>
              <a:ext uri="{FF2B5EF4-FFF2-40B4-BE49-F238E27FC236}">
                <a16:creationId xmlns:a16="http://schemas.microsoft.com/office/drawing/2014/main" id="{BFAAF54F-AD1D-5D4E-B0F0-5E130D7391E6}"/>
              </a:ext>
            </a:extLst>
          </p:cNvPr>
          <p:cNvSpPr txBox="1"/>
          <p:nvPr/>
        </p:nvSpPr>
        <p:spPr>
          <a:xfrm>
            <a:off x="6496692" y="1274825"/>
            <a:ext cx="764953" cy="369332"/>
          </a:xfrm>
          <a:prstGeom prst="rect">
            <a:avLst/>
          </a:prstGeom>
          <a:noFill/>
        </p:spPr>
        <p:txBody>
          <a:bodyPr wrap="none" rtlCol="0">
            <a:spAutoFit/>
          </a:bodyPr>
          <a:lstStyle/>
          <a:p>
            <a:r>
              <a:rPr lang="en-US" b="1" dirty="0"/>
              <a:t>POOH</a:t>
            </a:r>
          </a:p>
        </p:txBody>
      </p:sp>
      <p:pic>
        <p:nvPicPr>
          <p:cNvPr id="3" name="Picture 2">
            <a:extLst>
              <a:ext uri="{FF2B5EF4-FFF2-40B4-BE49-F238E27FC236}">
                <a16:creationId xmlns:a16="http://schemas.microsoft.com/office/drawing/2014/main" id="{47263ACC-2D3E-FB43-82BC-8DBAF155034F}"/>
              </a:ext>
            </a:extLst>
          </p:cNvPr>
          <p:cNvPicPr>
            <a:picLocks noChangeAspect="1"/>
          </p:cNvPicPr>
          <p:nvPr/>
        </p:nvPicPr>
        <p:blipFill>
          <a:blip r:embed="rId3"/>
          <a:stretch>
            <a:fillRect/>
          </a:stretch>
        </p:blipFill>
        <p:spPr>
          <a:xfrm>
            <a:off x="6364865" y="1725762"/>
            <a:ext cx="5378435" cy="4025262"/>
          </a:xfrm>
          <a:prstGeom prst="rect">
            <a:avLst/>
          </a:prstGeom>
        </p:spPr>
      </p:pic>
    </p:spTree>
    <p:extLst>
      <p:ext uri="{BB962C8B-B14F-4D97-AF65-F5344CB8AC3E}">
        <p14:creationId xmlns:p14="http://schemas.microsoft.com/office/powerpoint/2010/main" val="158598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1C1D44-821B-3F4C-B34D-B627D746BBD0}"/>
              </a:ext>
            </a:extLst>
          </p:cNvPr>
          <p:cNvPicPr>
            <a:picLocks noChangeAspect="1"/>
          </p:cNvPicPr>
          <p:nvPr/>
        </p:nvPicPr>
        <p:blipFill>
          <a:blip r:embed="rId3"/>
          <a:stretch>
            <a:fillRect/>
          </a:stretch>
        </p:blipFill>
        <p:spPr>
          <a:xfrm>
            <a:off x="1948278" y="1065833"/>
            <a:ext cx="9206855" cy="5515218"/>
          </a:xfrm>
          <a:prstGeom prst="rect">
            <a:avLst/>
          </a:prstGeom>
        </p:spPr>
      </p:pic>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Flow indicators, RIH, full depth</a:t>
            </a:r>
            <a:endParaRPr lang="en-US" sz="2000" dirty="0"/>
          </a:p>
        </p:txBody>
      </p:sp>
      <p:grpSp>
        <p:nvGrpSpPr>
          <p:cNvPr id="27" name="Group 26">
            <a:extLst>
              <a:ext uri="{FF2B5EF4-FFF2-40B4-BE49-F238E27FC236}">
                <a16:creationId xmlns:a16="http://schemas.microsoft.com/office/drawing/2014/main" id="{89E402CF-B89B-4C4D-8CCC-568F95CB09FE}"/>
              </a:ext>
            </a:extLst>
          </p:cNvPr>
          <p:cNvGrpSpPr/>
          <p:nvPr/>
        </p:nvGrpSpPr>
        <p:grpSpPr>
          <a:xfrm>
            <a:off x="10805836" y="276949"/>
            <a:ext cx="1326314" cy="2254698"/>
            <a:chOff x="269022" y="341609"/>
            <a:chExt cx="3445189" cy="5856730"/>
          </a:xfrm>
        </p:grpSpPr>
        <p:pic>
          <p:nvPicPr>
            <p:cNvPr id="28" name="Picture 27">
              <a:extLst>
                <a:ext uri="{FF2B5EF4-FFF2-40B4-BE49-F238E27FC236}">
                  <a16:creationId xmlns:a16="http://schemas.microsoft.com/office/drawing/2014/main" id="{8EF5962F-6E05-9F4A-8845-99F5560B96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96022" y="1687588"/>
              <a:ext cx="2969208" cy="4510751"/>
            </a:xfrm>
            <a:prstGeom prst="rect">
              <a:avLst/>
            </a:prstGeom>
            <a:noFill/>
            <a:ln w="12700">
              <a:solidFill>
                <a:srgbClr val="00B050"/>
              </a:solidFill>
            </a:ln>
          </p:spPr>
        </p:pic>
        <p:sp>
          <p:nvSpPr>
            <p:cNvPr id="29" name="TextBox 28">
              <a:extLst>
                <a:ext uri="{FF2B5EF4-FFF2-40B4-BE49-F238E27FC236}">
                  <a16:creationId xmlns:a16="http://schemas.microsoft.com/office/drawing/2014/main" id="{9D5FE56B-A596-FD4B-9540-59AB890058B3}"/>
                </a:ext>
              </a:extLst>
            </p:cNvPr>
            <p:cNvSpPr txBox="1"/>
            <p:nvPr/>
          </p:nvSpPr>
          <p:spPr>
            <a:xfrm>
              <a:off x="269022" y="341609"/>
              <a:ext cx="3445189" cy="1199206"/>
            </a:xfrm>
            <a:prstGeom prst="rect">
              <a:avLst/>
            </a:prstGeom>
            <a:noFill/>
          </p:spPr>
          <p:txBody>
            <a:bodyPr wrap="square" rtlCol="0">
              <a:spAutoFit/>
            </a:bodyPr>
            <a:lstStyle/>
            <a:p>
              <a:pPr algn="ctr"/>
              <a:r>
                <a:rPr lang="en-US" sz="800" dirty="0">
                  <a:solidFill>
                    <a:srgbClr val="00B050"/>
                  </a:solidFill>
                </a:rPr>
                <a:t>Laboratory Dynamic Measurement</a:t>
              </a:r>
            </a:p>
            <a:p>
              <a:pPr algn="ctr"/>
              <a:r>
                <a:rPr lang="en-US" sz="800" dirty="0">
                  <a:solidFill>
                    <a:srgbClr val="00B050"/>
                  </a:solidFill>
                </a:rPr>
                <a:t>Single Feed Zone </a:t>
              </a:r>
              <a:endParaRPr lang="en-US" sz="1000" dirty="0">
                <a:solidFill>
                  <a:srgbClr val="00B050"/>
                </a:solidFill>
              </a:endParaRPr>
            </a:p>
          </p:txBody>
        </p:sp>
      </p:grpSp>
      <p:grpSp>
        <p:nvGrpSpPr>
          <p:cNvPr id="47" name="Group 46">
            <a:extLst>
              <a:ext uri="{FF2B5EF4-FFF2-40B4-BE49-F238E27FC236}">
                <a16:creationId xmlns:a16="http://schemas.microsoft.com/office/drawing/2014/main" id="{F0894215-3A55-3142-8092-5B02D0933073}"/>
              </a:ext>
            </a:extLst>
          </p:cNvPr>
          <p:cNvGrpSpPr/>
          <p:nvPr/>
        </p:nvGrpSpPr>
        <p:grpSpPr>
          <a:xfrm>
            <a:off x="389466" y="1000380"/>
            <a:ext cx="2198286" cy="5580674"/>
            <a:chOff x="626833" y="1000380"/>
            <a:chExt cx="2198286" cy="5580674"/>
          </a:xfrm>
        </p:grpSpPr>
        <p:grpSp>
          <p:nvGrpSpPr>
            <p:cNvPr id="43" name="Group 42">
              <a:extLst>
                <a:ext uri="{FF2B5EF4-FFF2-40B4-BE49-F238E27FC236}">
                  <a16:creationId xmlns:a16="http://schemas.microsoft.com/office/drawing/2014/main" id="{7D95FCB5-D295-504D-BD4D-89ECF5AAB139}"/>
                </a:ext>
              </a:extLst>
            </p:cNvPr>
            <p:cNvGrpSpPr/>
            <p:nvPr/>
          </p:nvGrpSpPr>
          <p:grpSpPr>
            <a:xfrm>
              <a:off x="626833" y="1000380"/>
              <a:ext cx="1627217" cy="5580674"/>
              <a:chOff x="626833" y="1000380"/>
              <a:chExt cx="1627217" cy="5580674"/>
            </a:xfrm>
          </p:grpSpPr>
          <p:pic>
            <p:nvPicPr>
              <p:cNvPr id="16" name="Picture 15">
                <a:extLst>
                  <a:ext uri="{FF2B5EF4-FFF2-40B4-BE49-F238E27FC236}">
                    <a16:creationId xmlns:a16="http://schemas.microsoft.com/office/drawing/2014/main" id="{EABDA99C-5BD9-EA4E-841A-73E6349C25E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6833" y="1000380"/>
                <a:ext cx="1627217" cy="5400421"/>
              </a:xfrm>
              <a:prstGeom prst="rect">
                <a:avLst/>
              </a:prstGeom>
            </p:spPr>
          </p:pic>
          <p:sp>
            <p:nvSpPr>
              <p:cNvPr id="19" name="TextBox 18">
                <a:extLst>
                  <a:ext uri="{FF2B5EF4-FFF2-40B4-BE49-F238E27FC236}">
                    <a16:creationId xmlns:a16="http://schemas.microsoft.com/office/drawing/2014/main" id="{A03B47EB-8780-0B47-8345-9F32076D15FA}"/>
                  </a:ext>
                </a:extLst>
              </p:cNvPr>
              <p:cNvSpPr txBox="1"/>
              <p:nvPr/>
            </p:nvSpPr>
            <p:spPr>
              <a:xfrm>
                <a:off x="731642" y="5834568"/>
                <a:ext cx="996802" cy="307777"/>
              </a:xfrm>
              <a:prstGeom prst="rect">
                <a:avLst/>
              </a:prstGeom>
              <a:noFill/>
            </p:spPr>
            <p:txBody>
              <a:bodyPr wrap="square">
                <a:spAutoFit/>
              </a:bodyPr>
              <a:lstStyle/>
              <a:p>
                <a:pPr marL="0" marR="0">
                  <a:spcBef>
                    <a:spcPts val="0"/>
                  </a:spcBef>
                  <a:spcAft>
                    <a:spcPts val="0"/>
                  </a:spcAft>
                </a:pPr>
                <a:r>
                  <a:rPr lang="en-US" sz="700" b="1" dirty="0">
                    <a:effectLst/>
                  </a:rPr>
                  <a:t>Zone 2</a:t>
                </a:r>
              </a:p>
              <a:p>
                <a:pPr marL="0" marR="0">
                  <a:spcBef>
                    <a:spcPts val="0"/>
                  </a:spcBef>
                  <a:spcAft>
                    <a:spcPts val="0"/>
                  </a:spcAft>
                </a:pPr>
                <a:r>
                  <a:rPr lang="en-US" sz="700" b="0" dirty="0">
                    <a:effectLst/>
                  </a:rPr>
                  <a:t>6964 – 6974 ft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2D7D2B-E2B8-C44C-87E7-E95A3A280AB5}"/>
                  </a:ext>
                </a:extLst>
              </p:cNvPr>
              <p:cNvSpPr txBox="1"/>
              <p:nvPr/>
            </p:nvSpPr>
            <p:spPr>
              <a:xfrm>
                <a:off x="731642" y="5581742"/>
                <a:ext cx="996802" cy="307777"/>
              </a:xfrm>
              <a:prstGeom prst="rect">
                <a:avLst/>
              </a:prstGeom>
              <a:noFill/>
            </p:spPr>
            <p:txBody>
              <a:bodyPr wrap="square">
                <a:spAutoFit/>
              </a:bodyPr>
              <a:lstStyle/>
              <a:p>
                <a:pPr marL="0" marR="0">
                  <a:spcBef>
                    <a:spcPts val="0"/>
                  </a:spcBef>
                  <a:spcAft>
                    <a:spcPts val="0"/>
                  </a:spcAft>
                </a:pPr>
                <a:r>
                  <a:rPr lang="en-US" sz="700" b="1" dirty="0">
                    <a:effectLst/>
                  </a:rPr>
                  <a:t>Zone 3</a:t>
                </a:r>
              </a:p>
              <a:p>
                <a:pPr marL="0" marR="0">
                  <a:spcBef>
                    <a:spcPts val="0"/>
                  </a:spcBef>
                  <a:spcAft>
                    <a:spcPts val="0"/>
                  </a:spcAft>
                </a:pPr>
                <a:r>
                  <a:rPr lang="en-US" sz="700" b="0" dirty="0">
                    <a:effectLst/>
                  </a:rPr>
                  <a:t>6565 – 6575 ft</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1E04739-8F65-3147-9FD0-9CE96F66654C}"/>
                  </a:ext>
                </a:extLst>
              </p:cNvPr>
              <p:cNvSpPr txBox="1"/>
              <p:nvPr/>
            </p:nvSpPr>
            <p:spPr>
              <a:xfrm>
                <a:off x="717676" y="6065549"/>
                <a:ext cx="996802" cy="307777"/>
              </a:xfrm>
              <a:prstGeom prst="rect">
                <a:avLst/>
              </a:prstGeom>
              <a:noFill/>
            </p:spPr>
            <p:txBody>
              <a:bodyPr wrap="square">
                <a:spAutoFit/>
              </a:bodyPr>
              <a:lstStyle/>
              <a:p>
                <a:pPr marL="0" marR="0">
                  <a:spcBef>
                    <a:spcPts val="0"/>
                  </a:spcBef>
                  <a:spcAft>
                    <a:spcPts val="0"/>
                  </a:spcAft>
                </a:pPr>
                <a:r>
                  <a:rPr lang="en-US" sz="700" b="1" dirty="0">
                    <a:effectLst/>
                  </a:rPr>
                  <a:t>Zone 1 </a:t>
                </a:r>
              </a:p>
              <a:p>
                <a:pPr marL="0" marR="0">
                  <a:spcBef>
                    <a:spcPts val="0"/>
                  </a:spcBef>
                  <a:spcAft>
                    <a:spcPts val="0"/>
                  </a:spcAft>
                </a:pPr>
                <a:r>
                  <a:rPr lang="en-US" sz="700" b="0" dirty="0">
                    <a:effectLst/>
                  </a:rPr>
                  <a:t>7348 ft to TD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24A6D0D-A340-5C4E-9E42-4CB28454EC83}"/>
                  </a:ext>
                </a:extLst>
              </p:cNvPr>
              <p:cNvCxnSpPr>
                <a:cxnSpLocks/>
              </p:cNvCxnSpPr>
              <p:nvPr/>
            </p:nvCxnSpPr>
            <p:spPr>
              <a:xfrm flipH="1">
                <a:off x="1456661" y="6080514"/>
                <a:ext cx="3382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E678F0-D845-1941-9BD6-3A6453748E8B}"/>
                  </a:ext>
                </a:extLst>
              </p:cNvPr>
              <p:cNvSpPr txBox="1"/>
              <p:nvPr/>
            </p:nvSpPr>
            <p:spPr>
              <a:xfrm>
                <a:off x="1260277" y="6365610"/>
                <a:ext cx="753732" cy="215444"/>
              </a:xfrm>
              <a:prstGeom prst="rect">
                <a:avLst/>
              </a:prstGeom>
              <a:noFill/>
            </p:spPr>
            <p:txBody>
              <a:bodyPr wrap="none" rtlCol="0">
                <a:spAutoFit/>
              </a:bodyPr>
              <a:lstStyle/>
              <a:p>
                <a:r>
                  <a:rPr lang="en-US" sz="800" b="1" dirty="0">
                    <a:solidFill>
                      <a:schemeClr val="accent1"/>
                    </a:solidFill>
                  </a:rPr>
                  <a:t>Logging TD</a:t>
                </a:r>
              </a:p>
            </p:txBody>
          </p:sp>
          <p:sp>
            <p:nvSpPr>
              <p:cNvPr id="39" name="Triangle 38">
                <a:extLst>
                  <a:ext uri="{FF2B5EF4-FFF2-40B4-BE49-F238E27FC236}">
                    <a16:creationId xmlns:a16="http://schemas.microsoft.com/office/drawing/2014/main" id="{EAD04945-E658-5C44-B1C2-A2529AA8B67E}"/>
                  </a:ext>
                </a:extLst>
              </p:cNvPr>
              <p:cNvSpPr/>
              <p:nvPr/>
            </p:nvSpPr>
            <p:spPr>
              <a:xfrm rot="10800000">
                <a:off x="1596622" y="5959030"/>
                <a:ext cx="117856" cy="10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a:extLst>
                <a:ext uri="{FF2B5EF4-FFF2-40B4-BE49-F238E27FC236}">
                  <a16:creationId xmlns:a16="http://schemas.microsoft.com/office/drawing/2014/main" id="{A0661E1B-F50B-8D47-BF7A-AADEC9E2B9EA}"/>
                </a:ext>
              </a:extLst>
            </p:cNvPr>
            <p:cNvCxnSpPr>
              <a:cxnSpLocks/>
            </p:cNvCxnSpPr>
            <p:nvPr/>
          </p:nvCxnSpPr>
          <p:spPr>
            <a:xfrm>
              <a:off x="2125133" y="1219200"/>
              <a:ext cx="617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106097-616E-EC40-BB5B-49AE81CEE975}"/>
                </a:ext>
              </a:extLst>
            </p:cNvPr>
            <p:cNvCxnSpPr>
              <a:cxnSpLocks/>
            </p:cNvCxnSpPr>
            <p:nvPr/>
          </p:nvCxnSpPr>
          <p:spPr>
            <a:xfrm>
              <a:off x="2130239" y="6340209"/>
              <a:ext cx="694880" cy="2540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0248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94AACA-0DDC-3B4A-8DA1-67AA52F9A783}"/>
              </a:ext>
            </a:extLst>
          </p:cNvPr>
          <p:cNvPicPr>
            <a:picLocks noChangeAspect="1"/>
          </p:cNvPicPr>
          <p:nvPr/>
        </p:nvPicPr>
        <p:blipFill>
          <a:blip r:embed="rId3"/>
          <a:stretch>
            <a:fillRect/>
          </a:stretch>
        </p:blipFill>
        <p:spPr>
          <a:xfrm>
            <a:off x="2084926" y="1113677"/>
            <a:ext cx="9061576" cy="5428191"/>
          </a:xfrm>
          <a:prstGeom prst="rect">
            <a:avLst/>
          </a:prstGeom>
        </p:spPr>
      </p:pic>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Flow indicators, RIH, zonal depth (6200 - 7200 ft)</a:t>
            </a:r>
            <a:endParaRPr lang="en-US" sz="2000" dirty="0"/>
          </a:p>
        </p:txBody>
      </p:sp>
      <p:grpSp>
        <p:nvGrpSpPr>
          <p:cNvPr id="27" name="Group 26">
            <a:extLst>
              <a:ext uri="{FF2B5EF4-FFF2-40B4-BE49-F238E27FC236}">
                <a16:creationId xmlns:a16="http://schemas.microsoft.com/office/drawing/2014/main" id="{89E402CF-B89B-4C4D-8CCC-568F95CB09FE}"/>
              </a:ext>
            </a:extLst>
          </p:cNvPr>
          <p:cNvGrpSpPr/>
          <p:nvPr/>
        </p:nvGrpSpPr>
        <p:grpSpPr>
          <a:xfrm>
            <a:off x="10805836" y="276949"/>
            <a:ext cx="1326314" cy="2254698"/>
            <a:chOff x="269022" y="341609"/>
            <a:chExt cx="3445189" cy="5856730"/>
          </a:xfrm>
        </p:grpSpPr>
        <p:pic>
          <p:nvPicPr>
            <p:cNvPr id="28" name="Picture 27">
              <a:extLst>
                <a:ext uri="{FF2B5EF4-FFF2-40B4-BE49-F238E27FC236}">
                  <a16:creationId xmlns:a16="http://schemas.microsoft.com/office/drawing/2014/main" id="{8EF5962F-6E05-9F4A-8845-99F5560B96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96022" y="1687588"/>
              <a:ext cx="2969208" cy="4510751"/>
            </a:xfrm>
            <a:prstGeom prst="rect">
              <a:avLst/>
            </a:prstGeom>
            <a:noFill/>
            <a:ln w="12700">
              <a:solidFill>
                <a:srgbClr val="00B050"/>
              </a:solidFill>
            </a:ln>
          </p:spPr>
        </p:pic>
        <p:sp>
          <p:nvSpPr>
            <p:cNvPr id="29" name="TextBox 28">
              <a:extLst>
                <a:ext uri="{FF2B5EF4-FFF2-40B4-BE49-F238E27FC236}">
                  <a16:creationId xmlns:a16="http://schemas.microsoft.com/office/drawing/2014/main" id="{9D5FE56B-A596-FD4B-9540-59AB890058B3}"/>
                </a:ext>
              </a:extLst>
            </p:cNvPr>
            <p:cNvSpPr txBox="1"/>
            <p:nvPr/>
          </p:nvSpPr>
          <p:spPr>
            <a:xfrm>
              <a:off x="269022" y="341609"/>
              <a:ext cx="3445189" cy="1199206"/>
            </a:xfrm>
            <a:prstGeom prst="rect">
              <a:avLst/>
            </a:prstGeom>
            <a:noFill/>
          </p:spPr>
          <p:txBody>
            <a:bodyPr wrap="square" rtlCol="0">
              <a:spAutoFit/>
            </a:bodyPr>
            <a:lstStyle/>
            <a:p>
              <a:pPr algn="ctr"/>
              <a:r>
                <a:rPr lang="en-US" sz="800" dirty="0">
                  <a:solidFill>
                    <a:srgbClr val="00B050"/>
                  </a:solidFill>
                </a:rPr>
                <a:t>Laboratory Dynamic Measurement</a:t>
              </a:r>
            </a:p>
            <a:p>
              <a:pPr algn="ctr"/>
              <a:r>
                <a:rPr lang="en-US" sz="800" dirty="0">
                  <a:solidFill>
                    <a:srgbClr val="00B050"/>
                  </a:solidFill>
                </a:rPr>
                <a:t>Single Feed Zone </a:t>
              </a:r>
              <a:endParaRPr lang="en-US" sz="1000" dirty="0">
                <a:solidFill>
                  <a:srgbClr val="00B050"/>
                </a:solidFill>
              </a:endParaRPr>
            </a:p>
          </p:txBody>
        </p:sp>
      </p:grpSp>
      <p:grpSp>
        <p:nvGrpSpPr>
          <p:cNvPr id="43" name="Group 42">
            <a:extLst>
              <a:ext uri="{FF2B5EF4-FFF2-40B4-BE49-F238E27FC236}">
                <a16:creationId xmlns:a16="http://schemas.microsoft.com/office/drawing/2014/main" id="{7D95FCB5-D295-504D-BD4D-89ECF5AAB139}"/>
              </a:ext>
            </a:extLst>
          </p:cNvPr>
          <p:cNvGrpSpPr/>
          <p:nvPr/>
        </p:nvGrpSpPr>
        <p:grpSpPr>
          <a:xfrm>
            <a:off x="0" y="1008065"/>
            <a:ext cx="1899479" cy="5580674"/>
            <a:chOff x="354571" y="1000380"/>
            <a:chExt cx="1899479" cy="5580674"/>
          </a:xfrm>
        </p:grpSpPr>
        <p:pic>
          <p:nvPicPr>
            <p:cNvPr id="16" name="Picture 15">
              <a:extLst>
                <a:ext uri="{FF2B5EF4-FFF2-40B4-BE49-F238E27FC236}">
                  <a16:creationId xmlns:a16="http://schemas.microsoft.com/office/drawing/2014/main" id="{EABDA99C-5BD9-EA4E-841A-73E6349C25E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54571" y="1000380"/>
              <a:ext cx="1899479" cy="5400421"/>
            </a:xfrm>
            <a:prstGeom prst="rect">
              <a:avLst/>
            </a:prstGeom>
          </p:spPr>
        </p:pic>
        <p:sp>
          <p:nvSpPr>
            <p:cNvPr id="19" name="TextBox 18">
              <a:extLst>
                <a:ext uri="{FF2B5EF4-FFF2-40B4-BE49-F238E27FC236}">
                  <a16:creationId xmlns:a16="http://schemas.microsoft.com/office/drawing/2014/main" id="{A03B47EB-8780-0B47-8345-9F32076D15FA}"/>
                </a:ext>
              </a:extLst>
            </p:cNvPr>
            <p:cNvSpPr txBox="1"/>
            <p:nvPr/>
          </p:nvSpPr>
          <p:spPr>
            <a:xfrm>
              <a:off x="731642" y="5834568"/>
              <a:ext cx="996802" cy="307777"/>
            </a:xfrm>
            <a:prstGeom prst="rect">
              <a:avLst/>
            </a:prstGeom>
            <a:noFill/>
          </p:spPr>
          <p:txBody>
            <a:bodyPr wrap="square">
              <a:spAutoFit/>
            </a:bodyPr>
            <a:lstStyle/>
            <a:p>
              <a:pPr marL="0" marR="0">
                <a:spcBef>
                  <a:spcPts val="0"/>
                </a:spcBef>
                <a:spcAft>
                  <a:spcPts val="0"/>
                </a:spcAft>
              </a:pPr>
              <a:r>
                <a:rPr lang="en-US" sz="700" b="1" dirty="0">
                  <a:effectLst/>
                </a:rPr>
                <a:t>Zone 2</a:t>
              </a:r>
            </a:p>
            <a:p>
              <a:pPr marL="0" marR="0">
                <a:spcBef>
                  <a:spcPts val="0"/>
                </a:spcBef>
                <a:spcAft>
                  <a:spcPts val="0"/>
                </a:spcAft>
              </a:pPr>
              <a:r>
                <a:rPr lang="en-US" sz="700" b="0" dirty="0">
                  <a:effectLst/>
                </a:rPr>
                <a:t>6964 – 6974 ft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2D7D2B-E2B8-C44C-87E7-E95A3A280AB5}"/>
                </a:ext>
              </a:extLst>
            </p:cNvPr>
            <p:cNvSpPr txBox="1"/>
            <p:nvPr/>
          </p:nvSpPr>
          <p:spPr>
            <a:xfrm>
              <a:off x="731642" y="5581742"/>
              <a:ext cx="996802" cy="307777"/>
            </a:xfrm>
            <a:prstGeom prst="rect">
              <a:avLst/>
            </a:prstGeom>
            <a:noFill/>
          </p:spPr>
          <p:txBody>
            <a:bodyPr wrap="square">
              <a:spAutoFit/>
            </a:bodyPr>
            <a:lstStyle/>
            <a:p>
              <a:pPr marL="0" marR="0">
                <a:spcBef>
                  <a:spcPts val="0"/>
                </a:spcBef>
                <a:spcAft>
                  <a:spcPts val="0"/>
                </a:spcAft>
              </a:pPr>
              <a:r>
                <a:rPr lang="en-US" sz="700" b="1" dirty="0">
                  <a:effectLst/>
                </a:rPr>
                <a:t>Zone 3</a:t>
              </a:r>
            </a:p>
            <a:p>
              <a:pPr marL="0" marR="0">
                <a:spcBef>
                  <a:spcPts val="0"/>
                </a:spcBef>
                <a:spcAft>
                  <a:spcPts val="0"/>
                </a:spcAft>
              </a:pPr>
              <a:r>
                <a:rPr lang="en-US" sz="700" b="0" dirty="0">
                  <a:effectLst/>
                </a:rPr>
                <a:t>6565 – 6575 ft</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1E04739-8F65-3147-9FD0-9CE96F66654C}"/>
                </a:ext>
              </a:extLst>
            </p:cNvPr>
            <p:cNvSpPr txBox="1"/>
            <p:nvPr/>
          </p:nvSpPr>
          <p:spPr>
            <a:xfrm>
              <a:off x="717676" y="6065549"/>
              <a:ext cx="996802" cy="307777"/>
            </a:xfrm>
            <a:prstGeom prst="rect">
              <a:avLst/>
            </a:prstGeom>
            <a:noFill/>
          </p:spPr>
          <p:txBody>
            <a:bodyPr wrap="square">
              <a:spAutoFit/>
            </a:bodyPr>
            <a:lstStyle/>
            <a:p>
              <a:pPr marL="0" marR="0">
                <a:spcBef>
                  <a:spcPts val="0"/>
                </a:spcBef>
                <a:spcAft>
                  <a:spcPts val="0"/>
                </a:spcAft>
              </a:pPr>
              <a:r>
                <a:rPr lang="en-US" sz="700" b="1" dirty="0">
                  <a:effectLst/>
                </a:rPr>
                <a:t>Zone 1 </a:t>
              </a:r>
            </a:p>
            <a:p>
              <a:pPr marL="0" marR="0">
                <a:spcBef>
                  <a:spcPts val="0"/>
                </a:spcBef>
                <a:spcAft>
                  <a:spcPts val="0"/>
                </a:spcAft>
              </a:pPr>
              <a:r>
                <a:rPr lang="en-US" sz="700" b="0" dirty="0">
                  <a:effectLst/>
                </a:rPr>
                <a:t>7348 ft to TD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24A6D0D-A340-5C4E-9E42-4CB28454EC83}"/>
                </a:ext>
              </a:extLst>
            </p:cNvPr>
            <p:cNvCxnSpPr>
              <a:cxnSpLocks/>
            </p:cNvCxnSpPr>
            <p:nvPr/>
          </p:nvCxnSpPr>
          <p:spPr>
            <a:xfrm flipH="1">
              <a:off x="1456661" y="6080514"/>
              <a:ext cx="3382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E678F0-D845-1941-9BD6-3A6453748E8B}"/>
                </a:ext>
              </a:extLst>
            </p:cNvPr>
            <p:cNvSpPr txBox="1"/>
            <p:nvPr/>
          </p:nvSpPr>
          <p:spPr>
            <a:xfrm>
              <a:off x="1260277" y="6365610"/>
              <a:ext cx="753732" cy="215444"/>
            </a:xfrm>
            <a:prstGeom prst="rect">
              <a:avLst/>
            </a:prstGeom>
            <a:noFill/>
          </p:spPr>
          <p:txBody>
            <a:bodyPr wrap="none" rtlCol="0">
              <a:spAutoFit/>
            </a:bodyPr>
            <a:lstStyle/>
            <a:p>
              <a:r>
                <a:rPr lang="en-US" sz="800" b="1" dirty="0">
                  <a:solidFill>
                    <a:schemeClr val="accent1"/>
                  </a:solidFill>
                </a:rPr>
                <a:t>Logging TD</a:t>
              </a:r>
            </a:p>
          </p:txBody>
        </p:sp>
        <p:sp>
          <p:nvSpPr>
            <p:cNvPr id="39" name="Triangle 38">
              <a:extLst>
                <a:ext uri="{FF2B5EF4-FFF2-40B4-BE49-F238E27FC236}">
                  <a16:creationId xmlns:a16="http://schemas.microsoft.com/office/drawing/2014/main" id="{EAD04945-E658-5C44-B1C2-A2529AA8B67E}"/>
                </a:ext>
              </a:extLst>
            </p:cNvPr>
            <p:cNvSpPr/>
            <p:nvPr/>
          </p:nvSpPr>
          <p:spPr>
            <a:xfrm rot="10800000">
              <a:off x="1596622" y="5959030"/>
              <a:ext cx="117856" cy="10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FD35448B-A9CD-094B-AADE-163100EB8AE2}"/>
              </a:ext>
            </a:extLst>
          </p:cNvPr>
          <p:cNvSpPr/>
          <p:nvPr/>
        </p:nvSpPr>
        <p:spPr>
          <a:xfrm>
            <a:off x="315270" y="5487240"/>
            <a:ext cx="1769656" cy="66279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1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3B544C4-3180-3E42-A7FC-177F277E7275}"/>
              </a:ext>
            </a:extLst>
          </p:cNvPr>
          <p:cNvPicPr>
            <a:picLocks noChangeAspect="1"/>
          </p:cNvPicPr>
          <p:nvPr/>
        </p:nvPicPr>
        <p:blipFill>
          <a:blip r:embed="rId3"/>
          <a:stretch>
            <a:fillRect/>
          </a:stretch>
        </p:blipFill>
        <p:spPr>
          <a:xfrm>
            <a:off x="1915982" y="1069898"/>
            <a:ext cx="9193978" cy="5507505"/>
          </a:xfrm>
          <a:prstGeom prst="rect">
            <a:avLst/>
          </a:prstGeom>
        </p:spPr>
      </p:pic>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Flow indicators, POOH, full depth</a:t>
            </a:r>
            <a:endParaRPr lang="en-US" sz="2000" dirty="0"/>
          </a:p>
        </p:txBody>
      </p:sp>
      <p:grpSp>
        <p:nvGrpSpPr>
          <p:cNvPr id="27" name="Group 26">
            <a:extLst>
              <a:ext uri="{FF2B5EF4-FFF2-40B4-BE49-F238E27FC236}">
                <a16:creationId xmlns:a16="http://schemas.microsoft.com/office/drawing/2014/main" id="{89E402CF-B89B-4C4D-8CCC-568F95CB09FE}"/>
              </a:ext>
            </a:extLst>
          </p:cNvPr>
          <p:cNvGrpSpPr/>
          <p:nvPr/>
        </p:nvGrpSpPr>
        <p:grpSpPr>
          <a:xfrm>
            <a:off x="10805836" y="276949"/>
            <a:ext cx="1326314" cy="2254698"/>
            <a:chOff x="269022" y="341609"/>
            <a:chExt cx="3445189" cy="5856730"/>
          </a:xfrm>
        </p:grpSpPr>
        <p:pic>
          <p:nvPicPr>
            <p:cNvPr id="28" name="Picture 27">
              <a:extLst>
                <a:ext uri="{FF2B5EF4-FFF2-40B4-BE49-F238E27FC236}">
                  <a16:creationId xmlns:a16="http://schemas.microsoft.com/office/drawing/2014/main" id="{8EF5962F-6E05-9F4A-8845-99F5560B96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96022" y="1687588"/>
              <a:ext cx="2969208" cy="4510751"/>
            </a:xfrm>
            <a:prstGeom prst="rect">
              <a:avLst/>
            </a:prstGeom>
            <a:noFill/>
            <a:ln w="12700">
              <a:solidFill>
                <a:srgbClr val="00B050"/>
              </a:solidFill>
            </a:ln>
          </p:spPr>
        </p:pic>
        <p:sp>
          <p:nvSpPr>
            <p:cNvPr id="29" name="TextBox 28">
              <a:extLst>
                <a:ext uri="{FF2B5EF4-FFF2-40B4-BE49-F238E27FC236}">
                  <a16:creationId xmlns:a16="http://schemas.microsoft.com/office/drawing/2014/main" id="{9D5FE56B-A596-FD4B-9540-59AB890058B3}"/>
                </a:ext>
              </a:extLst>
            </p:cNvPr>
            <p:cNvSpPr txBox="1"/>
            <p:nvPr/>
          </p:nvSpPr>
          <p:spPr>
            <a:xfrm>
              <a:off x="269022" y="341609"/>
              <a:ext cx="3445189" cy="1199206"/>
            </a:xfrm>
            <a:prstGeom prst="rect">
              <a:avLst/>
            </a:prstGeom>
            <a:noFill/>
          </p:spPr>
          <p:txBody>
            <a:bodyPr wrap="square" rtlCol="0">
              <a:spAutoFit/>
            </a:bodyPr>
            <a:lstStyle/>
            <a:p>
              <a:pPr algn="ctr"/>
              <a:r>
                <a:rPr lang="en-US" sz="800" dirty="0">
                  <a:solidFill>
                    <a:srgbClr val="00B050"/>
                  </a:solidFill>
                </a:rPr>
                <a:t>Laboratory Dynamic Measurement</a:t>
              </a:r>
            </a:p>
            <a:p>
              <a:pPr algn="ctr"/>
              <a:r>
                <a:rPr lang="en-US" sz="800" dirty="0">
                  <a:solidFill>
                    <a:srgbClr val="00B050"/>
                  </a:solidFill>
                </a:rPr>
                <a:t>Single Feed Zone </a:t>
              </a:r>
              <a:endParaRPr lang="en-US" sz="1000" dirty="0">
                <a:solidFill>
                  <a:srgbClr val="00B050"/>
                </a:solidFill>
              </a:endParaRPr>
            </a:p>
          </p:txBody>
        </p:sp>
      </p:grpSp>
      <p:grpSp>
        <p:nvGrpSpPr>
          <p:cNvPr id="47" name="Group 46">
            <a:extLst>
              <a:ext uri="{FF2B5EF4-FFF2-40B4-BE49-F238E27FC236}">
                <a16:creationId xmlns:a16="http://schemas.microsoft.com/office/drawing/2014/main" id="{F0894215-3A55-3142-8092-5B02D0933073}"/>
              </a:ext>
            </a:extLst>
          </p:cNvPr>
          <p:cNvGrpSpPr/>
          <p:nvPr/>
        </p:nvGrpSpPr>
        <p:grpSpPr>
          <a:xfrm>
            <a:off x="389466" y="1000380"/>
            <a:ext cx="2115990" cy="5580674"/>
            <a:chOff x="626833" y="1000380"/>
            <a:chExt cx="2115990" cy="5580674"/>
          </a:xfrm>
        </p:grpSpPr>
        <p:grpSp>
          <p:nvGrpSpPr>
            <p:cNvPr id="43" name="Group 42">
              <a:extLst>
                <a:ext uri="{FF2B5EF4-FFF2-40B4-BE49-F238E27FC236}">
                  <a16:creationId xmlns:a16="http://schemas.microsoft.com/office/drawing/2014/main" id="{7D95FCB5-D295-504D-BD4D-89ECF5AAB139}"/>
                </a:ext>
              </a:extLst>
            </p:cNvPr>
            <p:cNvGrpSpPr/>
            <p:nvPr/>
          </p:nvGrpSpPr>
          <p:grpSpPr>
            <a:xfrm>
              <a:off x="626833" y="1000380"/>
              <a:ext cx="1627217" cy="5580674"/>
              <a:chOff x="626833" y="1000380"/>
              <a:chExt cx="1627217" cy="5580674"/>
            </a:xfrm>
          </p:grpSpPr>
          <p:pic>
            <p:nvPicPr>
              <p:cNvPr id="16" name="Picture 15">
                <a:extLst>
                  <a:ext uri="{FF2B5EF4-FFF2-40B4-BE49-F238E27FC236}">
                    <a16:creationId xmlns:a16="http://schemas.microsoft.com/office/drawing/2014/main" id="{EABDA99C-5BD9-EA4E-841A-73E6349C25E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6833" y="1000380"/>
                <a:ext cx="1627217" cy="5400421"/>
              </a:xfrm>
              <a:prstGeom prst="rect">
                <a:avLst/>
              </a:prstGeom>
            </p:spPr>
          </p:pic>
          <p:sp>
            <p:nvSpPr>
              <p:cNvPr id="19" name="TextBox 18">
                <a:extLst>
                  <a:ext uri="{FF2B5EF4-FFF2-40B4-BE49-F238E27FC236}">
                    <a16:creationId xmlns:a16="http://schemas.microsoft.com/office/drawing/2014/main" id="{A03B47EB-8780-0B47-8345-9F32076D15FA}"/>
                  </a:ext>
                </a:extLst>
              </p:cNvPr>
              <p:cNvSpPr txBox="1"/>
              <p:nvPr/>
            </p:nvSpPr>
            <p:spPr>
              <a:xfrm>
                <a:off x="731642" y="5834568"/>
                <a:ext cx="996802" cy="307777"/>
              </a:xfrm>
              <a:prstGeom prst="rect">
                <a:avLst/>
              </a:prstGeom>
              <a:noFill/>
            </p:spPr>
            <p:txBody>
              <a:bodyPr wrap="square">
                <a:spAutoFit/>
              </a:bodyPr>
              <a:lstStyle/>
              <a:p>
                <a:pPr marL="0" marR="0">
                  <a:spcBef>
                    <a:spcPts val="0"/>
                  </a:spcBef>
                  <a:spcAft>
                    <a:spcPts val="0"/>
                  </a:spcAft>
                </a:pPr>
                <a:r>
                  <a:rPr lang="en-US" sz="700" b="1" dirty="0">
                    <a:effectLst/>
                  </a:rPr>
                  <a:t>Zone 2</a:t>
                </a:r>
              </a:p>
              <a:p>
                <a:pPr marL="0" marR="0">
                  <a:spcBef>
                    <a:spcPts val="0"/>
                  </a:spcBef>
                  <a:spcAft>
                    <a:spcPts val="0"/>
                  </a:spcAft>
                </a:pPr>
                <a:r>
                  <a:rPr lang="en-US" sz="700" b="0" dirty="0">
                    <a:effectLst/>
                  </a:rPr>
                  <a:t>6964 – 6974 ft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2D7D2B-E2B8-C44C-87E7-E95A3A280AB5}"/>
                  </a:ext>
                </a:extLst>
              </p:cNvPr>
              <p:cNvSpPr txBox="1"/>
              <p:nvPr/>
            </p:nvSpPr>
            <p:spPr>
              <a:xfrm>
                <a:off x="731642" y="5581742"/>
                <a:ext cx="996802" cy="307777"/>
              </a:xfrm>
              <a:prstGeom prst="rect">
                <a:avLst/>
              </a:prstGeom>
              <a:noFill/>
            </p:spPr>
            <p:txBody>
              <a:bodyPr wrap="square">
                <a:spAutoFit/>
              </a:bodyPr>
              <a:lstStyle/>
              <a:p>
                <a:pPr marL="0" marR="0">
                  <a:spcBef>
                    <a:spcPts val="0"/>
                  </a:spcBef>
                  <a:spcAft>
                    <a:spcPts val="0"/>
                  </a:spcAft>
                </a:pPr>
                <a:r>
                  <a:rPr lang="en-US" sz="700" b="1" dirty="0">
                    <a:effectLst/>
                  </a:rPr>
                  <a:t>Zone 3</a:t>
                </a:r>
              </a:p>
              <a:p>
                <a:pPr marL="0" marR="0">
                  <a:spcBef>
                    <a:spcPts val="0"/>
                  </a:spcBef>
                  <a:spcAft>
                    <a:spcPts val="0"/>
                  </a:spcAft>
                </a:pPr>
                <a:r>
                  <a:rPr lang="en-US" sz="700" b="0" dirty="0">
                    <a:effectLst/>
                  </a:rPr>
                  <a:t>6565 – 6575 ft</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1E04739-8F65-3147-9FD0-9CE96F66654C}"/>
                  </a:ext>
                </a:extLst>
              </p:cNvPr>
              <p:cNvSpPr txBox="1"/>
              <p:nvPr/>
            </p:nvSpPr>
            <p:spPr>
              <a:xfrm>
                <a:off x="717676" y="6065549"/>
                <a:ext cx="996802" cy="307777"/>
              </a:xfrm>
              <a:prstGeom prst="rect">
                <a:avLst/>
              </a:prstGeom>
              <a:noFill/>
            </p:spPr>
            <p:txBody>
              <a:bodyPr wrap="square">
                <a:spAutoFit/>
              </a:bodyPr>
              <a:lstStyle/>
              <a:p>
                <a:pPr marL="0" marR="0">
                  <a:spcBef>
                    <a:spcPts val="0"/>
                  </a:spcBef>
                  <a:spcAft>
                    <a:spcPts val="0"/>
                  </a:spcAft>
                </a:pPr>
                <a:r>
                  <a:rPr lang="en-US" sz="700" b="1" dirty="0">
                    <a:effectLst/>
                  </a:rPr>
                  <a:t>Zone 1 </a:t>
                </a:r>
              </a:p>
              <a:p>
                <a:pPr marL="0" marR="0">
                  <a:spcBef>
                    <a:spcPts val="0"/>
                  </a:spcBef>
                  <a:spcAft>
                    <a:spcPts val="0"/>
                  </a:spcAft>
                </a:pPr>
                <a:r>
                  <a:rPr lang="en-US" sz="700" b="0" dirty="0">
                    <a:effectLst/>
                  </a:rPr>
                  <a:t>7348 ft to TD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24A6D0D-A340-5C4E-9E42-4CB28454EC83}"/>
                  </a:ext>
                </a:extLst>
              </p:cNvPr>
              <p:cNvCxnSpPr>
                <a:cxnSpLocks/>
              </p:cNvCxnSpPr>
              <p:nvPr/>
            </p:nvCxnSpPr>
            <p:spPr>
              <a:xfrm flipH="1">
                <a:off x="1456661" y="6080514"/>
                <a:ext cx="3382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E678F0-D845-1941-9BD6-3A6453748E8B}"/>
                  </a:ext>
                </a:extLst>
              </p:cNvPr>
              <p:cNvSpPr txBox="1"/>
              <p:nvPr/>
            </p:nvSpPr>
            <p:spPr>
              <a:xfrm>
                <a:off x="1260277" y="6365610"/>
                <a:ext cx="753732" cy="215444"/>
              </a:xfrm>
              <a:prstGeom prst="rect">
                <a:avLst/>
              </a:prstGeom>
              <a:noFill/>
            </p:spPr>
            <p:txBody>
              <a:bodyPr wrap="none" rtlCol="0">
                <a:spAutoFit/>
              </a:bodyPr>
              <a:lstStyle/>
              <a:p>
                <a:r>
                  <a:rPr lang="en-US" sz="800" b="1" dirty="0">
                    <a:solidFill>
                      <a:schemeClr val="accent1"/>
                    </a:solidFill>
                  </a:rPr>
                  <a:t>Logging TD</a:t>
                </a:r>
              </a:p>
            </p:txBody>
          </p:sp>
          <p:sp>
            <p:nvSpPr>
              <p:cNvPr id="39" name="Triangle 38">
                <a:extLst>
                  <a:ext uri="{FF2B5EF4-FFF2-40B4-BE49-F238E27FC236}">
                    <a16:creationId xmlns:a16="http://schemas.microsoft.com/office/drawing/2014/main" id="{EAD04945-E658-5C44-B1C2-A2529AA8B67E}"/>
                  </a:ext>
                </a:extLst>
              </p:cNvPr>
              <p:cNvSpPr/>
              <p:nvPr/>
            </p:nvSpPr>
            <p:spPr>
              <a:xfrm rot="10800000">
                <a:off x="1596622" y="5959030"/>
                <a:ext cx="117856" cy="10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a:extLst>
                <a:ext uri="{FF2B5EF4-FFF2-40B4-BE49-F238E27FC236}">
                  <a16:creationId xmlns:a16="http://schemas.microsoft.com/office/drawing/2014/main" id="{A0661E1B-F50B-8D47-BF7A-AADEC9E2B9EA}"/>
                </a:ext>
              </a:extLst>
            </p:cNvPr>
            <p:cNvCxnSpPr>
              <a:cxnSpLocks/>
            </p:cNvCxnSpPr>
            <p:nvPr/>
          </p:nvCxnSpPr>
          <p:spPr>
            <a:xfrm>
              <a:off x="2125133" y="1219200"/>
              <a:ext cx="617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106097-616E-EC40-BB5B-49AE81CEE975}"/>
                </a:ext>
              </a:extLst>
            </p:cNvPr>
            <p:cNvCxnSpPr>
              <a:cxnSpLocks/>
            </p:cNvCxnSpPr>
            <p:nvPr/>
          </p:nvCxnSpPr>
          <p:spPr>
            <a:xfrm>
              <a:off x="2130239" y="6340209"/>
              <a:ext cx="54857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5" name="Straight Connector 24">
            <a:extLst>
              <a:ext uri="{FF2B5EF4-FFF2-40B4-BE49-F238E27FC236}">
                <a16:creationId xmlns:a16="http://schemas.microsoft.com/office/drawing/2014/main" id="{CAAF97B4-C51E-AA42-A85B-7ECAA340F97A}"/>
              </a:ext>
            </a:extLst>
          </p:cNvPr>
          <p:cNvCxnSpPr/>
          <p:nvPr/>
        </p:nvCxnSpPr>
        <p:spPr>
          <a:xfrm>
            <a:off x="2276821" y="3712920"/>
            <a:ext cx="943107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2C83A39B-315C-F346-B85A-D88906E64954}"/>
              </a:ext>
            </a:extLst>
          </p:cNvPr>
          <p:cNvSpPr/>
          <p:nvPr/>
        </p:nvSpPr>
        <p:spPr>
          <a:xfrm>
            <a:off x="2276820" y="1649649"/>
            <a:ext cx="3145571" cy="2063269"/>
          </a:xfrm>
          <a:prstGeom prst="rect">
            <a:avLst/>
          </a:prstGeom>
          <a:solidFill>
            <a:srgbClr val="D9D9D9">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8FAB54-418C-2840-B045-559313D61B77}"/>
              </a:ext>
            </a:extLst>
          </p:cNvPr>
          <p:cNvSpPr txBox="1"/>
          <p:nvPr/>
        </p:nvSpPr>
        <p:spPr>
          <a:xfrm>
            <a:off x="3849605" y="3164547"/>
            <a:ext cx="903768" cy="461665"/>
          </a:xfrm>
          <a:prstGeom prst="rect">
            <a:avLst/>
          </a:prstGeom>
          <a:noFill/>
        </p:spPr>
        <p:txBody>
          <a:bodyPr wrap="square" rtlCol="0">
            <a:spAutoFit/>
          </a:bodyPr>
          <a:lstStyle/>
          <a:p>
            <a:r>
              <a:rPr lang="en-US" sz="800" dirty="0"/>
              <a:t>Bad voltage data above this depth</a:t>
            </a:r>
          </a:p>
        </p:txBody>
      </p:sp>
    </p:spTree>
    <p:extLst>
      <p:ext uri="{BB962C8B-B14F-4D97-AF65-F5344CB8AC3E}">
        <p14:creationId xmlns:p14="http://schemas.microsoft.com/office/powerpoint/2010/main" val="1157466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AFACD-2F5C-A84A-A699-02F9D50FF3AC}"/>
              </a:ext>
            </a:extLst>
          </p:cNvPr>
          <p:cNvPicPr>
            <a:picLocks noChangeAspect="1"/>
          </p:cNvPicPr>
          <p:nvPr/>
        </p:nvPicPr>
        <p:blipFill>
          <a:blip r:embed="rId3"/>
          <a:stretch>
            <a:fillRect/>
          </a:stretch>
        </p:blipFill>
        <p:spPr>
          <a:xfrm>
            <a:off x="2034885" y="1121622"/>
            <a:ext cx="8970443" cy="5373599"/>
          </a:xfrm>
          <a:prstGeom prst="rect">
            <a:avLst/>
          </a:prstGeom>
        </p:spPr>
      </p:pic>
      <p:sp>
        <p:nvSpPr>
          <p:cNvPr id="23" name="Rectangle 3">
            <a:extLst>
              <a:ext uri="{FF2B5EF4-FFF2-40B4-BE49-F238E27FC236}">
                <a16:creationId xmlns:a16="http://schemas.microsoft.com/office/drawing/2014/main" id="{52DB0BF8-2CAD-0340-BCE2-317118397362}"/>
              </a:ext>
            </a:extLst>
          </p:cNvPr>
          <p:cNvSpPr>
            <a:spLocks noChangeArrowheads="1"/>
          </p:cNvSpPr>
          <p:nvPr/>
        </p:nvSpPr>
        <p:spPr bwMode="auto">
          <a:xfrm>
            <a:off x="846138" y="69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3CE97A97-3FF2-CB47-96DE-31C17724D723}"/>
              </a:ext>
            </a:extLst>
          </p:cNvPr>
          <p:cNvSpPr txBox="1"/>
          <p:nvPr/>
        </p:nvSpPr>
        <p:spPr>
          <a:xfrm>
            <a:off x="203689" y="241259"/>
            <a:ext cx="9306072" cy="400110"/>
          </a:xfrm>
          <a:prstGeom prst="rect">
            <a:avLst/>
          </a:prstGeom>
          <a:noFill/>
        </p:spPr>
        <p:txBody>
          <a:bodyPr wrap="square" rtlCol="0">
            <a:spAutoFit/>
          </a:bodyPr>
          <a:lstStyle/>
          <a:p>
            <a:r>
              <a:rPr lang="en-US" sz="2000" b="1" dirty="0"/>
              <a:t>Flow indicators, POOH, zonal depth (6200 - 7200 ft)</a:t>
            </a:r>
            <a:endParaRPr lang="en-US" sz="2000" dirty="0"/>
          </a:p>
        </p:txBody>
      </p:sp>
      <p:grpSp>
        <p:nvGrpSpPr>
          <p:cNvPr id="27" name="Group 26">
            <a:extLst>
              <a:ext uri="{FF2B5EF4-FFF2-40B4-BE49-F238E27FC236}">
                <a16:creationId xmlns:a16="http://schemas.microsoft.com/office/drawing/2014/main" id="{89E402CF-B89B-4C4D-8CCC-568F95CB09FE}"/>
              </a:ext>
            </a:extLst>
          </p:cNvPr>
          <p:cNvGrpSpPr/>
          <p:nvPr/>
        </p:nvGrpSpPr>
        <p:grpSpPr>
          <a:xfrm>
            <a:off x="10805836" y="276949"/>
            <a:ext cx="1326314" cy="2254698"/>
            <a:chOff x="269022" y="341609"/>
            <a:chExt cx="3445189" cy="5856730"/>
          </a:xfrm>
        </p:grpSpPr>
        <p:pic>
          <p:nvPicPr>
            <p:cNvPr id="28" name="Picture 27">
              <a:extLst>
                <a:ext uri="{FF2B5EF4-FFF2-40B4-BE49-F238E27FC236}">
                  <a16:creationId xmlns:a16="http://schemas.microsoft.com/office/drawing/2014/main" id="{8EF5962F-6E05-9F4A-8845-99F5560B968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bwMode="auto">
            <a:xfrm>
              <a:off x="596022" y="1687588"/>
              <a:ext cx="2969208" cy="4510751"/>
            </a:xfrm>
            <a:prstGeom prst="rect">
              <a:avLst/>
            </a:prstGeom>
            <a:noFill/>
            <a:ln w="12700">
              <a:solidFill>
                <a:srgbClr val="00B050"/>
              </a:solidFill>
            </a:ln>
          </p:spPr>
        </p:pic>
        <p:sp>
          <p:nvSpPr>
            <p:cNvPr id="29" name="TextBox 28">
              <a:extLst>
                <a:ext uri="{FF2B5EF4-FFF2-40B4-BE49-F238E27FC236}">
                  <a16:creationId xmlns:a16="http://schemas.microsoft.com/office/drawing/2014/main" id="{9D5FE56B-A596-FD4B-9540-59AB890058B3}"/>
                </a:ext>
              </a:extLst>
            </p:cNvPr>
            <p:cNvSpPr txBox="1"/>
            <p:nvPr/>
          </p:nvSpPr>
          <p:spPr>
            <a:xfrm>
              <a:off x="269022" y="341609"/>
              <a:ext cx="3445189" cy="1199206"/>
            </a:xfrm>
            <a:prstGeom prst="rect">
              <a:avLst/>
            </a:prstGeom>
            <a:noFill/>
          </p:spPr>
          <p:txBody>
            <a:bodyPr wrap="square" rtlCol="0">
              <a:spAutoFit/>
            </a:bodyPr>
            <a:lstStyle/>
            <a:p>
              <a:pPr algn="ctr"/>
              <a:r>
                <a:rPr lang="en-US" sz="800" dirty="0">
                  <a:solidFill>
                    <a:srgbClr val="00B050"/>
                  </a:solidFill>
                </a:rPr>
                <a:t>Laboratory Dynamic Measurement</a:t>
              </a:r>
            </a:p>
            <a:p>
              <a:pPr algn="ctr"/>
              <a:r>
                <a:rPr lang="en-US" sz="800" dirty="0">
                  <a:solidFill>
                    <a:srgbClr val="00B050"/>
                  </a:solidFill>
                </a:rPr>
                <a:t>Single Feed Zone </a:t>
              </a:r>
              <a:endParaRPr lang="en-US" sz="1000" dirty="0">
                <a:solidFill>
                  <a:srgbClr val="00B050"/>
                </a:solidFill>
              </a:endParaRPr>
            </a:p>
          </p:txBody>
        </p:sp>
      </p:grpSp>
      <p:grpSp>
        <p:nvGrpSpPr>
          <p:cNvPr id="43" name="Group 42">
            <a:extLst>
              <a:ext uri="{FF2B5EF4-FFF2-40B4-BE49-F238E27FC236}">
                <a16:creationId xmlns:a16="http://schemas.microsoft.com/office/drawing/2014/main" id="{7D95FCB5-D295-504D-BD4D-89ECF5AAB139}"/>
              </a:ext>
            </a:extLst>
          </p:cNvPr>
          <p:cNvGrpSpPr/>
          <p:nvPr/>
        </p:nvGrpSpPr>
        <p:grpSpPr>
          <a:xfrm>
            <a:off x="0" y="1008065"/>
            <a:ext cx="1899479" cy="5580674"/>
            <a:chOff x="354571" y="1000380"/>
            <a:chExt cx="1899479" cy="5580674"/>
          </a:xfrm>
        </p:grpSpPr>
        <p:pic>
          <p:nvPicPr>
            <p:cNvPr id="16" name="Picture 15">
              <a:extLst>
                <a:ext uri="{FF2B5EF4-FFF2-40B4-BE49-F238E27FC236}">
                  <a16:creationId xmlns:a16="http://schemas.microsoft.com/office/drawing/2014/main" id="{EABDA99C-5BD9-EA4E-841A-73E6349C25E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54571" y="1000380"/>
              <a:ext cx="1899479" cy="5400421"/>
            </a:xfrm>
            <a:prstGeom prst="rect">
              <a:avLst/>
            </a:prstGeom>
          </p:spPr>
        </p:pic>
        <p:sp>
          <p:nvSpPr>
            <p:cNvPr id="19" name="TextBox 18">
              <a:extLst>
                <a:ext uri="{FF2B5EF4-FFF2-40B4-BE49-F238E27FC236}">
                  <a16:creationId xmlns:a16="http://schemas.microsoft.com/office/drawing/2014/main" id="{A03B47EB-8780-0B47-8345-9F32076D15FA}"/>
                </a:ext>
              </a:extLst>
            </p:cNvPr>
            <p:cNvSpPr txBox="1"/>
            <p:nvPr/>
          </p:nvSpPr>
          <p:spPr>
            <a:xfrm>
              <a:off x="731642" y="5834568"/>
              <a:ext cx="996802" cy="307777"/>
            </a:xfrm>
            <a:prstGeom prst="rect">
              <a:avLst/>
            </a:prstGeom>
            <a:noFill/>
          </p:spPr>
          <p:txBody>
            <a:bodyPr wrap="square">
              <a:spAutoFit/>
            </a:bodyPr>
            <a:lstStyle/>
            <a:p>
              <a:pPr marL="0" marR="0">
                <a:spcBef>
                  <a:spcPts val="0"/>
                </a:spcBef>
                <a:spcAft>
                  <a:spcPts val="0"/>
                </a:spcAft>
              </a:pPr>
              <a:r>
                <a:rPr lang="en-US" sz="700" b="1" dirty="0">
                  <a:effectLst/>
                </a:rPr>
                <a:t>Zone 2</a:t>
              </a:r>
            </a:p>
            <a:p>
              <a:pPr marL="0" marR="0">
                <a:spcBef>
                  <a:spcPts val="0"/>
                </a:spcBef>
                <a:spcAft>
                  <a:spcPts val="0"/>
                </a:spcAft>
              </a:pPr>
              <a:r>
                <a:rPr lang="en-US" sz="700" b="0" dirty="0">
                  <a:effectLst/>
                </a:rPr>
                <a:t>6964 – 6974 ft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2D7D2B-E2B8-C44C-87E7-E95A3A280AB5}"/>
                </a:ext>
              </a:extLst>
            </p:cNvPr>
            <p:cNvSpPr txBox="1"/>
            <p:nvPr/>
          </p:nvSpPr>
          <p:spPr>
            <a:xfrm>
              <a:off x="731642" y="5581742"/>
              <a:ext cx="996802" cy="307777"/>
            </a:xfrm>
            <a:prstGeom prst="rect">
              <a:avLst/>
            </a:prstGeom>
            <a:noFill/>
          </p:spPr>
          <p:txBody>
            <a:bodyPr wrap="square">
              <a:spAutoFit/>
            </a:bodyPr>
            <a:lstStyle/>
            <a:p>
              <a:pPr marL="0" marR="0">
                <a:spcBef>
                  <a:spcPts val="0"/>
                </a:spcBef>
                <a:spcAft>
                  <a:spcPts val="0"/>
                </a:spcAft>
              </a:pPr>
              <a:r>
                <a:rPr lang="en-US" sz="700" b="1" dirty="0">
                  <a:effectLst/>
                </a:rPr>
                <a:t>Zone 3</a:t>
              </a:r>
            </a:p>
            <a:p>
              <a:pPr marL="0" marR="0">
                <a:spcBef>
                  <a:spcPts val="0"/>
                </a:spcBef>
                <a:spcAft>
                  <a:spcPts val="0"/>
                </a:spcAft>
              </a:pPr>
              <a:r>
                <a:rPr lang="en-US" sz="700" b="0" dirty="0">
                  <a:effectLst/>
                </a:rPr>
                <a:t>6565 – 6575 ft</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1E04739-8F65-3147-9FD0-9CE96F66654C}"/>
                </a:ext>
              </a:extLst>
            </p:cNvPr>
            <p:cNvSpPr txBox="1"/>
            <p:nvPr/>
          </p:nvSpPr>
          <p:spPr>
            <a:xfrm>
              <a:off x="717676" y="6065549"/>
              <a:ext cx="996802" cy="307777"/>
            </a:xfrm>
            <a:prstGeom prst="rect">
              <a:avLst/>
            </a:prstGeom>
            <a:noFill/>
          </p:spPr>
          <p:txBody>
            <a:bodyPr wrap="square">
              <a:spAutoFit/>
            </a:bodyPr>
            <a:lstStyle/>
            <a:p>
              <a:pPr marL="0" marR="0">
                <a:spcBef>
                  <a:spcPts val="0"/>
                </a:spcBef>
                <a:spcAft>
                  <a:spcPts val="0"/>
                </a:spcAft>
              </a:pPr>
              <a:r>
                <a:rPr lang="en-US" sz="700" b="1" dirty="0">
                  <a:effectLst/>
                </a:rPr>
                <a:t>Zone 1 </a:t>
              </a:r>
            </a:p>
            <a:p>
              <a:pPr marL="0" marR="0">
                <a:spcBef>
                  <a:spcPts val="0"/>
                </a:spcBef>
                <a:spcAft>
                  <a:spcPts val="0"/>
                </a:spcAft>
              </a:pPr>
              <a:r>
                <a:rPr lang="en-US" sz="700" b="0" dirty="0">
                  <a:effectLst/>
                </a:rPr>
                <a:t>7348 ft to TD </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24A6D0D-A340-5C4E-9E42-4CB28454EC83}"/>
                </a:ext>
              </a:extLst>
            </p:cNvPr>
            <p:cNvCxnSpPr>
              <a:cxnSpLocks/>
            </p:cNvCxnSpPr>
            <p:nvPr/>
          </p:nvCxnSpPr>
          <p:spPr>
            <a:xfrm flipH="1">
              <a:off x="1456661" y="6080514"/>
              <a:ext cx="33827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3E678F0-D845-1941-9BD6-3A6453748E8B}"/>
                </a:ext>
              </a:extLst>
            </p:cNvPr>
            <p:cNvSpPr txBox="1"/>
            <p:nvPr/>
          </p:nvSpPr>
          <p:spPr>
            <a:xfrm>
              <a:off x="1260277" y="6365610"/>
              <a:ext cx="753732" cy="215444"/>
            </a:xfrm>
            <a:prstGeom prst="rect">
              <a:avLst/>
            </a:prstGeom>
            <a:noFill/>
          </p:spPr>
          <p:txBody>
            <a:bodyPr wrap="none" rtlCol="0">
              <a:spAutoFit/>
            </a:bodyPr>
            <a:lstStyle/>
            <a:p>
              <a:r>
                <a:rPr lang="en-US" sz="800" b="1" dirty="0">
                  <a:solidFill>
                    <a:schemeClr val="accent1"/>
                  </a:solidFill>
                </a:rPr>
                <a:t>Logging TD</a:t>
              </a:r>
            </a:p>
          </p:txBody>
        </p:sp>
        <p:sp>
          <p:nvSpPr>
            <p:cNvPr id="39" name="Triangle 38">
              <a:extLst>
                <a:ext uri="{FF2B5EF4-FFF2-40B4-BE49-F238E27FC236}">
                  <a16:creationId xmlns:a16="http://schemas.microsoft.com/office/drawing/2014/main" id="{EAD04945-E658-5C44-B1C2-A2529AA8B67E}"/>
                </a:ext>
              </a:extLst>
            </p:cNvPr>
            <p:cNvSpPr/>
            <p:nvPr/>
          </p:nvSpPr>
          <p:spPr>
            <a:xfrm rot="10800000">
              <a:off x="1596622" y="5959030"/>
              <a:ext cx="117856" cy="10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FD35448B-A9CD-094B-AADE-163100EB8AE2}"/>
              </a:ext>
            </a:extLst>
          </p:cNvPr>
          <p:cNvSpPr/>
          <p:nvPr/>
        </p:nvSpPr>
        <p:spPr>
          <a:xfrm>
            <a:off x="315270" y="5487240"/>
            <a:ext cx="1668978" cy="66279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195269"/>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Stanford Approved Colors">
      <a:dk1>
        <a:srgbClr val="000000"/>
      </a:dk1>
      <a:lt1>
        <a:srgbClr val="FFFFFF"/>
      </a:lt1>
      <a:dk2>
        <a:srgbClr val="696464"/>
      </a:dk2>
      <a:lt2>
        <a:srgbClr val="E9E5DC"/>
      </a:lt2>
      <a:accent1>
        <a:srgbClr val="8C1515"/>
      </a:accent1>
      <a:accent2>
        <a:srgbClr val="A5A5A5"/>
      </a:accent2>
      <a:accent3>
        <a:srgbClr val="00505C"/>
      </a:accent3>
      <a:accent4>
        <a:srgbClr val="D2C295"/>
      </a:accent4>
      <a:accent5>
        <a:srgbClr val="C7D1C5"/>
      </a:accent5>
      <a:accent6>
        <a:srgbClr val="175E54"/>
      </a:accent6>
      <a:hlink>
        <a:srgbClr val="A400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10299</TotalTime>
  <Words>917</Words>
  <Application>Microsoft Macintosh PowerPoint</Application>
  <PresentationFormat>Widescreen</PresentationFormat>
  <Paragraphs>170</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Courier New</vt:lpstr>
      <vt:lpstr>Noto Sans Symbols</vt:lpstr>
      <vt:lpstr>Source Sans Pro</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58-32 chloride logging, RIH  preliminary plots</dc:title>
  <dc:creator>Sarah Sausan</dc:creator>
  <cp:lastModifiedBy>Sarah Sausan</cp:lastModifiedBy>
  <cp:revision>119</cp:revision>
  <dcterms:created xsi:type="dcterms:W3CDTF">2024-06-14T07:59:27Z</dcterms:created>
  <dcterms:modified xsi:type="dcterms:W3CDTF">2025-04-18T04:32:58Z</dcterms:modified>
</cp:coreProperties>
</file>