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9" r:id="rId5"/>
    <p:sldId id="312" r:id="rId6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  <p:cmAuthor id="7" name="eugenie" initials="e" lastIdx="1" clrIdx="7"/>
  <p:cmAuthor id="1" name="Rachel Bilyk" initials="D" lastIdx="2" clrIdx="1"/>
  <p:cmAuthor id="8" name="test" initials="t" lastIdx="7" clrIdx="8"/>
  <p:cmAuthor id="2" name="SRA" initials="S" lastIdx="8" clrIdx="2"/>
  <p:cmAuthor id="3" name="acoy" initials="a" lastIdx="8" clrIdx="3"/>
  <p:cmAuthor id="4" name="pb7176" initials="p" lastIdx="1" clrIdx="4"/>
  <p:cmAuthor id="5" name="Ryan Hoesly" initials="rch" lastIdx="7" clrIdx="5"/>
  <p:cmAuthor id="6" name="sgonnion" initials="s" lastIdx="1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339933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7744" autoAdjust="0"/>
  </p:normalViewPr>
  <p:slideViewPr>
    <p:cSldViewPr snapToGrid="0">
      <p:cViewPr varScale="1">
        <p:scale>
          <a:sx n="95" d="100"/>
          <a:sy n="95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1804"/>
          </a:xfrm>
          <a:prstGeom prst="rect">
            <a:avLst/>
          </a:prstGeom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AA70ED70-EB1A-43BB-944F-F9A42A071A2E}" type="datetime1">
              <a:rPr lang="en-US"/>
              <a:pPr>
                <a:defRPr/>
              </a:pPr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772669"/>
            <a:ext cx="3037840" cy="461804"/>
          </a:xfrm>
          <a:prstGeom prst="rect">
            <a:avLst/>
          </a:prstGeom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4E023844-9D8E-4A18-AC57-7D5C072E2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99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1804"/>
          </a:xfrm>
          <a:prstGeom prst="rect">
            <a:avLst/>
          </a:prstGeom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AFCBB0BB-F87F-46BA-A6E0-C4AB9096DB7C}" type="datetime1">
              <a:rPr lang="en-US"/>
              <a:pPr>
                <a:defRPr/>
              </a:pPr>
              <a:t>10/9/2013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1" tIns="46411" rIns="92821" bIns="4641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1" tIns="46411" rIns="92821" bIns="4641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821" tIns="46411" rIns="92821" bIns="464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772669"/>
            <a:ext cx="3037840" cy="461804"/>
          </a:xfrm>
          <a:prstGeom prst="rect">
            <a:avLst/>
          </a:prstGeom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0B88E56A-1094-49CE-BABD-D925F790D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898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pitchFamily="-106" charset="-128"/>
              </a:rPr>
              <a:t>Polymer chemistry is proprietary information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pitchFamily="-106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606DF0-0B98-4F61-9270-69F4752EDC1F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pitchFamily="-106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606DF0-0B98-4F61-9270-69F4752EDC1F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2</a:t>
            </a:fld>
            <a:endParaRPr lang="en-US" dirty="0" smtClean="0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0" y="5092700"/>
            <a:ext cx="4572000" cy="13636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572000" y="5092700"/>
            <a:ext cx="1262063" cy="1363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5834063" y="5092700"/>
            <a:ext cx="3309937" cy="13636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 flipH="1" flipV="1">
            <a:off x="0" y="920750"/>
            <a:ext cx="9144000" cy="55563"/>
            <a:chOff x="0" y="832104"/>
            <a:chExt cx="9144000" cy="54864"/>
          </a:xfrm>
        </p:grpSpPr>
        <p:sp>
          <p:nvSpPr>
            <p:cNvPr id="13" name="Rectangle 12"/>
            <p:cNvSpPr/>
            <p:nvPr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6" name="Picture 32" descr="doe_logo_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400" y="276225"/>
            <a:ext cx="2743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4462463" y="4883150"/>
            <a:ext cx="4572000" cy="185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bg1"/>
                </a:solidFill>
                <a:latin typeface="+mn-lt"/>
                <a:ea typeface="+mn-ea"/>
              </a:rPr>
              <a:t>Public Service of Colorado Ponnequin Wind Farm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80" y="147797"/>
            <a:ext cx="5626620" cy="603505"/>
          </a:xfrm>
          <a:prstGeom prst="rect">
            <a:avLst/>
          </a:prstGeom>
        </p:spPr>
        <p:txBody>
          <a:bodyPr lIns="0" rIns="0">
            <a:normAutofit/>
          </a:bodyPr>
          <a:lstStyle>
            <a:lvl1pPr algn="l">
              <a:defRPr sz="1600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46" y="5253120"/>
            <a:ext cx="4382300" cy="1175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054500" y="5206075"/>
            <a:ext cx="3082300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6054450" y="5543500"/>
            <a:ext cx="3089550" cy="7349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/>
                <a:cs typeface="Arial Narrow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68100" y="5672913"/>
            <a:ext cx="1390650" cy="288687"/>
          </a:xfr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Arial Narrow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067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0675"/>
            <a:ext cx="4038600" cy="487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7097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975"/>
            <a:ext cx="4040188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709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975"/>
            <a:ext cx="4041775" cy="4381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38250"/>
            <a:ext cx="5111750" cy="52863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8000"/>
            <a:ext cx="3008313" cy="45620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10350"/>
            <a:ext cx="9144000" cy="24765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13"/>
          <p:cNvSpPr>
            <a:spLocks noGrp="1"/>
          </p:cNvSpPr>
          <p:nvPr>
            <p:ph type="title"/>
          </p:nvPr>
        </p:nvSpPr>
        <p:spPr bwMode="auto">
          <a:xfrm>
            <a:off x="177800" y="0"/>
            <a:ext cx="56642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457200" y="1590675"/>
            <a:ext cx="82296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Text Placeholder 9"/>
          <p:cNvSpPr txBox="1">
            <a:spLocks/>
          </p:cNvSpPr>
          <p:nvPr/>
        </p:nvSpPr>
        <p:spPr>
          <a:xfrm>
            <a:off x="130175" y="6616700"/>
            <a:ext cx="7286625" cy="241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fld id="{D29F7518-3F45-4804-A1F9-6FFD085ADBFF}" type="slidenum">
              <a:rPr lang="en-US" sz="1000">
                <a:solidFill>
                  <a:schemeClr val="bg1"/>
                </a:solidFill>
                <a:ea typeface="ＭＳ Ｐゴシック" pitchFamily="-106" charset="-128"/>
                <a:cs typeface="Arial" charset="0"/>
              </a:rPr>
              <a:pPr marL="342900" indent="-342900">
                <a:lnSpc>
                  <a:spcPct val="9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ＭＳ Ｐゴシック" pitchFamily="-106" charset="-128"/>
                <a:cs typeface="Arial" charset="0"/>
              </a:rPr>
              <a:t> | US DOE Geothermal </a:t>
            </a:r>
            <a:r>
              <a:rPr lang="en-US" sz="1000" dirty="0" smtClean="0">
                <a:solidFill>
                  <a:schemeClr val="bg1"/>
                </a:solidFill>
                <a:ea typeface="ＭＳ Ｐゴシック" pitchFamily="-106" charset="-128"/>
                <a:cs typeface="Arial" charset="0"/>
              </a:rPr>
              <a:t>Office</a:t>
            </a:r>
            <a:endParaRPr lang="en-US" sz="1000" dirty="0">
              <a:solidFill>
                <a:schemeClr val="bg1"/>
              </a:solidFill>
              <a:ea typeface="ＭＳ Ｐゴシック" pitchFamily="-106" charset="-128"/>
              <a:cs typeface="Arial" charset="0"/>
            </a:endParaRPr>
          </a:p>
        </p:txBody>
      </p:sp>
      <p:grpSp>
        <p:nvGrpSpPr>
          <p:cNvPr id="1031" name="Group 20"/>
          <p:cNvGrpSpPr>
            <a:grpSpLocks/>
          </p:cNvGrpSpPr>
          <p:nvPr/>
        </p:nvGrpSpPr>
        <p:grpSpPr bwMode="auto">
          <a:xfrm flipH="1" flipV="1">
            <a:off x="0" y="920750"/>
            <a:ext cx="9144000" cy="55563"/>
            <a:chOff x="0" y="832104"/>
            <a:chExt cx="9144000" cy="54864"/>
          </a:xfrm>
        </p:grpSpPr>
        <p:sp>
          <p:nvSpPr>
            <p:cNvPr id="23" name="Rectangle 22"/>
            <p:cNvSpPr/>
            <p:nvPr/>
          </p:nvSpPr>
          <p:spPr>
            <a:xfrm>
              <a:off x="4572000" y="832104"/>
              <a:ext cx="4572000" cy="54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09937" y="832104"/>
              <a:ext cx="1262063" cy="548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832104"/>
              <a:ext cx="3309937" cy="548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3" name="Text Placeholder 9"/>
          <p:cNvSpPr txBox="1">
            <a:spLocks/>
          </p:cNvSpPr>
          <p:nvPr/>
        </p:nvSpPr>
        <p:spPr>
          <a:xfrm>
            <a:off x="5476875" y="6616700"/>
            <a:ext cx="3667125" cy="241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000" dirty="0">
                <a:solidFill>
                  <a:schemeClr val="bg1"/>
                </a:solidFill>
                <a:ea typeface="ＭＳ Ｐゴシック" pitchFamily="-106" charset="-128"/>
                <a:cs typeface="Arial" charset="0"/>
              </a:rPr>
              <a:t>eere.energy.gov</a:t>
            </a:r>
          </a:p>
        </p:txBody>
      </p:sp>
      <p:pic>
        <p:nvPicPr>
          <p:cNvPr id="1033" name="Picture 18" descr="doe_logo_ppt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21400" y="276225"/>
            <a:ext cx="2743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1" r:id="rId3"/>
    <p:sldLayoutId id="2147483692" r:id="rId4"/>
    <p:sldLayoutId id="2147483693" r:id="rId5"/>
    <p:sldLayoutId id="2147483694" r:id="rId6"/>
  </p:sldLayoutIdLst>
  <p:hf hdr="0" ft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 kern="1200">
          <a:solidFill>
            <a:srgbClr val="FFFFFF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MS PGothic" pitchFamily="34" charset="-128"/>
          <a:cs typeface="ＭＳ Ｐゴシック" pitchFamily="-106" charset="-128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MS PGothic" pitchFamily="34" charset="-128"/>
          <a:cs typeface="ＭＳ Ｐゴシック" pitchFamily="-106" charset="-128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MS PGothic" pitchFamily="34" charset="-128"/>
          <a:cs typeface="ＭＳ Ｐゴシック" pitchFamily="-106" charset="-128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MS PGothic" pitchFamily="34" charset="-128"/>
          <a:cs typeface="ＭＳ Ｐゴシック" pitchFamily="-106" charset="-128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247650"/>
            <a:ext cx="5546651" cy="5349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Accomplishments, Results and Progress</a:t>
            </a:r>
            <a:endParaRPr lang="en-US" dirty="0" smtClean="0">
              <a:ea typeface="ＭＳ Ｐゴシック" pitchFamily="-106" charset="-12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19406" y="1489053"/>
            <a:ext cx="8891548" cy="231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 kern="1200">
                <a:solidFill>
                  <a:srgbClr val="FFFFFF"/>
                </a:solidFill>
                <a:latin typeface="+mj-lt"/>
                <a:ea typeface="MS PGothic" pitchFamily="34" charset="-128"/>
                <a:cs typeface="ＭＳ Ｐゴシック" pitchFamily="-106" charset="-128"/>
              </a:defRPr>
            </a:lvl1pPr>
            <a:lvl2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MS PGothic" pitchFamily="34" charset="-128"/>
                <a:cs typeface="ＭＳ Ｐゴシック" pitchFamily="-106" charset="-128"/>
              </a:defRPr>
            </a:lvl2pPr>
            <a:lvl3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MS PGothic" pitchFamily="34" charset="-128"/>
                <a:cs typeface="ＭＳ Ｐゴシック" pitchFamily="-106" charset="-128"/>
              </a:defRPr>
            </a:lvl3pPr>
            <a:lvl4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MS PGothic" pitchFamily="34" charset="-128"/>
                <a:cs typeface="ＭＳ Ｐゴシック" pitchFamily="-106" charset="-128"/>
              </a:defRPr>
            </a:lvl4pPr>
            <a:lvl5pPr algn="l" defTabSz="457200" rtl="0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MS PGothic" pitchFamily="34" charset="-128"/>
                <a:cs typeface="ＭＳ Ｐゴシック" pitchFamily="-106" charset="-128"/>
              </a:defRPr>
            </a:lvl5pPr>
            <a:lvl6pPr marL="4572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6pPr>
            <a:lvl7pPr marL="9144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7pPr>
            <a:lvl8pPr marL="13716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8pPr>
            <a:lvl9pPr marL="1828800" algn="l" defTabSz="457200" rtl="0" fontAlgn="base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Real-time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monitoring of fluid 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chemistry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Unique High-Pressure Rotor capability for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    Magic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Angle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</a:rPr>
              <a:t>Spinning </a:t>
            </a:r>
            <a:r>
              <a:rPr lang="en-US" sz="1600" b="1" baseline="30000" dirty="0">
                <a:solidFill>
                  <a:schemeClr val="bg2">
                    <a:lumMod val="10000"/>
                  </a:schemeClr>
                </a:solidFill>
              </a:rPr>
              <a:t>13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C NMR (MAS-NMR)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 developed by Dr. David Hoyt at EMSL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Unparalleled 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real-time analysis of kinetics and speciation of H</a:t>
            </a:r>
            <a:r>
              <a:rPr lang="en-US" sz="1600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O/CO</a:t>
            </a:r>
            <a:r>
              <a:rPr lang="en-US" sz="1600" baseline="-25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> fluid with polymer under geothermal conditions</a:t>
            </a:r>
          </a:p>
          <a:p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407" y="4304260"/>
            <a:ext cx="262324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2">
                    <a:lumMod val="10000"/>
                  </a:schemeClr>
                </a:solidFill>
              </a:rPr>
              <a:t>In situ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 time-resolved </a:t>
            </a:r>
            <a:r>
              <a:rPr lang="en-US" sz="1400" baseline="30000" dirty="0" smtClean="0">
                <a:solidFill>
                  <a:schemeClr val="bg2">
                    <a:lumMod val="10000"/>
                  </a:schemeClr>
                </a:solidFill>
              </a:rPr>
              <a:t>13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C NMR spectra of 1% aqueous polymer. </a:t>
            </a:r>
          </a:p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Temperature 100 ºC </a:t>
            </a:r>
          </a:p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Pressure = 120 bar H</a:t>
            </a:r>
            <a:r>
              <a:rPr lang="en-US" sz="1400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O/CO</a:t>
            </a:r>
            <a:r>
              <a:rPr lang="en-US" sz="1400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0671" y="1019157"/>
            <a:ext cx="5450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bg2">
                    <a:lumMod val="10000"/>
                  </a:schemeClr>
                </a:solidFill>
              </a:rPr>
              <a:t>Task 2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: Reactive-Polymer Fracturing 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 flipH="1">
            <a:off x="7459046" y="1019157"/>
            <a:ext cx="1587525" cy="1407009"/>
            <a:chOff x="7489158" y="1019158"/>
            <a:chExt cx="1533061" cy="140700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386" y="1019158"/>
              <a:ext cx="650874" cy="97631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6894" y="1019158"/>
              <a:ext cx="695325" cy="97631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190983" y="1995468"/>
              <a:ext cx="759329" cy="430697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rm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arrow"/>
                  <a:ea typeface="+mn-ea"/>
                  <a:cs typeface="Arial Narrow"/>
                </a:rPr>
                <a:t>Dr. D. 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arrow"/>
                  <a:ea typeface="+mn-ea"/>
                  <a:cs typeface="Arial Narrow"/>
                </a:rPr>
                <a:t>Hoyt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89158" y="1995470"/>
              <a:ext cx="759329" cy="430697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rm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arrow"/>
                  <a:ea typeface="+mn-ea"/>
                  <a:cs typeface="Arial Narrow"/>
                </a:rPr>
                <a:t>Dr. D. </a:t>
              </a:r>
            </a:p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US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 Narrow"/>
                  <a:ea typeface="+mn-ea"/>
                  <a:cs typeface="Arial Narrow"/>
                </a:rPr>
                <a:t>Heldebrant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3200" y="3581400"/>
            <a:ext cx="6303369" cy="2761605"/>
            <a:chOff x="2743200" y="3581400"/>
            <a:chExt cx="6303369" cy="276160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581400"/>
              <a:ext cx="6303369" cy="2761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408218" y="4293869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rm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US" b="1" i="0" u="none" strike="noStrike" kern="1200" cap="none" spc="0" normalizeH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 Narrow"/>
                  <a:ea typeface="+mn-ea"/>
                  <a:cs typeface="Arial Narrow"/>
                </a:rPr>
                <a:t>Initial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Arial Narrow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47248" y="4293869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rm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US" b="1" dirty="0">
                  <a:solidFill>
                    <a:schemeClr val="bg2">
                      <a:lumMod val="10000"/>
                    </a:schemeClr>
                  </a:solidFill>
                  <a:latin typeface="Arial Narrow"/>
                  <a:ea typeface="+mn-ea"/>
                  <a:cs typeface="Arial Narrow"/>
                </a:rPr>
                <a:t>5</a:t>
              </a:r>
              <a:r>
                <a:rPr lang="en-US" b="1" dirty="0" smtClean="0">
                  <a:solidFill>
                    <a:schemeClr val="bg2">
                      <a:lumMod val="10000"/>
                    </a:schemeClr>
                  </a:solidFill>
                  <a:latin typeface="Arial Narrow"/>
                  <a:ea typeface="+mn-ea"/>
                  <a:cs typeface="Arial Narrow"/>
                </a:rPr>
                <a:t> h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Arial Narrow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54777" y="4292829"/>
              <a:ext cx="914400" cy="914400"/>
            </a:xfrm>
            <a:prstGeom prst="rect">
              <a:avLst/>
            </a:prstGeom>
          </p:spPr>
          <p:txBody>
            <a:bodyPr vert="horz" wrap="none" lIns="91440" tIns="45720" rIns="91440" bIns="45720" rtlCol="0">
              <a:normAutofit/>
            </a:bodyPr>
            <a:lstStyle/>
            <a:p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US" b="1" dirty="0" smtClean="0">
                  <a:solidFill>
                    <a:schemeClr val="bg2">
                      <a:lumMod val="10000"/>
                    </a:schemeClr>
                  </a:solidFill>
                  <a:latin typeface="Arial Narrow"/>
                  <a:ea typeface="+mn-ea"/>
                  <a:cs typeface="Arial Narrow"/>
                </a:rPr>
                <a:t>10 h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2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247650"/>
            <a:ext cx="5546651" cy="5349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Accomplishments, Results and Progress</a:t>
            </a:r>
            <a:endParaRPr lang="en-US" dirty="0" smtClean="0">
              <a:ea typeface="ＭＳ Ｐゴシック" pitchFamily="-106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0671" y="1053489"/>
            <a:ext cx="5450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chemeClr val="bg2">
                    <a:lumMod val="10000"/>
                  </a:schemeClr>
                </a:solidFill>
              </a:rPr>
              <a:t>Task 2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: Reactive-Polymer Fracturing 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1642423"/>
            <a:ext cx="9143999" cy="401713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Current cell performance 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limited to 120 bar and 150 ˚C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Current data is higher than any other </a:t>
            </a:r>
            <a:r>
              <a:rPr lang="en-US" sz="1800" i="1" dirty="0" smtClean="0">
                <a:solidFill>
                  <a:schemeClr val="bg2">
                    <a:lumMod val="10000"/>
                  </a:schemeClr>
                </a:solidFill>
              </a:rPr>
              <a:t>in situ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 measurement capability 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    but still short of geothermal conditions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sz="1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Projected cell performance </a:t>
            </a:r>
            <a:r>
              <a:rPr lang="en-US" sz="1800" b="1" dirty="0" smtClean="0">
                <a:solidFill>
                  <a:schemeClr val="bg2">
                    <a:lumMod val="10000"/>
                  </a:schemeClr>
                </a:solidFill>
              </a:rPr>
              <a:t>requirements are 300 bar, 300 ˚C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1800" baseline="30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0671" y="3343296"/>
            <a:ext cx="8800534" cy="2803438"/>
            <a:chOff x="130671" y="3777116"/>
            <a:chExt cx="8800534" cy="280343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8759" y="3911366"/>
              <a:ext cx="2342446" cy="2299856"/>
            </a:xfrm>
            <a:prstGeom prst="rect">
              <a:avLst/>
            </a:prstGeom>
          </p:spPr>
        </p:pic>
        <p:pic>
          <p:nvPicPr>
            <p:cNvPr id="14" name="Picture 12" descr="p1-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0671" y="3777116"/>
              <a:ext cx="3520611" cy="2568355"/>
            </a:xfrm>
            <a:prstGeom prst="rect">
              <a:avLst/>
            </a:prstGeom>
            <a:noFill/>
          </p:spPr>
        </p:pic>
        <p:pic>
          <p:nvPicPr>
            <p:cNvPr id="15" name="Picture 7" descr="csi-prob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39055" y="3911366"/>
              <a:ext cx="1373154" cy="2350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" name="Straight Arrow Connector 2"/>
            <p:cNvCxnSpPr/>
            <p:nvPr/>
          </p:nvCxnSpPr>
          <p:spPr>
            <a:xfrm>
              <a:off x="3008056" y="5549071"/>
              <a:ext cx="876550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712209" y="5549071"/>
              <a:ext cx="876550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5603414" y="6191582"/>
              <a:ext cx="2156568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ea typeface="ＭＳ Ｐゴシック" pitchFamily="1" charset="-128"/>
                </a:rPr>
                <a:t>Sample MAS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ea typeface="ＭＳ Ｐゴシック" pitchFamily="1" charset="-128"/>
                </a:rPr>
                <a:t>NMR probe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2179849" y="5841890"/>
              <a:ext cx="1656413" cy="738664"/>
            </a:xfrm>
            <a:prstGeom prst="rect">
              <a:avLst/>
            </a:prstGeom>
            <a:noFill/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High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pressure sample loading</a:t>
              </a:r>
              <a:r>
                <a:rPr lang="en-US" sz="1400" dirty="0" smtClean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/ reaction </a:t>
              </a: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ea typeface="ＭＳ Ｐゴシック" pitchFamily="1" charset="-128"/>
                  <a:cs typeface="Arial" pitchFamily="34" charset="0"/>
                </a:rPr>
                <a:t>chamber</a:t>
              </a: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64" y="1019158"/>
            <a:ext cx="695325" cy="9763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156864" y="1995470"/>
            <a:ext cx="1194953" cy="430697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Dr. D. Hoyt</a:t>
            </a:r>
          </a:p>
        </p:txBody>
      </p:sp>
    </p:spTree>
    <p:extLst>
      <p:ext uri="{BB962C8B-B14F-4D97-AF65-F5344CB8AC3E}">
        <p14:creationId xmlns:p14="http://schemas.microsoft.com/office/powerpoint/2010/main" val="3882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ere_template_green">
  <a:themeElements>
    <a:clrScheme name="~~~ EERE Colors ~~~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6892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552BEA5B41B140B011CB2E76499D96" ma:contentTypeVersion="25" ma:contentTypeDescription="Create a new document." ma:contentTypeScope="" ma:versionID="9be318586cdd843c9940de8245e9e25a">
  <xsd:schema xmlns:xsd="http://www.w3.org/2001/XMLSchema" xmlns:xs="http://www.w3.org/2001/XMLSchema" xmlns:p="http://schemas.microsoft.com/office/2006/metadata/properties" xmlns:ns2="40b4d3fc-a6ec-4dee-ba9f-7e0d3fcddad0" targetNamespace="http://schemas.microsoft.com/office/2006/metadata/properties" ma:root="true" ma:fieldsID="a6a245318732c903de4603aa54b65395" ns2:_="">
    <xsd:import namespace="40b4d3fc-a6ec-4dee-ba9f-7e0d3fcddad0"/>
    <xsd:element name="properties">
      <xsd:complexType>
        <xsd:sequence>
          <xsd:element name="documentManagement">
            <xsd:complexType>
              <xsd:all>
                <xsd:element ref="ns2:Perceived_x0020_Type" minOccurs="0"/>
                <xsd:element ref="ns2:File_x0020_System_x0020_Path" minOccurs="0"/>
                <xsd:element ref="ns2:Folder" minOccurs="0"/>
                <xsd:element ref="ns2:Folder_x0020_Name" minOccurs="0"/>
                <xsd:element ref="ns2:Folder_x0020_Path" minOccurs="0"/>
                <xsd:element ref="ns2:Filename" minOccurs="0"/>
                <xsd:element ref="ns2:Rating" minOccurs="0"/>
                <xsd:element ref="ns2:Date_x0020_Accessed" minOccurs="0"/>
                <xsd:element ref="ns2:Link_x0020_Status" minOccurs="0"/>
                <xsd:element ref="ns2:Computer" minOccurs="0"/>
                <xsd:element ref="ns2:Program_x0020_Name" minOccurs="0"/>
                <xsd:element ref="ns2:Pages0" minOccurs="0"/>
                <xsd:element ref="ns2:Date_x0020_Last_x0020_Saved" minOccurs="0"/>
                <xsd:element ref="ns2:Content_x0020_Created" minOccurs="0"/>
                <xsd:element ref="ns2:Total_x0020_Editing_x0020_Time" minOccurs="0"/>
                <xsd:element ref="ns2:Word_x0020_Count" minOccurs="0"/>
                <xsd:element ref="ns2:Company" minOccurs="0"/>
                <xsd:element ref="ns2:File_x0020_Author" minOccurs="0"/>
                <xsd:element ref="ns2:PDF_x0020_Version" minOccurs="0"/>
                <xsd:element ref="ns2:PDF_x0020_Web_x0020_View" minOccurs="0"/>
                <xsd:element ref="ns2:Application" minOccurs="0"/>
                <xsd:element ref="ns2:PDF_x0020_Producer" minOccurs="0"/>
                <xsd:element ref="ns2:Last_x0020_Prin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4d3fc-a6ec-4dee-ba9f-7e0d3fcddad0" elementFormDefault="qualified">
    <xsd:import namespace="http://schemas.microsoft.com/office/2006/documentManagement/types"/>
    <xsd:import namespace="http://schemas.microsoft.com/office/infopath/2007/PartnerControls"/>
    <xsd:element name="Perceived_x0020_Type" ma:index="8" nillable="true" ma:displayName="Perceived Type" ma:internalName="Perceived_x0020_Type">
      <xsd:simpleType>
        <xsd:restriction base="dms:Text"/>
      </xsd:simpleType>
    </xsd:element>
    <xsd:element name="File_x0020_System_x0020_Path" ma:index="9" nillable="true" ma:displayName="File System Path" ma:internalName="File_x0020_System_x0020_Path">
      <xsd:simpleType>
        <xsd:restriction base="dms:Text"/>
      </xsd:simpleType>
    </xsd:element>
    <xsd:element name="Folder" ma:index="10" nillable="true" ma:displayName="Folder" ma:internalName="Folder">
      <xsd:simpleType>
        <xsd:restriction base="dms:Text"/>
      </xsd:simpleType>
    </xsd:element>
    <xsd:element name="Folder_x0020_Name" ma:index="11" nillable="true" ma:displayName="Folder Name" ma:internalName="Folder_x0020_Name">
      <xsd:simpleType>
        <xsd:restriction base="dms:Text"/>
      </xsd:simpleType>
    </xsd:element>
    <xsd:element name="Folder_x0020_Path" ma:index="12" nillable="true" ma:displayName="Folder Path" ma:internalName="Folder_x0020_Path">
      <xsd:simpleType>
        <xsd:restriction base="dms:Text"/>
      </xsd:simpleType>
    </xsd:element>
    <xsd:element name="Filename" ma:index="13" nillable="true" ma:displayName="Filename" ma:internalName="Filename">
      <xsd:simpleType>
        <xsd:restriction base="dms:Text"/>
      </xsd:simpleType>
    </xsd:element>
    <xsd:element name="Rating" ma:index="14" nillable="true" ma:displayName="Rating" ma:internalName="Rating">
      <xsd:simpleType>
        <xsd:restriction base="dms:Text"/>
      </xsd:simpleType>
    </xsd:element>
    <xsd:element name="Date_x0020_Accessed" ma:index="15" nillable="true" ma:displayName="Date Accessed" ma:internalName="Date_x0020_Accessed">
      <xsd:simpleType>
        <xsd:restriction base="dms:Text"/>
      </xsd:simpleType>
    </xsd:element>
    <xsd:element name="Link_x0020_Status" ma:index="16" nillable="true" ma:displayName="Link Status" ma:internalName="Link_x0020_Status">
      <xsd:simpleType>
        <xsd:restriction base="dms:Text"/>
      </xsd:simpleType>
    </xsd:element>
    <xsd:element name="Computer" ma:index="17" nillable="true" ma:displayName="Computer" ma:internalName="Computer">
      <xsd:simpleType>
        <xsd:restriction base="dms:Text"/>
      </xsd:simpleType>
    </xsd:element>
    <xsd:element name="Program_x0020_Name" ma:index="18" nillable="true" ma:displayName="Program Name" ma:internalName="Program_x0020_Name">
      <xsd:simpleType>
        <xsd:restriction base="dms:Text"/>
      </xsd:simpleType>
    </xsd:element>
    <xsd:element name="Pages0" ma:index="19" nillable="true" ma:displayName="Pages" ma:internalName="Pages0">
      <xsd:simpleType>
        <xsd:restriction base="dms:Text"/>
      </xsd:simpleType>
    </xsd:element>
    <xsd:element name="Date_x0020_Last_x0020_Saved" ma:index="20" nillable="true" ma:displayName="Date Last Saved" ma:internalName="Date_x0020_Last_x0020_Saved">
      <xsd:simpleType>
        <xsd:restriction base="dms:Text"/>
      </xsd:simpleType>
    </xsd:element>
    <xsd:element name="Content_x0020_Created" ma:index="21" nillable="true" ma:displayName="Content Created" ma:internalName="Content_x0020_Created">
      <xsd:simpleType>
        <xsd:restriction base="dms:Text"/>
      </xsd:simpleType>
    </xsd:element>
    <xsd:element name="Total_x0020_Editing_x0020_Time" ma:index="22" nillable="true" ma:displayName="Total Editing Time" ma:internalName="Total_x0020_Editing_x0020_Time">
      <xsd:simpleType>
        <xsd:restriction base="dms:Text"/>
      </xsd:simpleType>
    </xsd:element>
    <xsd:element name="Word_x0020_Count" ma:index="23" nillable="true" ma:displayName="Word Count" ma:internalName="Word_x0020_Count">
      <xsd:simpleType>
        <xsd:restriction base="dms:Text"/>
      </xsd:simpleType>
    </xsd:element>
    <xsd:element name="Company" ma:index="24" nillable="true" ma:displayName="Company" ma:internalName="Company">
      <xsd:simpleType>
        <xsd:restriction base="dms:Text"/>
      </xsd:simpleType>
    </xsd:element>
    <xsd:element name="File_x0020_Author" ma:index="25" nillable="true" ma:displayName="File Author" ma:internalName="File_x0020_Author">
      <xsd:simpleType>
        <xsd:restriction base="dms:Text"/>
      </xsd:simpleType>
    </xsd:element>
    <xsd:element name="PDF_x0020_Version" ma:index="28" nillable="true" ma:displayName="PDF Version" ma:internalName="PDF_x0020_Version">
      <xsd:simpleType>
        <xsd:restriction base="dms:Text"/>
      </xsd:simpleType>
    </xsd:element>
    <xsd:element name="PDF_x0020_Web_x0020_View" ma:index="29" nillable="true" ma:displayName="PDF Web View" ma:internalName="PDF_x0020_Web_x0020_View">
      <xsd:simpleType>
        <xsd:restriction base="dms:Text"/>
      </xsd:simpleType>
    </xsd:element>
    <xsd:element name="Application" ma:index="30" nillable="true" ma:displayName="Application" ma:internalName="Application">
      <xsd:simpleType>
        <xsd:restriction base="dms:Text"/>
      </xsd:simpleType>
    </xsd:element>
    <xsd:element name="PDF_x0020_Producer" ma:index="31" nillable="true" ma:displayName="PDF Producer" ma:internalName="PDF_x0020_Producer">
      <xsd:simpleType>
        <xsd:restriction base="dms:Text"/>
      </xsd:simpleType>
    </xsd:element>
    <xsd:element name="Last_x0020_Printed" ma:index="32" nillable="true" ma:displayName="Last Printed" ma:internalName="Last_x0020_Printe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27" ma:displayName="Subject"/>
        <xsd:element ref="dc:description" minOccurs="0" maxOccurs="1"/>
        <xsd:element name="keywords" minOccurs="0" maxOccurs="1" type="xsd:string" ma:index="26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_x0020_Name xmlns="40b4d3fc-a6ec-4dee-ba9f-7e0d3fcddad0" xsi:nil="true"/>
    <PDF_x0020_Version xmlns="40b4d3fc-a6ec-4dee-ba9f-7e0d3fcddad0" xsi:nil="true"/>
    <Computer xmlns="40b4d3fc-a6ec-4dee-ba9f-7e0d3fcddad0" xsi:nil="true"/>
    <Date_x0020_Last_x0020_Saved xmlns="40b4d3fc-a6ec-4dee-ba9f-7e0d3fcddad0" xsi:nil="true"/>
    <Word_x0020_Count xmlns="40b4d3fc-a6ec-4dee-ba9f-7e0d3fcddad0" xsi:nil="true"/>
    <Link_x0020_Status xmlns="40b4d3fc-a6ec-4dee-ba9f-7e0d3fcddad0" xsi:nil="true"/>
    <Folder_x0020_Path xmlns="40b4d3fc-a6ec-4dee-ba9f-7e0d3fcddad0" xsi:nil="true"/>
    <Last_x0020_Printed xmlns="40b4d3fc-a6ec-4dee-ba9f-7e0d3fcddad0" xsi:nil="true"/>
    <Content_x0020_Created xmlns="40b4d3fc-a6ec-4dee-ba9f-7e0d3fcddad0" xsi:nil="true"/>
    <Application xmlns="40b4d3fc-a6ec-4dee-ba9f-7e0d3fcddad0" xsi:nil="true"/>
    <Date_x0020_Accessed xmlns="40b4d3fc-a6ec-4dee-ba9f-7e0d3fcddad0" xsi:nil="true"/>
    <Program_x0020_Name xmlns="40b4d3fc-a6ec-4dee-ba9f-7e0d3fcddad0" xsi:nil="true"/>
    <Company xmlns="40b4d3fc-a6ec-4dee-ba9f-7e0d3fcddad0" xsi:nil="true"/>
    <File_x0020_Author xmlns="40b4d3fc-a6ec-4dee-ba9f-7e0d3fcddad0" xsi:nil="true"/>
    <Pages0 xmlns="40b4d3fc-a6ec-4dee-ba9f-7e0d3fcddad0" xsi:nil="true"/>
    <PDF_x0020_Web_x0020_View xmlns="40b4d3fc-a6ec-4dee-ba9f-7e0d3fcddad0" xsi:nil="true"/>
    <Filename xmlns="40b4d3fc-a6ec-4dee-ba9f-7e0d3fcddad0" xsi:nil="true"/>
    <PDF_x0020_Producer xmlns="40b4d3fc-a6ec-4dee-ba9f-7e0d3fcddad0" xsi:nil="true"/>
    <Folder xmlns="40b4d3fc-a6ec-4dee-ba9f-7e0d3fcddad0" xsi:nil="true"/>
    <Total_x0020_Editing_x0020_Time xmlns="40b4d3fc-a6ec-4dee-ba9f-7e0d3fcddad0" xsi:nil="true"/>
    <File_x0020_System_x0020_Path xmlns="40b4d3fc-a6ec-4dee-ba9f-7e0d3fcddad0" xsi:nil="true"/>
    <Rating xmlns="40b4d3fc-a6ec-4dee-ba9f-7e0d3fcddad0" xsi:nil="true"/>
    <Perceived_x0020_Type xmlns="40b4d3fc-a6ec-4dee-ba9f-7e0d3fcddad0" xsi:nil="true"/>
  </documentManagement>
</p:properties>
</file>

<file path=customXml/itemProps1.xml><?xml version="1.0" encoding="utf-8"?>
<ds:datastoreItem xmlns:ds="http://schemas.openxmlformats.org/officeDocument/2006/customXml" ds:itemID="{42C2C5E3-D5AD-4166-B341-73142D7FF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b4d3fc-a6ec-4dee-ba9f-7e0d3fcdd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7EC86A-6379-4FBF-B4D5-7DE62C604E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CC5A5F-ABFD-4C95-8E5D-152680CA421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40b4d3fc-a6ec-4dee-ba9f-7e0d3fcddad0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35738</TotalTime>
  <Words>160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eere_template_green</vt:lpstr>
      <vt:lpstr>Accomplishments, Results and Progress</vt:lpstr>
      <vt:lpstr>Accomplishments, Results and Progress</vt:lpstr>
    </vt:vector>
  </TitlesOfParts>
  <Company>NREL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EERE PowerPoint 97-2004 Template: Green Version</dc:title>
  <dc:subject>Green version of the EERE PowerPoint template, for use with PowerPoint 97 through 2004.</dc:subject>
  <dc:creator>Rachel</dc:creator>
  <cp:lastModifiedBy>test</cp:lastModifiedBy>
  <cp:revision>690</cp:revision>
  <cp:lastPrinted>2013-03-28T16:25:05Z</cp:lastPrinted>
  <dcterms:created xsi:type="dcterms:W3CDTF">2009-09-28T15:15:44Z</dcterms:created>
  <dcterms:modified xsi:type="dcterms:W3CDTF">2013-10-09T20:45:10Z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0x01010080552BEA5B41B140B011CB2E76499D96</vt:lpwstr>
  </property>
</Properties>
</file>