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7" r:id="rId3"/>
  </p:sldMasterIdLst>
  <p:notesMasterIdLst>
    <p:notesMasterId r:id="rId45"/>
  </p:notesMasterIdLst>
  <p:handoutMasterIdLst>
    <p:handoutMasterId r:id="rId46"/>
  </p:handoutMasterIdLst>
  <p:sldIdLst>
    <p:sldId id="330" r:id="rId4"/>
    <p:sldId id="355" r:id="rId5"/>
    <p:sldId id="363" r:id="rId6"/>
    <p:sldId id="356" r:id="rId7"/>
    <p:sldId id="377" r:id="rId8"/>
    <p:sldId id="358" r:id="rId9"/>
    <p:sldId id="360" r:id="rId10"/>
    <p:sldId id="404" r:id="rId11"/>
    <p:sldId id="406" r:id="rId12"/>
    <p:sldId id="317" r:id="rId13"/>
    <p:sldId id="414" r:id="rId14"/>
    <p:sldId id="364" r:id="rId15"/>
    <p:sldId id="384" r:id="rId16"/>
    <p:sldId id="381" r:id="rId17"/>
    <p:sldId id="387" r:id="rId18"/>
    <p:sldId id="408" r:id="rId19"/>
    <p:sldId id="367" r:id="rId20"/>
    <p:sldId id="368" r:id="rId21"/>
    <p:sldId id="401" r:id="rId22"/>
    <p:sldId id="402" r:id="rId23"/>
    <p:sldId id="394" r:id="rId24"/>
    <p:sldId id="415" r:id="rId25"/>
    <p:sldId id="417" r:id="rId26"/>
    <p:sldId id="416" r:id="rId27"/>
    <p:sldId id="371" r:id="rId28"/>
    <p:sldId id="344" r:id="rId29"/>
    <p:sldId id="386" r:id="rId30"/>
    <p:sldId id="379" r:id="rId31"/>
    <p:sldId id="412" r:id="rId32"/>
    <p:sldId id="395" r:id="rId33"/>
    <p:sldId id="374" r:id="rId34"/>
    <p:sldId id="380" r:id="rId35"/>
    <p:sldId id="365" r:id="rId36"/>
    <p:sldId id="341" r:id="rId37"/>
    <p:sldId id="397" r:id="rId38"/>
    <p:sldId id="396" r:id="rId39"/>
    <p:sldId id="349" r:id="rId40"/>
    <p:sldId id="347" r:id="rId41"/>
    <p:sldId id="351" r:id="rId42"/>
    <p:sldId id="382" r:id="rId43"/>
    <p:sldId id="378" r:id="rId4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94859" autoAdjust="0"/>
  </p:normalViewPr>
  <p:slideViewPr>
    <p:cSldViewPr>
      <p:cViewPr varScale="1">
        <p:scale>
          <a:sx n="70" d="100"/>
          <a:sy n="70" d="100"/>
        </p:scale>
        <p:origin x="384" y="72"/>
      </p:cViewPr>
      <p:guideLst>
        <p:guide orient="horz" pos="2160"/>
        <p:guide pos="2880"/>
      </p:guideLst>
    </p:cSldViewPr>
  </p:slideViewPr>
  <p:outlineViewPr>
    <p:cViewPr>
      <p:scale>
        <a:sx n="33" d="100"/>
        <a:sy n="33" d="100"/>
      </p:scale>
      <p:origin x="0" y="-2028"/>
    </p:cViewPr>
  </p:outlineViewPr>
  <p:notesTextViewPr>
    <p:cViewPr>
      <p:scale>
        <a:sx n="3" d="2"/>
        <a:sy n="3" d="2"/>
      </p:scale>
      <p:origin x="0" y="0"/>
    </p:cViewPr>
  </p:notesTextViewPr>
  <p:sorterViewPr>
    <p:cViewPr>
      <p:scale>
        <a:sx n="70" d="100"/>
        <a:sy n="70" d="100"/>
      </p:scale>
      <p:origin x="0" y="-2058"/>
    </p:cViewPr>
  </p:sorterViewPr>
  <p:notesViewPr>
    <p:cSldViewPr>
      <p:cViewPr varScale="1">
        <p:scale>
          <a:sx n="77" d="100"/>
          <a:sy n="77" d="100"/>
        </p:scale>
        <p:origin x="5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289DF7EF-DB1B-4E70-9B91-6CCDEACDAA29}" type="datetimeFigureOut">
              <a:rPr lang="en-US" smtClean="0"/>
              <a:t>2/11/2015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97EF0D36-FAED-491D-859F-69A11086FB14}" type="slidenum">
              <a:rPr lang="en-US" smtClean="0"/>
              <a:t>‹#›</a:t>
            </a:fld>
            <a:endParaRPr lang="en-US"/>
          </a:p>
        </p:txBody>
      </p:sp>
    </p:spTree>
    <p:extLst>
      <p:ext uri="{BB962C8B-B14F-4D97-AF65-F5344CB8AC3E}">
        <p14:creationId xmlns:p14="http://schemas.microsoft.com/office/powerpoint/2010/main" val="1538321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54C27F11-15A5-4FC8-A10E-858D45E59CF9}" type="datetimeFigureOut">
              <a:rPr lang="en-US" smtClean="0"/>
              <a:t>2/11/2015</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5750648-6BF1-4661-85B4-1B9BE249DAEE}" type="slidenum">
              <a:rPr lang="en-US" smtClean="0"/>
              <a:t>‹#›</a:t>
            </a:fld>
            <a:endParaRPr lang="en-US"/>
          </a:p>
        </p:txBody>
      </p:sp>
    </p:spTree>
    <p:extLst>
      <p:ext uri="{BB962C8B-B14F-4D97-AF65-F5344CB8AC3E}">
        <p14:creationId xmlns:p14="http://schemas.microsoft.com/office/powerpoint/2010/main" val="4476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 km away</a:t>
            </a:r>
            <a:r>
              <a:rPr lang="en-US" baseline="0" dirty="0" smtClean="0"/>
              <a:t> </a:t>
            </a:r>
            <a:r>
              <a:rPr lang="en-US" dirty="0" smtClean="0"/>
              <a:t>~7 km across Caldera, 4000 ft of relief,</a:t>
            </a:r>
            <a:r>
              <a:rPr lang="en-US" baseline="0" dirty="0" smtClean="0"/>
              <a:t> Paulina Peak just under 8000 ft, Pre-caldera peak may have been 10,000 ft</a:t>
            </a:r>
            <a:endParaRPr lang="en-US" dirty="0"/>
          </a:p>
        </p:txBody>
      </p:sp>
      <p:sp>
        <p:nvSpPr>
          <p:cNvPr id="4" name="Slide Number Placeholder 3"/>
          <p:cNvSpPr>
            <a:spLocks noGrp="1"/>
          </p:cNvSpPr>
          <p:nvPr>
            <p:ph type="sldNum" sz="quarter" idx="10"/>
          </p:nvPr>
        </p:nvSpPr>
        <p:spPr/>
        <p:txBody>
          <a:bodyPr/>
          <a:lstStyle/>
          <a:p>
            <a:fld id="{3433B1FB-6FD3-4AA0-9725-64F8BD3F836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30265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added the diverter degradation results from Daniel’s Stanford paper. The key here is to show that we have a variety of materials that will degrade at different temperatures. Every stimulation we design will be unique and targeted to fit the characteristic of the reservoir.</a:t>
            </a:r>
            <a:endParaRPr lang="en-US" dirty="0"/>
          </a:p>
        </p:txBody>
      </p:sp>
      <p:sp>
        <p:nvSpPr>
          <p:cNvPr id="4" name="Slide Number Placeholder 3"/>
          <p:cNvSpPr>
            <a:spLocks noGrp="1"/>
          </p:cNvSpPr>
          <p:nvPr>
            <p:ph type="sldNum" sz="quarter" idx="10"/>
          </p:nvPr>
        </p:nvSpPr>
        <p:spPr/>
        <p:txBody>
          <a:bodyPr/>
          <a:lstStyle/>
          <a:p>
            <a:fld id="{991C1561-17CB-47CD-9C1C-F8F3FD002D21}" type="slidenum">
              <a:rPr lang="en-US" smtClean="0"/>
              <a:pPr/>
              <a:t>3</a:t>
            </a:fld>
            <a:endParaRPr lang="en-US" dirty="0"/>
          </a:p>
        </p:txBody>
      </p:sp>
    </p:spTree>
    <p:extLst>
      <p:ext uri="{BB962C8B-B14F-4D97-AF65-F5344CB8AC3E}">
        <p14:creationId xmlns:p14="http://schemas.microsoft.com/office/powerpoint/2010/main" val="129510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4D9E2F-36DA-4170-984A-BFCE3A52DCB9}" type="slidenum">
              <a:rPr lang="en-US" smtClean="0"/>
              <a:pPr/>
              <a:t>11</a:t>
            </a:fld>
            <a:endParaRPr lang="en-US"/>
          </a:p>
        </p:txBody>
      </p:sp>
    </p:spTree>
    <p:extLst>
      <p:ext uri="{BB962C8B-B14F-4D97-AF65-F5344CB8AC3E}">
        <p14:creationId xmlns:p14="http://schemas.microsoft.com/office/powerpoint/2010/main" val="29410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750648-6BF1-4661-85B4-1B9BE249DAEE}" type="slidenum">
              <a:rPr lang="en-US" smtClean="0"/>
              <a:t>28</a:t>
            </a:fld>
            <a:endParaRPr lang="en-US"/>
          </a:p>
        </p:txBody>
      </p:sp>
    </p:spTree>
    <p:extLst>
      <p:ext uri="{BB962C8B-B14F-4D97-AF65-F5344CB8AC3E}">
        <p14:creationId xmlns:p14="http://schemas.microsoft.com/office/powerpoint/2010/main" val="44120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a:lstStyle/>
          <a:p>
            <a:fld id="{C513064F-9889-49CF-A764-7779EEED92C7}" type="slidenum">
              <a:rPr lang="en-US" smtClean="0">
                <a:latin typeface="Calibri" pitchFamily="34" charset="0"/>
                <a:ea typeface="MS PGothic" pitchFamily="34" charset="-128"/>
              </a:rPr>
              <a:pPr/>
              <a:t>39</a:t>
            </a:fld>
            <a:endParaRPr lang="en-US" dirty="0" smtClean="0">
              <a:latin typeface="Calibri" pitchFamily="34" charset="0"/>
              <a:ea typeface="MS PGothic" pitchFamily="34" charset="-128"/>
            </a:endParaRPr>
          </a:p>
        </p:txBody>
      </p:sp>
    </p:spTree>
    <p:extLst>
      <p:ext uri="{BB962C8B-B14F-4D97-AF65-F5344CB8AC3E}">
        <p14:creationId xmlns:p14="http://schemas.microsoft.com/office/powerpoint/2010/main" val="86958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3-Up: 1 Top, 2 Bottom">
    <p:spTree>
      <p:nvGrpSpPr>
        <p:cNvPr id="1" name=""/>
        <p:cNvGrpSpPr/>
        <p:nvPr/>
      </p:nvGrpSpPr>
      <p:grpSpPr>
        <a:xfrm>
          <a:off x="0" y="0"/>
          <a:ext cx="0" cy="0"/>
          <a:chOff x="0" y="0"/>
          <a:chExt cx="0" cy="0"/>
        </a:xfrm>
      </p:grpSpPr>
      <p:sp>
        <p:nvSpPr>
          <p:cNvPr id="25" name="Text Placeholder 2"/>
          <p:cNvSpPr txBox="1">
            <a:spLocks/>
          </p:cNvSpPr>
          <p:nvPr/>
        </p:nvSpPr>
        <p:spPr>
          <a:xfrm>
            <a:off x="2368827" y="6507000"/>
            <a:ext cx="4114800" cy="12240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000" b="1" i="0" u="none" strike="noStrike" kern="0" cap="none" spc="0" normalizeH="0" baseline="0" noProof="0" dirty="0" smtClean="0">
                <a:ln>
                  <a:noFill/>
                </a:ln>
                <a:solidFill>
                  <a:schemeClr val="tx1"/>
                </a:solidFill>
                <a:effectLst/>
                <a:uLnTx/>
                <a:uFillTx/>
                <a:latin typeface="+mn-lt"/>
                <a:ea typeface="+mn-ea"/>
                <a:cs typeface="+mn-cs"/>
              </a:rPr>
              <a:t>STRICTLY PRIVATE &amp; CONFIDENTIAL</a:t>
            </a:r>
            <a:endParaRPr kumimoji="0" lang="en-GB" sz="1000" b="1" i="0" u="none" strike="noStrike" kern="0" cap="none" spc="0" normalizeH="0" baseline="0" noProof="0" dirty="0">
              <a:ln>
                <a:noFill/>
              </a:ln>
              <a:solidFill>
                <a:schemeClr val="tx1"/>
              </a:solidFill>
              <a:effectLst/>
              <a:uLnTx/>
              <a:uFillTx/>
              <a:latin typeface="+mn-lt"/>
              <a:ea typeface="+mn-ea"/>
              <a:cs typeface="+mn-cs"/>
            </a:endParaRPr>
          </a:p>
        </p:txBody>
      </p:sp>
      <p:sp>
        <p:nvSpPr>
          <p:cNvPr id="12" name="Rectangle 8"/>
          <p:cNvSpPr>
            <a:spLocks noGrp="1"/>
          </p:cNvSpPr>
          <p:nvPr>
            <p:ph type="sldNum" sz="quarter" idx="15"/>
          </p:nvPr>
        </p:nvSpPr>
        <p:spPr>
          <a:xfrm>
            <a:off x="7946628" y="6524138"/>
            <a:ext cx="990600" cy="304800"/>
          </a:xfrm>
          <a:prstGeom prst="rect">
            <a:avLst/>
          </a:prstGeom>
        </p:spPr>
        <p:txBody>
          <a:bodyPr/>
          <a:lstStyle>
            <a:lvl1pPr algn="r">
              <a:defRPr/>
            </a:lvl1pPr>
            <a:extLst/>
          </a:lstStyle>
          <a:p>
            <a:fld id="{F597474F-A107-4C9F-B8E3-2276453A78C6}" type="slidenum">
              <a:rPr lang="en-US" smtClean="0"/>
              <a:pPr/>
              <a:t>‹#›</a:t>
            </a:fld>
            <a:endParaRPr lang="en-US"/>
          </a:p>
        </p:txBody>
      </p:sp>
      <p:sp>
        <p:nvSpPr>
          <p:cNvPr id="9" name="Title 8"/>
          <p:cNvSpPr>
            <a:spLocks noGrp="1"/>
          </p:cNvSpPr>
          <p:nvPr>
            <p:ph type="title"/>
          </p:nvPr>
        </p:nvSpPr>
        <p:spPr>
          <a:xfrm rot="16200000">
            <a:off x="4309215" y="-2514601"/>
            <a:ext cx="533400" cy="7543800"/>
          </a:xfrm>
        </p:spPr>
        <p:txBody>
          <a:bodyPr/>
          <a:lstStyle>
            <a:lvl1pPr>
              <a:defRPr baseline="0">
                <a:solidFill>
                  <a:schemeClr val="tx1"/>
                </a:solidFill>
              </a:defRPr>
            </a:lvl1pPr>
          </a:lstStyle>
          <a:p>
            <a:r>
              <a:rPr lang="en-US" smtClean="0"/>
              <a:t>Click to edit Master title style</a:t>
            </a:r>
            <a:endParaRPr lang="en-GB" dirty="0"/>
          </a:p>
        </p:txBody>
      </p:sp>
      <p:sp>
        <p:nvSpPr>
          <p:cNvPr id="11" name="Text Placeholder 10"/>
          <p:cNvSpPr>
            <a:spLocks noGrp="1"/>
          </p:cNvSpPr>
          <p:nvPr>
            <p:ph type="body" sz="quarter" idx="16"/>
          </p:nvPr>
        </p:nvSpPr>
        <p:spPr>
          <a:xfrm>
            <a:off x="804014" y="2202679"/>
            <a:ext cx="7543800" cy="3505200"/>
          </a:xfrm>
        </p:spPr>
        <p:txBody>
          <a:bodyPr>
            <a:noAutofit/>
          </a:bodyPr>
          <a:lstStyle>
            <a:lvl1pPr marL="228600" indent="-228600">
              <a:buClr>
                <a:srgbClr val="008000"/>
              </a:buClr>
              <a:buFont typeface="Wingdings" pitchFamily="2" charset="2"/>
              <a:buChar char=""/>
              <a:defRPr sz="1200" baseline="0"/>
            </a:lvl1pPr>
            <a:lvl2pPr marL="457200" indent="-228600">
              <a:buClr>
                <a:srgbClr val="008000"/>
              </a:buClr>
              <a:buFont typeface="Symbol" pitchFamily="18" charset="2"/>
              <a:buChar char=""/>
              <a:defRPr sz="1200"/>
            </a:lvl2pPr>
            <a:lvl3pPr marL="685800">
              <a:buClr>
                <a:srgbClr val="008000"/>
              </a:buClr>
              <a:buFont typeface="Symbol" pitchFamily="18" charset="2"/>
              <a:buChar char=""/>
              <a:defRPr sz="1200"/>
            </a:lvl3pPr>
            <a:lvl4pPr marL="914400">
              <a:buClr>
                <a:srgbClr val="008000"/>
              </a:buClr>
              <a:buFont typeface="Wingdings" pitchFamily="2" charset="2"/>
              <a:buChar char="§"/>
              <a:defRPr sz="1200"/>
            </a:lvl4pPr>
            <a:lvl5pPr marL="1143000">
              <a:buClr>
                <a:srgbClr val="008000"/>
              </a:buClr>
              <a:buFont typeface="Wingdings" pitchFamily="2" charset="2"/>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6595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7474F-A107-4C9F-B8E3-2276453A78C6}" type="slidenum">
              <a:rPr lang="en-US" smtClean="0"/>
              <a:pPr/>
              <a:t>‹#›</a:t>
            </a:fld>
            <a:endParaRPr lang="en-US"/>
          </a:p>
        </p:txBody>
      </p:sp>
      <p:cxnSp>
        <p:nvCxnSpPr>
          <p:cNvPr id="7" name="Straight Connector 6"/>
          <p:cNvCxnSpPr/>
          <p:nvPr/>
        </p:nvCxnSpPr>
        <p:spPr>
          <a:xfrm>
            <a:off x="457200" y="685800"/>
            <a:ext cx="822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cxnSp>
        <p:nvCxnSpPr>
          <p:cNvPr id="2" name="Straight Connector 1"/>
          <p:cNvCxnSpPr/>
          <p:nvPr/>
        </p:nvCxnSpPr>
        <p:spPr>
          <a:xfrm>
            <a:off x="457200" y="685800"/>
            <a:ext cx="822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0" y="6492875"/>
            <a:ext cx="457200" cy="365125"/>
          </a:xfrm>
        </p:spPr>
        <p:txBody>
          <a:bodyPr/>
          <a:lstStyle>
            <a:lvl1pPr>
              <a:defRPr b="1">
                <a:solidFill>
                  <a:schemeClr val="bg1"/>
                </a:solidFill>
              </a:defRPr>
            </a:lvl1pPr>
          </a:lstStyle>
          <a:p>
            <a:fld id="{F597474F-A107-4C9F-B8E3-2276453A78C6}" type="slidenum">
              <a:rPr lang="en-US" smtClean="0"/>
              <a:pPr/>
              <a:t>‹#›</a:t>
            </a:fld>
            <a:endParaRPr lang="en-US"/>
          </a:p>
        </p:txBody>
      </p:sp>
      <p:cxnSp>
        <p:nvCxnSpPr>
          <p:cNvPr id="9" name="Straight Connector 8"/>
          <p:cNvCxnSpPr/>
          <p:nvPr/>
        </p:nvCxnSpPr>
        <p:spPr>
          <a:xfrm>
            <a:off x="457200" y="685800"/>
            <a:ext cx="822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7474F-A107-4C9F-B8E3-2276453A78C6}" type="slidenum">
              <a:rPr lang="en-US" smtClean="0"/>
              <a:pPr/>
              <a:t>‹#›</a:t>
            </a:fld>
            <a:endParaRPr lang="en-US"/>
          </a:p>
        </p:txBody>
      </p:sp>
      <p:cxnSp>
        <p:nvCxnSpPr>
          <p:cNvPr id="11" name="Straight Connector 10"/>
          <p:cNvCxnSpPr/>
          <p:nvPr/>
        </p:nvCxnSpPr>
        <p:spPr>
          <a:xfrm>
            <a:off x="457200" y="685800"/>
            <a:ext cx="822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7474F-A107-4C9F-B8E3-2276453A78C6}" type="slidenum">
              <a:rPr lang="en-US" smtClean="0"/>
              <a:pPr/>
              <a:t>‹#›</a:t>
            </a:fld>
            <a:endParaRPr lang="en-US"/>
          </a:p>
        </p:txBody>
      </p:sp>
      <p:cxnSp>
        <p:nvCxnSpPr>
          <p:cNvPr id="7" name="Straight Connector 6"/>
          <p:cNvCxnSpPr/>
          <p:nvPr/>
        </p:nvCxnSpPr>
        <p:spPr>
          <a:xfrm>
            <a:off x="457200" y="685800"/>
            <a:ext cx="822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586536" y="612648"/>
            <a:ext cx="957264" cy="457200"/>
          </a:xfrm>
          <a:prstGeom prst="rect">
            <a:avLst/>
          </a:prstGeom>
        </p:spPr>
        <p:txBody>
          <a:bodyPr/>
          <a:lstStyle>
            <a:lvl1pPr>
              <a:defRPr/>
            </a:lvl1pPr>
          </a:lstStyle>
          <a:p>
            <a:fld id="{765309BB-A155-4A50-AD80-ABFFD7D580B4}" type="datetimeFigureOut">
              <a:rPr lang="en-US" smtClean="0"/>
              <a:pPr/>
              <a:t>2/11/2015</a:t>
            </a:fld>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ea typeface="ヒラギノ角ゴ Pro W3" pitchFamily="1" charset="-128"/>
                <a:cs typeface="+mn-cs"/>
              </a:defRPr>
            </a:lvl1pPr>
          </a:lstStyle>
          <a:p>
            <a:fld id="{F597474F-A107-4C9F-B8E3-2276453A78C6}" type="slidenum">
              <a:rPr lang="en-US" smtClean="0"/>
              <a:pPr/>
              <a:t>‹#›</a:t>
            </a:fld>
            <a:endParaRPr lang="en-US"/>
          </a:p>
        </p:txBody>
      </p:sp>
    </p:spTree>
    <p:extLst>
      <p:ext uri="{BB962C8B-B14F-4D97-AF65-F5344CB8AC3E}">
        <p14:creationId xmlns:p14="http://schemas.microsoft.com/office/powerpoint/2010/main" val="479948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8" name="Rectangle 8"/>
          <p:cNvSpPr>
            <a:spLocks noGrp="1"/>
          </p:cNvSpPr>
          <p:nvPr>
            <p:ph type="sldNum" sz="quarter" idx="11"/>
          </p:nvPr>
        </p:nvSpPr>
        <p:spPr>
          <a:xfrm>
            <a:off x="8458200" y="6473952"/>
            <a:ext cx="533400" cy="304800"/>
          </a:xfrm>
        </p:spPr>
        <p:txBody>
          <a:bodyPr/>
          <a:lstStyle/>
          <a:p>
            <a:fld id="{F597474F-A107-4C9F-B8E3-2276453A78C6}" type="slidenum">
              <a:rPr lang="en-US" smtClean="0"/>
              <a:pPr/>
              <a:t>‹#›</a:t>
            </a:fld>
            <a:endParaRPr lang="en-US"/>
          </a:p>
        </p:txBody>
      </p:sp>
      <p:sp>
        <p:nvSpPr>
          <p:cNvPr id="6" name="Text Placeholder 5"/>
          <p:cNvSpPr>
            <a:spLocks noGrp="1"/>
          </p:cNvSpPr>
          <p:nvPr>
            <p:ph type="body" sz="quarter" idx="13"/>
          </p:nvPr>
        </p:nvSpPr>
        <p:spPr>
          <a:xfrm>
            <a:off x="457200" y="685800"/>
            <a:ext cx="7772400" cy="5562600"/>
          </a:xfrm>
        </p:spPr>
        <p:txBody>
          <a:bodyPr>
            <a:normAutofit/>
          </a:bodyPr>
          <a:lstStyle>
            <a:lvl1pPr marL="0" indent="365760">
              <a:buClr>
                <a:srgbClr val="FFC000"/>
              </a:buClr>
              <a:buSzPct val="80000"/>
              <a:buFont typeface="Wingdings 2" pitchFamily="18" charset="2"/>
              <a:buChar char=""/>
              <a:defRPr sz="2400"/>
            </a:lvl1pPr>
            <a:lvl2pPr marL="742950" indent="365760">
              <a:buClr>
                <a:srgbClr val="FFC000"/>
              </a:buClr>
              <a:buSzPct val="80000"/>
              <a:buFont typeface="Wingdings 2" pitchFamily="18" charset="2"/>
              <a:buChar char=""/>
              <a:defRPr sz="2400"/>
            </a:lvl2pPr>
            <a:lvl3pPr indent="365760">
              <a:buClr>
                <a:srgbClr val="FFC000"/>
              </a:buClr>
              <a:buSzPct val="80000"/>
              <a:buFont typeface="Wingdings 2" pitchFamily="18" charset="2"/>
              <a:buChar char=""/>
              <a:defRPr sz="2400"/>
            </a:lvl3pPr>
            <a:lvl4pPr indent="365760">
              <a:buClr>
                <a:srgbClr val="FFC000"/>
              </a:buClr>
              <a:buSzPct val="80000"/>
              <a:buFont typeface="Wingdings 2" pitchFamily="18" charset="2"/>
              <a:buChar char=""/>
              <a:defRPr sz="2400"/>
            </a:lvl4pPr>
            <a:lvl5pPr indent="365760">
              <a:buClr>
                <a:srgbClr val="FFC000"/>
              </a:buClr>
              <a:buSzPct val="80000"/>
              <a:buFont typeface="Wingdings 2" pitchFamily="18" charset="2"/>
              <a:buChar cha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
          <p:cNvSpPr>
            <a:spLocks noGrp="1"/>
          </p:cNvSpPr>
          <p:nvPr>
            <p:ph type="title" hasCustomPrompt="1"/>
          </p:nvPr>
        </p:nvSpPr>
        <p:spPr>
          <a:xfrm>
            <a:off x="228600" y="0"/>
            <a:ext cx="6400800" cy="5334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1419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764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xfrm>
            <a:off x="7239000" y="6400800"/>
            <a:ext cx="1905000" cy="457200"/>
          </a:xfrm>
          <a:ln/>
        </p:spPr>
        <p:txBody>
          <a:bodyPr/>
          <a:lstStyle>
            <a:lvl1pPr>
              <a:defRPr/>
            </a:lvl1pPr>
          </a:lstStyle>
          <a:p>
            <a:pPr>
              <a:defRPr/>
            </a:pPr>
            <a:fld id="{DAABE266-3F24-4F70-A9C0-A2F22FA86081}" type="slidenum">
              <a:rPr lang="en-US"/>
              <a:pPr>
                <a:defRPr/>
              </a:pPr>
              <a:t>‹#›</a:t>
            </a:fld>
            <a:endParaRPr lang="en-US"/>
          </a:p>
        </p:txBody>
      </p:sp>
    </p:spTree>
    <p:extLst>
      <p:ext uri="{BB962C8B-B14F-4D97-AF65-F5344CB8AC3E}">
        <p14:creationId xmlns:p14="http://schemas.microsoft.com/office/powerpoint/2010/main" val="525886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57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75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3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23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516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622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7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058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03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084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253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764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xfrm>
            <a:off x="7239000" y="6400800"/>
            <a:ext cx="1905000" cy="457200"/>
          </a:xfrm>
          <a:ln/>
        </p:spPr>
        <p:txBody>
          <a:bodyPr/>
          <a:lstStyle>
            <a:lvl1pPr>
              <a:defRPr/>
            </a:lvl1pPr>
          </a:lstStyle>
          <a:p>
            <a:pPr>
              <a:defRPr/>
            </a:pPr>
            <a:fld id="{DAABE266-3F24-4F70-A9C0-A2F22FA860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4134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441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781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649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47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564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494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1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305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986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13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295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764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xfrm>
            <a:off x="7239000" y="6400800"/>
            <a:ext cx="1905000" cy="457200"/>
          </a:xfrm>
          <a:ln/>
        </p:spPr>
        <p:txBody>
          <a:bodyPr/>
          <a:lstStyle>
            <a:lvl1pPr>
              <a:defRPr/>
            </a:lvl1pPr>
          </a:lstStyle>
          <a:p>
            <a:pPr>
              <a:defRPr/>
            </a:pPr>
            <a:fld id="{DAABE266-3F24-4F70-A9C0-A2F22FA860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270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65309BB-A155-4A50-AD80-ABFFD7D580B4}" type="datetimeFigureOut">
              <a:rPr lang="en-US" smtClean="0"/>
              <a:pPr/>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7474F-A107-4C9F-B8E3-2276453A78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print">
            <a:lum/>
          </a:blip>
          <a:srcRect/>
          <a:stretch>
            <a:fillRect t="85000" r="6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7474F-A107-4C9F-B8E3-2276453A78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3317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ACC11-21BD-47FB-8147-32A617FD0990}"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EFFCA-D8AF-40CF-AC58-0392C801A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781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tcladouhos\Desktop\Picture1.jpg"/>
          <p:cNvPicPr>
            <a:picLocks noChangeAspect="1" noChangeArrowheads="1"/>
          </p:cNvPicPr>
          <p:nvPr/>
        </p:nvPicPr>
        <p:blipFill>
          <a:blip r:embed="rId2" cstate="print"/>
          <a:srcRect l="15381" t="3582" r="18159" b="24781"/>
          <a:stretch>
            <a:fillRect/>
          </a:stretch>
        </p:blipFill>
        <p:spPr bwMode="auto">
          <a:xfrm>
            <a:off x="6210300" y="4495800"/>
            <a:ext cx="2743200" cy="2194560"/>
          </a:xfrm>
          <a:prstGeom prst="rect">
            <a:avLst/>
          </a:prstGeom>
          <a:noFill/>
          <a:ln w="15875">
            <a:solidFill>
              <a:schemeClr val="tx1"/>
            </a:solidFill>
          </a:ln>
        </p:spPr>
      </p:pic>
      <p:sp>
        <p:nvSpPr>
          <p:cNvPr id="2" name="TextBox 1"/>
          <p:cNvSpPr txBox="1"/>
          <p:nvPr/>
        </p:nvSpPr>
        <p:spPr>
          <a:xfrm>
            <a:off x="990600" y="3657600"/>
            <a:ext cx="4991100" cy="1200329"/>
          </a:xfrm>
          <a:prstGeom prst="rect">
            <a:avLst/>
          </a:prstGeom>
          <a:noFill/>
        </p:spPr>
        <p:txBody>
          <a:bodyPr wrap="square" rtlCol="0">
            <a:spAutoFit/>
          </a:bodyPr>
          <a:lstStyle/>
          <a:p>
            <a:pPr algn="ctr"/>
            <a:r>
              <a:rPr lang="en-US" sz="2400" dirty="0"/>
              <a:t>Trenton T. Cladouhos, Susan Petty, Michael W. Swyer, </a:t>
            </a:r>
            <a:r>
              <a:rPr lang="en-US" sz="2400" dirty="0" smtClean="0"/>
              <a:t>Matthew </a:t>
            </a:r>
            <a:r>
              <a:rPr lang="en-US" sz="2400" dirty="0"/>
              <a:t>E. Uddenberg, and Yini </a:t>
            </a:r>
            <a:r>
              <a:rPr lang="en-US" sz="2400" dirty="0" smtClean="0"/>
              <a:t>Nordin</a:t>
            </a:r>
            <a:endParaRPr lang="en-US" sz="2400" dirty="0"/>
          </a:p>
        </p:txBody>
      </p:sp>
      <p:pic>
        <p:nvPicPr>
          <p:cNvPr id="5" name="Picture 1" descr="cid:image001.png@01CC6E1A.4F504F10"/>
          <p:cNvPicPr>
            <a:picLocks noChangeAspect="1" noChangeArrowheads="1"/>
          </p:cNvPicPr>
          <p:nvPr/>
        </p:nvPicPr>
        <p:blipFill>
          <a:blip r:embed="rId3" cstate="print"/>
          <a:srcRect/>
          <a:stretch>
            <a:fillRect/>
          </a:stretch>
        </p:blipFill>
        <p:spPr bwMode="auto">
          <a:xfrm>
            <a:off x="6210300" y="3947160"/>
            <a:ext cx="2743200" cy="488731"/>
          </a:xfrm>
          <a:prstGeom prst="rect">
            <a:avLst/>
          </a:prstGeom>
          <a:noFill/>
          <a:ln w="9525">
            <a:noFill/>
            <a:miter lim="800000"/>
            <a:headEnd/>
            <a:tailEnd/>
          </a:ln>
        </p:spPr>
      </p:pic>
      <p:sp>
        <p:nvSpPr>
          <p:cNvPr id="3" name="Rectangle 2"/>
          <p:cNvSpPr/>
          <p:nvPr/>
        </p:nvSpPr>
        <p:spPr>
          <a:xfrm>
            <a:off x="1524000" y="1295400"/>
            <a:ext cx="6477000" cy="1200329"/>
          </a:xfrm>
          <a:prstGeom prst="rect">
            <a:avLst/>
          </a:prstGeom>
        </p:spPr>
        <p:txBody>
          <a:bodyPr wrap="square">
            <a:spAutoFit/>
          </a:bodyPr>
          <a:lstStyle/>
          <a:p>
            <a:pPr algn="ctr">
              <a:spcBef>
                <a:spcPts val="1200"/>
              </a:spcBef>
              <a:spcAft>
                <a:spcPts val="300"/>
              </a:spcAft>
            </a:pPr>
            <a:r>
              <a:rPr lang="en-US" sz="3600" b="1" kern="1400" dirty="0" smtClean="0">
                <a:latin typeface="+mj-lt"/>
                <a:ea typeface="Times New Roman" panose="02020603050405020304" pitchFamily="18" charset="0"/>
              </a:rPr>
              <a:t>2014 Results </a:t>
            </a:r>
            <a:r>
              <a:rPr lang="en-US" sz="3600" b="1" kern="1400" dirty="0">
                <a:latin typeface="+mj-lt"/>
                <a:ea typeface="Times New Roman" panose="02020603050405020304" pitchFamily="18" charset="0"/>
              </a:rPr>
              <a:t>from Newberry Volcano EGS Demonstration</a:t>
            </a:r>
            <a:endParaRPr lang="en-US" sz="3600" b="1" kern="1400" dirty="0">
              <a:effectLst/>
              <a:latin typeface="+mj-lt"/>
              <a:ea typeface="Times New Roman" panose="02020603050405020304" pitchFamily="18" charset="0"/>
            </a:endParaRPr>
          </a:p>
        </p:txBody>
      </p:sp>
      <p:sp>
        <p:nvSpPr>
          <p:cNvPr id="7" name="Subtitle 2"/>
          <p:cNvSpPr>
            <a:spLocks noGrp="1"/>
          </p:cNvSpPr>
          <p:nvPr>
            <p:ph type="subTitle" idx="1"/>
          </p:nvPr>
        </p:nvSpPr>
        <p:spPr>
          <a:xfrm>
            <a:off x="457200" y="5066012"/>
            <a:ext cx="6400800" cy="1066800"/>
          </a:xfrm>
        </p:spPr>
        <p:txBody>
          <a:bodyPr>
            <a:normAutofit/>
          </a:bodyPr>
          <a:lstStyle/>
          <a:p>
            <a:pPr eaLnBrk="1" hangingPunct="1">
              <a:spcBef>
                <a:spcPct val="0"/>
              </a:spcBef>
            </a:pPr>
            <a:r>
              <a:rPr lang="en-US" sz="2400" dirty="0" smtClean="0">
                <a:solidFill>
                  <a:srgbClr val="898989"/>
                </a:solidFill>
              </a:rPr>
              <a:t>Stanford Geothermal Workshop</a:t>
            </a:r>
          </a:p>
          <a:p>
            <a:pPr eaLnBrk="1" hangingPunct="1">
              <a:spcBef>
                <a:spcPct val="0"/>
              </a:spcBef>
            </a:pPr>
            <a:r>
              <a:rPr lang="en-US" sz="2400" dirty="0" smtClean="0">
                <a:solidFill>
                  <a:srgbClr val="898989"/>
                </a:solidFill>
              </a:rPr>
              <a:t>January 27, 2015</a:t>
            </a:r>
          </a:p>
        </p:txBody>
      </p:sp>
    </p:spTree>
    <p:extLst>
      <p:ext uri="{BB962C8B-B14F-4D97-AF65-F5344CB8AC3E}">
        <p14:creationId xmlns:p14="http://schemas.microsoft.com/office/powerpoint/2010/main" val="4170072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547079"/>
            <a:ext cx="8650974" cy="6285521"/>
          </a:xfrm>
          <a:prstGeom prst="rect">
            <a:avLst/>
          </a:prstGeom>
        </p:spPr>
      </p:pic>
      <p:sp>
        <p:nvSpPr>
          <p:cNvPr id="4" name="Title 3"/>
          <p:cNvSpPr>
            <a:spLocks noGrp="1"/>
          </p:cNvSpPr>
          <p:nvPr>
            <p:ph type="title"/>
          </p:nvPr>
        </p:nvSpPr>
        <p:spPr>
          <a:xfrm>
            <a:off x="457200" y="0"/>
            <a:ext cx="8229600" cy="639762"/>
          </a:xfrm>
        </p:spPr>
        <p:txBody>
          <a:bodyPr>
            <a:normAutofit/>
          </a:bodyPr>
          <a:lstStyle/>
          <a:p>
            <a:r>
              <a:rPr lang="en-US" sz="2800" dirty="0" smtClean="0"/>
              <a:t>Injectivity Index</a:t>
            </a:r>
            <a:endParaRPr lang="en-US" sz="2800" dirty="0"/>
          </a:p>
        </p:txBody>
      </p:sp>
      <p:sp>
        <p:nvSpPr>
          <p:cNvPr id="3" name="TextBox 2"/>
          <p:cNvSpPr txBox="1"/>
          <p:nvPr/>
        </p:nvSpPr>
        <p:spPr>
          <a:xfrm rot="16733371">
            <a:off x="1408148" y="3151865"/>
            <a:ext cx="705642" cy="369332"/>
          </a:xfrm>
          <a:prstGeom prst="rect">
            <a:avLst/>
          </a:prstGeom>
          <a:noFill/>
        </p:spPr>
        <p:txBody>
          <a:bodyPr wrap="none" rtlCol="0">
            <a:spAutoFit/>
          </a:bodyPr>
          <a:lstStyle/>
          <a:p>
            <a:r>
              <a:rPr lang="en-US" dirty="0" smtClean="0"/>
              <a:t>initial</a:t>
            </a:r>
            <a:endParaRPr lang="en-US" dirty="0"/>
          </a:p>
        </p:txBody>
      </p:sp>
      <p:sp>
        <p:nvSpPr>
          <p:cNvPr id="5" name="TextBox 4"/>
          <p:cNvSpPr txBox="1"/>
          <p:nvPr/>
        </p:nvSpPr>
        <p:spPr>
          <a:xfrm rot="18379068">
            <a:off x="2844221" y="3500313"/>
            <a:ext cx="593432" cy="369332"/>
          </a:xfrm>
          <a:prstGeom prst="rect">
            <a:avLst/>
          </a:prstGeom>
          <a:noFill/>
        </p:spPr>
        <p:txBody>
          <a:bodyPr wrap="none" rtlCol="0">
            <a:spAutoFit/>
          </a:bodyPr>
          <a:lstStyle/>
          <a:p>
            <a:r>
              <a:rPr lang="en-US" dirty="0" smtClean="0"/>
              <a:t>final</a:t>
            </a:r>
            <a:endParaRPr lang="en-US" dirty="0"/>
          </a:p>
        </p:txBody>
      </p:sp>
      <p:sp>
        <p:nvSpPr>
          <p:cNvPr id="6" name="TextBox 5"/>
          <p:cNvSpPr txBox="1"/>
          <p:nvPr/>
        </p:nvSpPr>
        <p:spPr>
          <a:xfrm>
            <a:off x="1205624" y="817509"/>
            <a:ext cx="1110689" cy="369332"/>
          </a:xfrm>
          <a:prstGeom prst="rect">
            <a:avLst/>
          </a:prstGeom>
          <a:noFill/>
        </p:spPr>
        <p:txBody>
          <a:bodyPr wrap="none" rtlCol="0">
            <a:spAutoFit/>
          </a:bodyPr>
          <a:lstStyle/>
          <a:p>
            <a:r>
              <a:rPr lang="en-US" dirty="0" smtClean="0"/>
              <a:t>Max WHP</a:t>
            </a:r>
            <a:endParaRPr lang="en-US" dirty="0"/>
          </a:p>
        </p:txBody>
      </p:sp>
    </p:spTree>
    <p:extLst>
      <p:ext uri="{BB962C8B-B14F-4D97-AF65-F5344CB8AC3E}">
        <p14:creationId xmlns:p14="http://schemas.microsoft.com/office/powerpoint/2010/main" val="1953027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768" y="72662"/>
            <a:ext cx="8229600" cy="1143000"/>
          </a:xfrm>
        </p:spPr>
        <p:txBody>
          <a:bodyPr/>
          <a:lstStyle/>
          <a:p>
            <a:r>
              <a:rPr lang="en-US" sz="3200" dirty="0" smtClean="0"/>
              <a:t>Pressure Fall-off Test</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2065309774"/>
              </p:ext>
            </p:extLst>
          </p:nvPr>
        </p:nvGraphicFramePr>
        <p:xfrm>
          <a:off x="5993028" y="3733800"/>
          <a:ext cx="2817340" cy="2126395"/>
        </p:xfrm>
        <a:graphic>
          <a:graphicData uri="http://schemas.openxmlformats.org/drawingml/2006/table">
            <a:tbl>
              <a:tblPr firstRow="1" bandRow="1">
                <a:tableStyleId>{5C22544A-7EE6-4342-B048-85BDC9FD1C3A}</a:tableStyleId>
              </a:tblPr>
              <a:tblGrid>
                <a:gridCol w="1465778"/>
                <a:gridCol w="1351562"/>
              </a:tblGrid>
              <a:tr h="744659">
                <a:tc>
                  <a:txBody>
                    <a:bodyPr/>
                    <a:lstStyle/>
                    <a:p>
                      <a:pPr algn="l"/>
                      <a:r>
                        <a:rPr lang="en-US" sz="1600" b="1" dirty="0" smtClean="0"/>
                        <a:t>Pre-</a:t>
                      </a:r>
                      <a:r>
                        <a:rPr lang="en-US" sz="1600" b="1" dirty="0" err="1" smtClean="0"/>
                        <a:t>stim</a:t>
                      </a:r>
                      <a:r>
                        <a:rPr lang="en-US" sz="1600" b="1" dirty="0" smtClean="0"/>
                        <a:t> permeability (modeled)</a:t>
                      </a:r>
                      <a:endParaRPr lang="en-US" sz="1600" b="1" dirty="0"/>
                    </a:p>
                  </a:txBody>
                  <a:tcPr anchor="ctr"/>
                </a:tc>
                <a:tc>
                  <a:txBody>
                    <a:bodyPr/>
                    <a:lstStyle/>
                    <a:p>
                      <a:pPr algn="l"/>
                      <a:r>
                        <a:rPr lang="en-US" sz="1600" b="1" dirty="0" smtClean="0"/>
                        <a:t>0.01 md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10</a:t>
                      </a:r>
                      <a:r>
                        <a:rPr lang="en-US" sz="1600" b="1" baseline="30000" dirty="0" smtClean="0"/>
                        <a:t>-17</a:t>
                      </a:r>
                      <a:r>
                        <a:rPr lang="en-US" sz="1600" b="1" dirty="0" smtClean="0"/>
                        <a:t> m</a:t>
                      </a:r>
                      <a:r>
                        <a:rPr lang="en-US" sz="1600" b="1" baseline="30000" dirty="0" smtClean="0"/>
                        <a:t>2</a:t>
                      </a:r>
                      <a:endParaRPr lang="en-US" sz="1600" b="1" dirty="0" smtClean="0"/>
                    </a:p>
                    <a:p>
                      <a:pPr algn="l"/>
                      <a:endParaRPr lang="en-US" sz="1600" b="1" baseline="30000" dirty="0"/>
                    </a:p>
                  </a:txBody>
                  <a:tcPr anchor="ctr"/>
                </a:tc>
              </a:tr>
              <a:tr h="527467">
                <a:tc>
                  <a:txBody>
                    <a:bodyPr/>
                    <a:lstStyle/>
                    <a:p>
                      <a:pPr algn="l"/>
                      <a:r>
                        <a:rPr lang="en-US" sz="1600" b="1" dirty="0" smtClean="0"/>
                        <a:t>Fall-off analysis permeability*</a:t>
                      </a:r>
                      <a:endParaRPr lang="en-US" sz="1600" b="1" dirty="0"/>
                    </a:p>
                  </a:txBody>
                  <a:tcPr anchor="ctr"/>
                </a:tc>
                <a:tc>
                  <a:txBody>
                    <a:bodyPr/>
                    <a:lstStyle/>
                    <a:p>
                      <a:pPr algn="l"/>
                      <a:r>
                        <a:rPr lang="en-US" sz="1600" b="1" dirty="0" smtClean="0"/>
                        <a:t>1.46 md </a:t>
                      </a:r>
                    </a:p>
                    <a:p>
                      <a:pPr algn="l"/>
                      <a:r>
                        <a:rPr lang="en-US" sz="1600" b="1" dirty="0" smtClean="0"/>
                        <a:t>(10</a:t>
                      </a:r>
                      <a:r>
                        <a:rPr lang="en-US" sz="1600" b="1" baseline="30000" dirty="0" smtClean="0"/>
                        <a:t>-15</a:t>
                      </a:r>
                      <a:r>
                        <a:rPr lang="en-US" sz="1600" b="1" dirty="0" smtClean="0"/>
                        <a:t> m</a:t>
                      </a:r>
                      <a:r>
                        <a:rPr lang="en-US" sz="1600" b="1" baseline="30000" dirty="0" smtClean="0"/>
                        <a:t>2</a:t>
                      </a:r>
                      <a:r>
                        <a:rPr lang="en-US" sz="1600" b="1" dirty="0" smtClean="0"/>
                        <a:t>)</a:t>
                      </a:r>
                    </a:p>
                  </a:txBody>
                  <a:tcPr anchor="ctr"/>
                </a:tc>
              </a:tr>
              <a:tr h="480475">
                <a:tc>
                  <a:txBody>
                    <a:bodyPr/>
                    <a:lstStyle/>
                    <a:p>
                      <a:pPr algn="l"/>
                      <a:r>
                        <a:rPr lang="en-US" sz="1600" b="1" dirty="0" smtClean="0"/>
                        <a:t>Skin factor</a:t>
                      </a:r>
                      <a:endParaRPr lang="en-US" sz="1600" b="1" dirty="0"/>
                    </a:p>
                  </a:txBody>
                  <a:tcPr anchor="ctr"/>
                </a:tc>
                <a:tc>
                  <a:txBody>
                    <a:bodyPr/>
                    <a:lstStyle/>
                    <a:p>
                      <a:pPr algn="l"/>
                      <a:r>
                        <a:rPr lang="en-US" sz="1600" b="1" dirty="0" smtClean="0"/>
                        <a:t>-6.19</a:t>
                      </a:r>
                    </a:p>
                  </a:txBody>
                  <a:tcPr anchor="ctr"/>
                </a:tc>
              </a:tr>
            </a:tbl>
          </a:graphicData>
        </a:graphic>
      </p:graphicFrame>
      <p:sp>
        <p:nvSpPr>
          <p:cNvPr id="4" name="TextBox 3"/>
          <p:cNvSpPr txBox="1"/>
          <p:nvPr/>
        </p:nvSpPr>
        <p:spPr>
          <a:xfrm>
            <a:off x="152400" y="1066800"/>
            <a:ext cx="7543800" cy="5642338"/>
          </a:xfrm>
          <a:prstGeom prst="rect">
            <a:avLst/>
          </a:prstGeom>
        </p:spPr>
        <p:txBody>
          <a:bodyPr vert="horz" wrap="square" lIns="91440" tIns="45720" rIns="91440" bIns="45720" rtlCol="0" anchor="ctr">
            <a:normAutofit/>
          </a:bodyPr>
          <a:lstStyle/>
          <a:p>
            <a:pPr marL="571500" marR="0" indent="-571500" defTabSz="914400" rtl="0" eaLnBrk="1" fontAlgn="auto" latinLnBrk="0" hangingPunct="1">
              <a:lnSpc>
                <a:spcPct val="110000"/>
              </a:lnSpc>
              <a:spcBef>
                <a:spcPct val="0"/>
              </a:spcBef>
              <a:spcAft>
                <a:spcPts val="0"/>
              </a:spcAft>
              <a:buClrTx/>
              <a:buSzTx/>
              <a:buFont typeface="Arial" pitchFamily="34" charset="0"/>
              <a:buChar char="•"/>
              <a:tabLst/>
            </a:pPr>
            <a:r>
              <a:rPr lang="en-US" sz="2000" dirty="0" smtClean="0">
                <a:latin typeface="+mj-lt"/>
                <a:ea typeface="+mj-ea"/>
                <a:cs typeface="+mj-cs"/>
              </a:rPr>
              <a:t>Injection shut-off on 10/15/14.</a:t>
            </a:r>
          </a:p>
          <a:p>
            <a:pPr marL="571500" marR="0" indent="-571500" defTabSz="914400" rtl="0" eaLnBrk="1" fontAlgn="auto" latinLnBrk="0" hangingPunct="1">
              <a:lnSpc>
                <a:spcPct val="110000"/>
              </a:lnSpc>
              <a:spcBef>
                <a:spcPct val="0"/>
              </a:spcBef>
              <a:spcAft>
                <a:spcPts val="0"/>
              </a:spcAft>
              <a:buClrTx/>
              <a:buSzTx/>
              <a:buFont typeface="Arial" pitchFamily="34" charset="0"/>
              <a:buChar char="•"/>
              <a:tabLst/>
            </a:pPr>
            <a:r>
              <a:rPr lang="en-US" sz="2000" dirty="0" smtClean="0">
                <a:latin typeface="+mj-lt"/>
                <a:ea typeface="+mj-ea"/>
                <a:cs typeface="+mj-cs"/>
              </a:rPr>
              <a:t>Pressure fall off monitored down hole for 12 hours.</a:t>
            </a:r>
          </a:p>
          <a:p>
            <a:pPr marL="571500" marR="0" indent="-571500" defTabSz="914400" rtl="0" eaLnBrk="1" fontAlgn="auto" latinLnBrk="0" hangingPunct="1">
              <a:lnSpc>
                <a:spcPct val="110000"/>
              </a:lnSpc>
              <a:spcBef>
                <a:spcPct val="0"/>
              </a:spcBef>
              <a:spcAft>
                <a:spcPts val="0"/>
              </a:spcAft>
              <a:buClrTx/>
              <a:buSzTx/>
              <a:buFont typeface="Arial" pitchFamily="34" charset="0"/>
              <a:buChar char="•"/>
              <a:tabLst/>
            </a:pPr>
            <a:r>
              <a:rPr lang="en-US" sz="2000" dirty="0" smtClean="0">
                <a:latin typeface="+mj-lt"/>
                <a:ea typeface="+mj-ea"/>
                <a:cs typeface="+mj-cs"/>
              </a:rPr>
              <a:t>Data analyzed with Horner plot.</a:t>
            </a:r>
          </a:p>
          <a:p>
            <a:pPr marL="571500" marR="0" indent="-571500" defTabSz="914400" rtl="0" eaLnBrk="1" fontAlgn="auto" latinLnBrk="0" hangingPunct="1">
              <a:lnSpc>
                <a:spcPct val="110000"/>
              </a:lnSpc>
              <a:spcBef>
                <a:spcPct val="0"/>
              </a:spcBef>
              <a:spcAft>
                <a:spcPts val="0"/>
              </a:spcAft>
              <a:buClrTx/>
              <a:buSzTx/>
              <a:buFont typeface="Arial" pitchFamily="34" charset="0"/>
              <a:buChar char="•"/>
              <a:tabLst/>
            </a:pPr>
            <a:r>
              <a:rPr lang="en-US" sz="2000" dirty="0" err="1" smtClean="0">
                <a:latin typeface="+mj-lt"/>
                <a:ea typeface="+mj-ea"/>
                <a:cs typeface="+mj-cs"/>
              </a:rPr>
              <a:t>Transmissivity</a:t>
            </a:r>
            <a:r>
              <a:rPr lang="en-US" sz="2000" dirty="0" smtClean="0">
                <a:latin typeface="+mj-lt"/>
                <a:ea typeface="+mj-ea"/>
                <a:cs typeface="+mj-cs"/>
              </a:rPr>
              <a:t> calculated to be (957 md-</a:t>
            </a:r>
            <a:r>
              <a:rPr lang="en-US" sz="2000" dirty="0" err="1" smtClean="0">
                <a:latin typeface="+mj-lt"/>
                <a:ea typeface="+mj-ea"/>
                <a:cs typeface="+mj-cs"/>
              </a:rPr>
              <a:t>ft</a:t>
            </a:r>
            <a:r>
              <a:rPr lang="en-US" sz="2000" dirty="0" smtClean="0">
                <a:latin typeface="+mj-lt"/>
                <a:ea typeface="+mj-ea"/>
                <a:cs typeface="+mj-cs"/>
              </a:rPr>
              <a:t>).</a:t>
            </a: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b="1" dirty="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b="1"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a:latin typeface="+mj-lt"/>
              <a:ea typeface="+mj-ea"/>
              <a:cs typeface="+mj-cs"/>
            </a:endParaRPr>
          </a:p>
          <a:p>
            <a:pPr marR="0" defTabSz="914400" rtl="0" eaLnBrk="1" fontAlgn="auto" latinLnBrk="0" hangingPunct="1">
              <a:lnSpc>
                <a:spcPct val="100000"/>
              </a:lnSpc>
              <a:spcBef>
                <a:spcPct val="0"/>
              </a:spcBef>
              <a:spcAft>
                <a:spcPts val="0"/>
              </a:spcAft>
              <a:buClrTx/>
              <a:buSzTx/>
              <a:tabLst/>
            </a:pPr>
            <a:endParaRPr lang="en-US" sz="1200" dirty="0" smtClean="0">
              <a:latin typeface="+mj-lt"/>
              <a:ea typeface="+mj-ea"/>
              <a:cs typeface="+mj-cs"/>
            </a:endParaRPr>
          </a:p>
          <a:p>
            <a:pPr marR="0" defTabSz="914400" rtl="0" eaLnBrk="1" fontAlgn="auto" latinLnBrk="0" hangingPunct="1">
              <a:lnSpc>
                <a:spcPct val="100000"/>
              </a:lnSpc>
              <a:spcBef>
                <a:spcPct val="0"/>
              </a:spcBef>
              <a:spcAft>
                <a:spcPts val="0"/>
              </a:spcAft>
              <a:buClrTx/>
              <a:buSzTx/>
              <a:tabLst/>
            </a:pPr>
            <a:r>
              <a:rPr lang="en-US" sz="1200" dirty="0" smtClean="0">
                <a:latin typeface="+mj-lt"/>
                <a:ea typeface="+mj-ea"/>
                <a:cs typeface="+mj-cs"/>
              </a:rPr>
              <a:t>			*Assuming 200m reservoir height as presented in </a:t>
            </a:r>
            <a:r>
              <a:rPr lang="en-US" sz="1200" dirty="0" err="1" smtClean="0">
                <a:latin typeface="+mj-lt"/>
                <a:ea typeface="+mj-ea"/>
                <a:cs typeface="+mj-cs"/>
              </a:rPr>
              <a:t>Cladouhos</a:t>
            </a:r>
            <a:r>
              <a:rPr lang="en-US" sz="1200" dirty="0" smtClean="0">
                <a:latin typeface="+mj-lt"/>
                <a:ea typeface="+mj-ea"/>
                <a:cs typeface="+mj-cs"/>
              </a:rPr>
              <a:t> et al. 2011</a:t>
            </a:r>
          </a:p>
          <a:p>
            <a:pPr marL="0" marR="0" indent="0" defTabSz="914400" rtl="0" eaLnBrk="1" fontAlgn="auto" latinLnBrk="0" hangingPunct="1">
              <a:lnSpc>
                <a:spcPct val="100000"/>
              </a:lnSpc>
              <a:spcBef>
                <a:spcPct val="0"/>
              </a:spcBef>
              <a:spcAft>
                <a:spcPts val="0"/>
              </a:spcAft>
              <a:buClrTx/>
              <a:buSzTx/>
              <a:buFontTx/>
              <a:buNone/>
              <a:tabLst/>
            </a:pPr>
            <a:endParaRPr kumimoji="0" lang="en-US" sz="20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5" name="Picture 4"/>
          <p:cNvPicPr>
            <a:picLocks noChangeAspect="1"/>
          </p:cNvPicPr>
          <p:nvPr/>
        </p:nvPicPr>
        <p:blipFill>
          <a:blip r:embed="rId3"/>
          <a:stretch>
            <a:fillRect/>
          </a:stretch>
        </p:blipFill>
        <p:spPr>
          <a:xfrm>
            <a:off x="838200" y="2514600"/>
            <a:ext cx="5029200" cy="3655663"/>
          </a:xfrm>
          <a:prstGeom prst="rect">
            <a:avLst/>
          </a:prstGeom>
        </p:spPr>
      </p:pic>
    </p:spTree>
    <p:extLst>
      <p:ext uri="{BB962C8B-B14F-4D97-AF65-F5344CB8AC3E}">
        <p14:creationId xmlns:p14="http://schemas.microsoft.com/office/powerpoint/2010/main" val="2201331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012" y="944562"/>
            <a:ext cx="8919976" cy="5180944"/>
          </a:xfrm>
          <a:prstGeom prst="rect">
            <a:avLst/>
          </a:prstGeom>
        </p:spPr>
      </p:pic>
      <p:sp>
        <p:nvSpPr>
          <p:cNvPr id="3" name="Title 2"/>
          <p:cNvSpPr>
            <a:spLocks noGrp="1"/>
          </p:cNvSpPr>
          <p:nvPr>
            <p:ph type="title"/>
          </p:nvPr>
        </p:nvSpPr>
        <p:spPr>
          <a:xfrm>
            <a:off x="457200" y="381000"/>
            <a:ext cx="8229600" cy="563562"/>
          </a:xfrm>
        </p:spPr>
        <p:txBody>
          <a:bodyPr>
            <a:noAutofit/>
          </a:bodyPr>
          <a:lstStyle/>
          <a:p>
            <a:r>
              <a:rPr lang="en-US" sz="3200" dirty="0" smtClean="0"/>
              <a:t>Seismicity Rate </a:t>
            </a:r>
            <a:endParaRPr lang="en-US" sz="3200" dirty="0"/>
          </a:p>
        </p:txBody>
      </p:sp>
    </p:spTree>
    <p:extLst>
      <p:ext uri="{BB962C8B-B14F-4D97-AF65-F5344CB8AC3E}">
        <p14:creationId xmlns:p14="http://schemas.microsoft.com/office/powerpoint/2010/main" val="1603710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5618272" cy="5105400"/>
          </a:xfrm>
          <a:prstGeom prst="rect">
            <a:avLst/>
          </a:prstGeom>
        </p:spPr>
      </p:pic>
      <p:sp>
        <p:nvSpPr>
          <p:cNvPr id="3" name="TextBox 2"/>
          <p:cNvSpPr txBox="1"/>
          <p:nvPr/>
        </p:nvSpPr>
        <p:spPr>
          <a:xfrm>
            <a:off x="665502" y="368230"/>
            <a:ext cx="8325164" cy="584775"/>
          </a:xfrm>
          <a:prstGeom prst="rect">
            <a:avLst/>
          </a:prstGeom>
          <a:solidFill>
            <a:schemeClr val="bg1"/>
          </a:solidFill>
        </p:spPr>
        <p:txBody>
          <a:bodyPr wrap="none" rtlCol="0">
            <a:spAutoFit/>
          </a:bodyPr>
          <a:lstStyle/>
          <a:p>
            <a:r>
              <a:rPr lang="en-US" sz="3200" dirty="0" smtClean="0"/>
              <a:t>400 </a:t>
            </a:r>
            <a:r>
              <a:rPr lang="en-US" sz="3200" dirty="0"/>
              <a:t>M</a:t>
            </a:r>
            <a:r>
              <a:rPr lang="en-US" sz="3200" dirty="0" smtClean="0"/>
              <a:t>icro-Seismic Event Locations (hand-picked)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50" r="16293" b="1694"/>
          <a:stretch/>
        </p:blipFill>
        <p:spPr>
          <a:xfrm>
            <a:off x="5694472" y="1248250"/>
            <a:ext cx="3296194" cy="4847750"/>
          </a:xfrm>
          <a:prstGeom prst="rect">
            <a:avLst/>
          </a:prstGeom>
        </p:spPr>
      </p:pic>
      <p:cxnSp>
        <p:nvCxnSpPr>
          <p:cNvPr id="7" name="Straight Arrow Connector 6"/>
          <p:cNvCxnSpPr/>
          <p:nvPr/>
        </p:nvCxnSpPr>
        <p:spPr>
          <a:xfrm flipH="1">
            <a:off x="1371600" y="3543300"/>
            <a:ext cx="1295400" cy="1638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8319693">
            <a:off x="1539043" y="4158733"/>
            <a:ext cx="643125" cy="369332"/>
          </a:xfrm>
          <a:prstGeom prst="rect">
            <a:avLst/>
          </a:prstGeom>
          <a:noFill/>
        </p:spPr>
        <p:txBody>
          <a:bodyPr wrap="none" rtlCol="0">
            <a:spAutoFit/>
          </a:bodyPr>
          <a:lstStyle/>
          <a:p>
            <a:r>
              <a:rPr lang="en-US" dirty="0" smtClean="0"/>
              <a:t>1 km</a:t>
            </a:r>
            <a:endParaRPr lang="en-US" dirty="0"/>
          </a:p>
        </p:txBody>
      </p:sp>
      <p:sp>
        <p:nvSpPr>
          <p:cNvPr id="8" name="TextBox 7"/>
          <p:cNvSpPr txBox="1"/>
          <p:nvPr/>
        </p:nvSpPr>
        <p:spPr>
          <a:xfrm>
            <a:off x="2019300" y="5991135"/>
            <a:ext cx="6157776" cy="400110"/>
          </a:xfrm>
          <a:prstGeom prst="rect">
            <a:avLst/>
          </a:prstGeom>
          <a:solidFill>
            <a:schemeClr val="bg1"/>
          </a:solidFill>
        </p:spPr>
        <p:txBody>
          <a:bodyPr wrap="none" rtlCol="0">
            <a:spAutoFit/>
          </a:bodyPr>
          <a:lstStyle/>
          <a:p>
            <a:r>
              <a:rPr lang="en-US" sz="2000" dirty="0" smtClean="0"/>
              <a:t>Map View			                    North View</a:t>
            </a:r>
          </a:p>
        </p:txBody>
      </p:sp>
    </p:spTree>
    <p:extLst>
      <p:ext uri="{BB962C8B-B14F-4D97-AF65-F5344CB8AC3E}">
        <p14:creationId xmlns:p14="http://schemas.microsoft.com/office/powerpoint/2010/main" val="3261735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cladouhos\Desktop\SGWS\b-values all events.png"/>
          <p:cNvPicPr/>
          <p:nvPr/>
        </p:nvPicPr>
        <p:blipFill rotWithShape="1">
          <a:blip r:embed="rId2" cstate="print">
            <a:extLst>
              <a:ext uri="{28A0092B-C50C-407E-A947-70E740481C1C}">
                <a14:useLocalDpi xmlns:a14="http://schemas.microsoft.com/office/drawing/2010/main" val="0"/>
              </a:ext>
            </a:extLst>
          </a:blip>
          <a:srcRect t="6674" b="5613"/>
          <a:stretch/>
        </p:blipFill>
        <p:spPr bwMode="auto">
          <a:xfrm>
            <a:off x="762000" y="86884"/>
            <a:ext cx="8301074" cy="6161516"/>
          </a:xfrm>
          <a:prstGeom prst="rect">
            <a:avLst/>
          </a:prstGeom>
          <a:noFill/>
          <a:ln>
            <a:noFill/>
          </a:ln>
          <a:extLst>
            <a:ext uri="{53640926-AAD7-44D8-BBD7-CCE9431645EC}">
              <a14:shadowObscured xmlns:a14="http://schemas.microsoft.com/office/drawing/2010/main"/>
            </a:ext>
          </a:extLst>
        </p:spPr>
      </p:pic>
      <p:sp>
        <p:nvSpPr>
          <p:cNvPr id="6" name="Title 5"/>
          <p:cNvSpPr>
            <a:spLocks noGrp="1"/>
          </p:cNvSpPr>
          <p:nvPr>
            <p:ph type="title"/>
          </p:nvPr>
        </p:nvSpPr>
        <p:spPr>
          <a:xfrm>
            <a:off x="1670478" y="22433"/>
            <a:ext cx="7006263" cy="782303"/>
          </a:xfrm>
          <a:solidFill>
            <a:schemeClr val="bg1"/>
          </a:solidFill>
        </p:spPr>
        <p:txBody>
          <a:bodyPr>
            <a:normAutofit/>
          </a:bodyPr>
          <a:lstStyle/>
          <a:p>
            <a:r>
              <a:rPr lang="en-US" sz="3200" dirty="0" smtClean="0"/>
              <a:t>Micro-Seismic event size distribution</a:t>
            </a:r>
            <a:endParaRPr lang="en-US" sz="3200" dirty="0"/>
          </a:p>
        </p:txBody>
      </p:sp>
      <p:sp>
        <p:nvSpPr>
          <p:cNvPr id="7" name="TextBox 6"/>
          <p:cNvSpPr txBox="1"/>
          <p:nvPr/>
        </p:nvSpPr>
        <p:spPr>
          <a:xfrm>
            <a:off x="6145988" y="5158409"/>
            <a:ext cx="891591" cy="369332"/>
          </a:xfrm>
          <a:prstGeom prst="rect">
            <a:avLst/>
          </a:prstGeom>
          <a:noFill/>
        </p:spPr>
        <p:txBody>
          <a:bodyPr wrap="none" rtlCol="0">
            <a:spAutoFit/>
          </a:bodyPr>
          <a:lstStyle/>
          <a:p>
            <a:r>
              <a:rPr lang="en-US" dirty="0" smtClean="0"/>
              <a:t>Mw 2.3</a:t>
            </a:r>
            <a:endParaRPr lang="en-US" dirty="0"/>
          </a:p>
        </p:txBody>
      </p:sp>
      <p:sp>
        <p:nvSpPr>
          <p:cNvPr id="8" name="TextBox 7"/>
          <p:cNvSpPr txBox="1"/>
          <p:nvPr/>
        </p:nvSpPr>
        <p:spPr>
          <a:xfrm>
            <a:off x="2777202" y="3167642"/>
            <a:ext cx="891591" cy="369332"/>
          </a:xfrm>
          <a:prstGeom prst="rect">
            <a:avLst/>
          </a:prstGeom>
          <a:noFill/>
        </p:spPr>
        <p:txBody>
          <a:bodyPr wrap="none" rtlCol="0">
            <a:spAutoFit/>
          </a:bodyPr>
          <a:lstStyle/>
          <a:p>
            <a:r>
              <a:rPr lang="en-US" dirty="0" smtClean="0"/>
              <a:t>Mw 0.0</a:t>
            </a:r>
            <a:endParaRPr lang="en-US" dirty="0"/>
          </a:p>
        </p:txBody>
      </p:sp>
      <p:sp>
        <p:nvSpPr>
          <p:cNvPr id="9" name="TextBox 8"/>
          <p:cNvSpPr txBox="1"/>
          <p:nvPr/>
        </p:nvSpPr>
        <p:spPr>
          <a:xfrm>
            <a:off x="4791462" y="2188055"/>
            <a:ext cx="1340239" cy="369332"/>
          </a:xfrm>
          <a:prstGeom prst="rect">
            <a:avLst/>
          </a:prstGeom>
          <a:noFill/>
        </p:spPr>
        <p:txBody>
          <a:bodyPr wrap="none" rtlCol="0">
            <a:spAutoFit/>
          </a:bodyPr>
          <a:lstStyle/>
          <a:p>
            <a:r>
              <a:rPr lang="en-US" dirty="0"/>
              <a:t>b</a:t>
            </a:r>
            <a:r>
              <a:rPr lang="en-US" dirty="0" smtClean="0"/>
              <a:t>-value 1.01</a:t>
            </a:r>
            <a:endParaRPr lang="en-US" dirty="0"/>
          </a:p>
        </p:txBody>
      </p:sp>
      <p:cxnSp>
        <p:nvCxnSpPr>
          <p:cNvPr id="11" name="Straight Arrow Connector 10"/>
          <p:cNvCxnSpPr/>
          <p:nvPr/>
        </p:nvCxnSpPr>
        <p:spPr>
          <a:xfrm flipV="1">
            <a:off x="3395013" y="2121116"/>
            <a:ext cx="273780" cy="936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p:cNvCxnSpPr>
          <p:nvPr/>
        </p:nvCxnSpPr>
        <p:spPr>
          <a:xfrm flipV="1">
            <a:off x="7037579" y="5257800"/>
            <a:ext cx="630965" cy="85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989395" y="2810516"/>
            <a:ext cx="856325" cy="369332"/>
          </a:xfrm>
          <a:prstGeom prst="rect">
            <a:avLst/>
          </a:prstGeom>
          <a:solidFill>
            <a:schemeClr val="bg1"/>
          </a:solidFill>
        </p:spPr>
        <p:txBody>
          <a:bodyPr wrap="none" rtlCol="0">
            <a:spAutoFit/>
          </a:bodyPr>
          <a:lstStyle/>
          <a:p>
            <a:r>
              <a:rPr lang="en-US" dirty="0" smtClean="0"/>
              <a:t>Log (N)</a:t>
            </a:r>
            <a:endParaRPr lang="en-US" dirty="0"/>
          </a:p>
        </p:txBody>
      </p:sp>
    </p:spTree>
    <p:extLst>
      <p:ext uri="{BB962C8B-B14F-4D97-AF65-F5344CB8AC3E}">
        <p14:creationId xmlns:p14="http://schemas.microsoft.com/office/powerpoint/2010/main" val="559265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118" y="595618"/>
            <a:ext cx="8657070" cy="6291617"/>
          </a:xfrm>
          <a:prstGeom prst="rect">
            <a:avLst/>
          </a:prstGeom>
        </p:spPr>
      </p:pic>
      <p:sp>
        <p:nvSpPr>
          <p:cNvPr id="2" name="Title 1"/>
          <p:cNvSpPr>
            <a:spLocks noGrp="1"/>
          </p:cNvSpPr>
          <p:nvPr>
            <p:ph type="title"/>
          </p:nvPr>
        </p:nvSpPr>
        <p:spPr>
          <a:xfrm>
            <a:off x="685800" y="81691"/>
            <a:ext cx="8229600" cy="513927"/>
          </a:xfrm>
        </p:spPr>
        <p:txBody>
          <a:bodyPr>
            <a:noAutofit/>
          </a:bodyPr>
          <a:lstStyle/>
          <a:p>
            <a:r>
              <a:rPr lang="en-US" sz="2800" dirty="0" smtClean="0"/>
              <a:t>Flowing Temperature Survey, October 15</a:t>
            </a:r>
            <a:endParaRPr lang="en-US" sz="2800" dirty="0"/>
          </a:p>
        </p:txBody>
      </p:sp>
      <p:cxnSp>
        <p:nvCxnSpPr>
          <p:cNvPr id="5" name="Straight Arrow Connector 4"/>
          <p:cNvCxnSpPr/>
          <p:nvPr/>
        </p:nvCxnSpPr>
        <p:spPr>
          <a:xfrm flipH="1">
            <a:off x="5791200" y="4495800"/>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858000" y="4290271"/>
            <a:ext cx="1191289" cy="369332"/>
          </a:xfrm>
          <a:prstGeom prst="rect">
            <a:avLst/>
          </a:prstGeom>
          <a:noFill/>
        </p:spPr>
        <p:txBody>
          <a:bodyPr wrap="none" rtlCol="0">
            <a:spAutoFit/>
          </a:bodyPr>
          <a:lstStyle/>
          <a:p>
            <a:r>
              <a:rPr lang="en-US" dirty="0" smtClean="0"/>
              <a:t>8393-8415</a:t>
            </a:r>
            <a:endParaRPr lang="en-US" dirty="0"/>
          </a:p>
        </p:txBody>
      </p:sp>
      <p:cxnSp>
        <p:nvCxnSpPr>
          <p:cNvPr id="7" name="Straight Arrow Connector 6"/>
          <p:cNvCxnSpPr/>
          <p:nvPr/>
        </p:nvCxnSpPr>
        <p:spPr>
          <a:xfrm flipH="1">
            <a:off x="6172200" y="5069935"/>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328017" y="4840006"/>
            <a:ext cx="1191289" cy="369332"/>
          </a:xfrm>
          <a:prstGeom prst="rect">
            <a:avLst/>
          </a:prstGeom>
          <a:noFill/>
        </p:spPr>
        <p:txBody>
          <a:bodyPr wrap="none" rtlCol="0">
            <a:spAutoFit/>
          </a:bodyPr>
          <a:lstStyle/>
          <a:p>
            <a:r>
              <a:rPr lang="en-US" dirty="0" smtClean="0"/>
              <a:t>8791-8835</a:t>
            </a:r>
            <a:endParaRPr lang="en-US" dirty="0"/>
          </a:p>
        </p:txBody>
      </p:sp>
      <p:sp>
        <p:nvSpPr>
          <p:cNvPr id="9" name="TextBox 8"/>
          <p:cNvSpPr txBox="1"/>
          <p:nvPr/>
        </p:nvSpPr>
        <p:spPr>
          <a:xfrm>
            <a:off x="7162800" y="5672303"/>
            <a:ext cx="1191289" cy="369332"/>
          </a:xfrm>
          <a:prstGeom prst="rect">
            <a:avLst/>
          </a:prstGeom>
          <a:noFill/>
        </p:spPr>
        <p:txBody>
          <a:bodyPr wrap="none" rtlCol="0">
            <a:spAutoFit/>
          </a:bodyPr>
          <a:lstStyle/>
          <a:p>
            <a:r>
              <a:rPr lang="en-US" dirty="0" smtClean="0"/>
              <a:t>9320-9500</a:t>
            </a:r>
            <a:endParaRPr lang="en-US" dirty="0"/>
          </a:p>
        </p:txBody>
      </p:sp>
      <p:cxnSp>
        <p:nvCxnSpPr>
          <p:cNvPr id="10" name="Straight Arrow Connector 9"/>
          <p:cNvCxnSpPr/>
          <p:nvPr/>
        </p:nvCxnSpPr>
        <p:spPr>
          <a:xfrm flipH="1" flipV="1">
            <a:off x="6172200" y="5779120"/>
            <a:ext cx="914400" cy="1540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943600" y="5933169"/>
            <a:ext cx="11430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074665" y="2519484"/>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41465" y="2334818"/>
            <a:ext cx="1191352" cy="369332"/>
          </a:xfrm>
          <a:prstGeom prst="rect">
            <a:avLst/>
          </a:prstGeom>
          <a:noFill/>
        </p:spPr>
        <p:txBody>
          <a:bodyPr wrap="none" rtlCol="0">
            <a:spAutoFit/>
          </a:bodyPr>
          <a:lstStyle/>
          <a:p>
            <a:r>
              <a:rPr lang="en-US" dirty="0" smtClean="0"/>
              <a:t>6878-6929</a:t>
            </a:r>
            <a:endParaRPr lang="en-US" dirty="0"/>
          </a:p>
        </p:txBody>
      </p:sp>
      <p:cxnSp>
        <p:nvCxnSpPr>
          <p:cNvPr id="14" name="Straight Arrow Connector 13"/>
          <p:cNvCxnSpPr/>
          <p:nvPr/>
        </p:nvCxnSpPr>
        <p:spPr>
          <a:xfrm flipH="1">
            <a:off x="5186542" y="3536909"/>
            <a:ext cx="757058" cy="6905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36728" y="3272760"/>
            <a:ext cx="1191289" cy="369332"/>
          </a:xfrm>
          <a:prstGeom prst="rect">
            <a:avLst/>
          </a:prstGeom>
          <a:noFill/>
        </p:spPr>
        <p:txBody>
          <a:bodyPr wrap="none" rtlCol="0">
            <a:spAutoFit/>
          </a:bodyPr>
          <a:lstStyle/>
          <a:p>
            <a:r>
              <a:rPr lang="en-US" dirty="0" smtClean="0"/>
              <a:t>8200-8240</a:t>
            </a:r>
            <a:endParaRPr lang="en-US" dirty="0"/>
          </a:p>
        </p:txBody>
      </p:sp>
      <p:cxnSp>
        <p:nvCxnSpPr>
          <p:cNvPr id="21" name="Straight Arrow Connector 20"/>
          <p:cNvCxnSpPr/>
          <p:nvPr/>
        </p:nvCxnSpPr>
        <p:spPr>
          <a:xfrm flipH="1" flipV="1">
            <a:off x="2288127" y="4048711"/>
            <a:ext cx="637262" cy="32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873914" y="3968394"/>
            <a:ext cx="652743" cy="369332"/>
          </a:xfrm>
          <a:prstGeom prst="rect">
            <a:avLst/>
          </a:prstGeom>
          <a:noFill/>
        </p:spPr>
        <p:txBody>
          <a:bodyPr wrap="none" rtlCol="0">
            <a:spAutoFit/>
          </a:bodyPr>
          <a:lstStyle/>
          <a:p>
            <a:r>
              <a:rPr lang="en-US" dirty="0" smtClean="0"/>
              <a:t>8145</a:t>
            </a:r>
            <a:endParaRPr lang="en-US" dirty="0"/>
          </a:p>
        </p:txBody>
      </p:sp>
      <p:cxnSp>
        <p:nvCxnSpPr>
          <p:cNvPr id="25" name="Straight Arrow Connector 24"/>
          <p:cNvCxnSpPr/>
          <p:nvPr/>
        </p:nvCxnSpPr>
        <p:spPr>
          <a:xfrm flipH="1">
            <a:off x="2288127" y="3177098"/>
            <a:ext cx="367045" cy="8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700898" y="3000670"/>
            <a:ext cx="652743" cy="369332"/>
          </a:xfrm>
          <a:prstGeom prst="rect">
            <a:avLst/>
          </a:prstGeom>
          <a:noFill/>
        </p:spPr>
        <p:txBody>
          <a:bodyPr wrap="none" rtlCol="0">
            <a:spAutoFit/>
          </a:bodyPr>
          <a:lstStyle/>
          <a:p>
            <a:r>
              <a:rPr lang="en-US" dirty="0" smtClean="0"/>
              <a:t>7477</a:t>
            </a:r>
            <a:endParaRPr lang="en-US" dirty="0"/>
          </a:p>
        </p:txBody>
      </p:sp>
      <p:sp>
        <p:nvSpPr>
          <p:cNvPr id="19" name="TextBox 18"/>
          <p:cNvSpPr txBox="1"/>
          <p:nvPr/>
        </p:nvSpPr>
        <p:spPr>
          <a:xfrm>
            <a:off x="3498317" y="1376594"/>
            <a:ext cx="5445658" cy="369332"/>
          </a:xfrm>
          <a:prstGeom prst="rect">
            <a:avLst/>
          </a:prstGeom>
          <a:noFill/>
        </p:spPr>
        <p:txBody>
          <a:bodyPr wrap="none" rtlCol="0">
            <a:spAutoFit/>
          </a:bodyPr>
          <a:lstStyle/>
          <a:p>
            <a:r>
              <a:rPr lang="en-US" dirty="0" smtClean="0"/>
              <a:t>Logged on 10/15 with outflow rate of ~100 </a:t>
            </a:r>
            <a:r>
              <a:rPr lang="en-US" dirty="0" err="1" smtClean="0"/>
              <a:t>gpm</a:t>
            </a:r>
            <a:r>
              <a:rPr lang="en-US" dirty="0" smtClean="0"/>
              <a:t> (6.3 l/s)</a:t>
            </a:r>
            <a:endParaRPr lang="en-US" dirty="0"/>
          </a:p>
        </p:txBody>
      </p:sp>
    </p:spTree>
    <p:extLst>
      <p:ext uri="{BB962C8B-B14F-4D97-AF65-F5344CB8AC3E}">
        <p14:creationId xmlns:p14="http://schemas.microsoft.com/office/powerpoint/2010/main" val="3145172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38" y="889432"/>
            <a:ext cx="2386043" cy="2463367"/>
          </a:xfrm>
        </p:spPr>
        <p:txBody>
          <a:bodyPr>
            <a:normAutofit fontScale="90000"/>
          </a:bodyPr>
          <a:lstStyle/>
          <a:p>
            <a:r>
              <a:rPr lang="en-US" sz="3600" dirty="0" smtClean="0"/>
              <a:t>Progression</a:t>
            </a:r>
            <a:br>
              <a:rPr lang="en-US" sz="3600" dirty="0" smtClean="0"/>
            </a:br>
            <a:r>
              <a:rPr lang="en-US" sz="3600" dirty="0" smtClean="0"/>
              <a:t>of seismicity from well</a:t>
            </a:r>
            <a:br>
              <a:rPr lang="en-US" sz="3600" dirty="0" smtClean="0"/>
            </a:b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52400"/>
            <a:ext cx="6182184" cy="6858000"/>
          </a:xfrm>
          <a:prstGeom prst="rect">
            <a:avLst/>
          </a:prstGeom>
        </p:spPr>
      </p:pic>
      <p:sp>
        <p:nvSpPr>
          <p:cNvPr id="11" name="TextBox 10"/>
          <p:cNvSpPr txBox="1"/>
          <p:nvPr/>
        </p:nvSpPr>
        <p:spPr>
          <a:xfrm>
            <a:off x="2814971" y="685800"/>
            <a:ext cx="2568524" cy="369332"/>
          </a:xfrm>
          <a:prstGeom prst="rect">
            <a:avLst/>
          </a:prstGeom>
          <a:solidFill>
            <a:schemeClr val="bg1"/>
          </a:solidFill>
        </p:spPr>
        <p:txBody>
          <a:bodyPr wrap="none" rtlCol="0">
            <a:spAutoFit/>
          </a:bodyPr>
          <a:lstStyle/>
          <a:p>
            <a:r>
              <a:rPr lang="en-US" b="1" dirty="0" smtClean="0">
                <a:solidFill>
                  <a:srgbClr val="00B050"/>
                </a:solidFill>
              </a:rPr>
              <a:t>MD potential exit depths</a:t>
            </a:r>
            <a:endParaRPr lang="en-US" b="1" dirty="0">
              <a:solidFill>
                <a:srgbClr val="00B050"/>
              </a:solidFill>
            </a:endParaRPr>
          </a:p>
        </p:txBody>
      </p:sp>
      <p:sp>
        <p:nvSpPr>
          <p:cNvPr id="12" name="TextBox 11"/>
          <p:cNvSpPr txBox="1"/>
          <p:nvPr/>
        </p:nvSpPr>
        <p:spPr>
          <a:xfrm>
            <a:off x="2915040" y="2377492"/>
            <a:ext cx="661432" cy="307777"/>
          </a:xfrm>
          <a:prstGeom prst="rect">
            <a:avLst/>
          </a:prstGeom>
          <a:solidFill>
            <a:schemeClr val="bg1"/>
          </a:solidFill>
        </p:spPr>
        <p:txBody>
          <a:bodyPr wrap="square" rtlCol="0">
            <a:spAutoFit/>
          </a:bodyPr>
          <a:lstStyle/>
          <a:p>
            <a:r>
              <a:rPr lang="en-US" sz="1400" dirty="0" smtClean="0"/>
              <a:t>6863’</a:t>
            </a:r>
            <a:endParaRPr lang="en-US" sz="1400" dirty="0"/>
          </a:p>
        </p:txBody>
      </p:sp>
      <p:sp>
        <p:nvSpPr>
          <p:cNvPr id="13" name="TextBox 12"/>
          <p:cNvSpPr txBox="1"/>
          <p:nvPr/>
        </p:nvSpPr>
        <p:spPr>
          <a:xfrm>
            <a:off x="2796421" y="3821418"/>
            <a:ext cx="685800" cy="307777"/>
          </a:xfrm>
          <a:prstGeom prst="rect">
            <a:avLst/>
          </a:prstGeom>
          <a:solidFill>
            <a:schemeClr val="bg1"/>
          </a:solidFill>
        </p:spPr>
        <p:txBody>
          <a:bodyPr wrap="square" rtlCol="0">
            <a:spAutoFit/>
          </a:bodyPr>
          <a:lstStyle/>
          <a:p>
            <a:r>
              <a:rPr lang="en-US" sz="1400" dirty="0" smtClean="0"/>
              <a:t>8390’</a:t>
            </a:r>
            <a:endParaRPr lang="en-US" sz="1400" dirty="0"/>
          </a:p>
        </p:txBody>
      </p:sp>
      <p:sp>
        <p:nvSpPr>
          <p:cNvPr id="14" name="TextBox 13"/>
          <p:cNvSpPr txBox="1"/>
          <p:nvPr/>
        </p:nvSpPr>
        <p:spPr>
          <a:xfrm>
            <a:off x="2837000" y="5275582"/>
            <a:ext cx="757932" cy="307777"/>
          </a:xfrm>
          <a:prstGeom prst="rect">
            <a:avLst/>
          </a:prstGeom>
          <a:solidFill>
            <a:schemeClr val="bg1"/>
          </a:solidFill>
        </p:spPr>
        <p:txBody>
          <a:bodyPr wrap="square" rtlCol="0">
            <a:spAutoFit/>
          </a:bodyPr>
          <a:lstStyle/>
          <a:p>
            <a:r>
              <a:rPr lang="en-US" sz="1400" dirty="0" smtClean="0"/>
              <a:t>9624’</a:t>
            </a:r>
            <a:endParaRPr lang="en-US" sz="1400" dirty="0"/>
          </a:p>
        </p:txBody>
      </p:sp>
      <p:cxnSp>
        <p:nvCxnSpPr>
          <p:cNvPr id="15" name="Straight Arrow Connector 14"/>
          <p:cNvCxnSpPr/>
          <p:nvPr/>
        </p:nvCxnSpPr>
        <p:spPr>
          <a:xfrm>
            <a:off x="3576472" y="5517440"/>
            <a:ext cx="27736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88656" y="3984917"/>
            <a:ext cx="27736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88656" y="2490705"/>
            <a:ext cx="27736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27178" y="5664589"/>
            <a:ext cx="757932" cy="307777"/>
          </a:xfrm>
          <a:prstGeom prst="rect">
            <a:avLst/>
          </a:prstGeom>
          <a:solidFill>
            <a:schemeClr val="bg1"/>
          </a:solidFill>
        </p:spPr>
        <p:txBody>
          <a:bodyPr wrap="square" rtlCol="0">
            <a:spAutoFit/>
          </a:bodyPr>
          <a:lstStyle/>
          <a:p>
            <a:r>
              <a:rPr lang="en-US" sz="1400" dirty="0" smtClean="0"/>
              <a:t>9950’</a:t>
            </a:r>
            <a:endParaRPr lang="en-US" sz="1400" dirty="0"/>
          </a:p>
        </p:txBody>
      </p:sp>
      <p:cxnSp>
        <p:nvCxnSpPr>
          <p:cNvPr id="19" name="Straight Arrow Connector 18"/>
          <p:cNvCxnSpPr/>
          <p:nvPr/>
        </p:nvCxnSpPr>
        <p:spPr>
          <a:xfrm>
            <a:off x="3594932" y="5818477"/>
            <a:ext cx="27736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88656" y="4521177"/>
            <a:ext cx="27736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23705" y="4408732"/>
            <a:ext cx="757932" cy="307777"/>
          </a:xfrm>
          <a:prstGeom prst="rect">
            <a:avLst/>
          </a:prstGeom>
          <a:solidFill>
            <a:schemeClr val="bg1"/>
          </a:solidFill>
        </p:spPr>
        <p:txBody>
          <a:bodyPr wrap="square" rtlCol="0">
            <a:spAutoFit/>
          </a:bodyPr>
          <a:lstStyle/>
          <a:p>
            <a:r>
              <a:rPr lang="en-US" sz="1400" dirty="0" smtClean="0"/>
              <a:t>8800’</a:t>
            </a:r>
            <a:endParaRPr lang="en-US" sz="1400" dirty="0"/>
          </a:p>
        </p:txBody>
      </p:sp>
      <p:grpSp>
        <p:nvGrpSpPr>
          <p:cNvPr id="9" name="Group 8"/>
          <p:cNvGrpSpPr/>
          <p:nvPr/>
        </p:nvGrpSpPr>
        <p:grpSpPr>
          <a:xfrm>
            <a:off x="4000102" y="3975306"/>
            <a:ext cx="2320069" cy="1843171"/>
            <a:chOff x="4000102" y="3975306"/>
            <a:chExt cx="2320069" cy="1843171"/>
          </a:xfrm>
        </p:grpSpPr>
        <p:cxnSp>
          <p:nvCxnSpPr>
            <p:cNvPr id="7" name="Straight Arrow Connector 6"/>
            <p:cNvCxnSpPr/>
            <p:nvPr/>
          </p:nvCxnSpPr>
          <p:spPr>
            <a:xfrm flipV="1">
              <a:off x="4018440" y="3975306"/>
              <a:ext cx="1768331" cy="672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018440" y="5742277"/>
              <a:ext cx="1225453"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000102" y="4852905"/>
              <a:ext cx="2320069" cy="654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724400" y="2685270"/>
            <a:ext cx="289546" cy="2494762"/>
            <a:chOff x="4724400" y="2685270"/>
            <a:chExt cx="289546" cy="2494762"/>
          </a:xfrm>
        </p:grpSpPr>
        <p:cxnSp>
          <p:nvCxnSpPr>
            <p:cNvPr id="28" name="Straight Arrow Connector 27"/>
            <p:cNvCxnSpPr/>
            <p:nvPr/>
          </p:nvCxnSpPr>
          <p:spPr>
            <a:xfrm flipV="1">
              <a:off x="4724400" y="2685270"/>
              <a:ext cx="102402" cy="1290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775601" y="4408732"/>
              <a:ext cx="238345" cy="77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p:nvCxnSpPr>
        <p:spPr>
          <a:xfrm rot="-120000">
            <a:off x="6976872" y="4571771"/>
            <a:ext cx="0" cy="754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53200" y="4937760"/>
            <a:ext cx="76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3388897">
            <a:off x="6869157" y="4609715"/>
            <a:ext cx="1109919" cy="369332"/>
          </a:xfrm>
          <a:prstGeom prst="rect">
            <a:avLst/>
          </a:prstGeom>
          <a:noFill/>
        </p:spPr>
        <p:txBody>
          <a:bodyPr wrap="none" rtlCol="0">
            <a:spAutoFit/>
          </a:bodyPr>
          <a:lstStyle/>
          <a:p>
            <a:r>
              <a:rPr lang="en-US" dirty="0" smtClean="0"/>
              <a:t>error bars</a:t>
            </a:r>
            <a:endParaRPr lang="en-US" dirty="0"/>
          </a:p>
        </p:txBody>
      </p:sp>
    </p:spTree>
    <p:extLst>
      <p:ext uri="{BB962C8B-B14F-4D97-AF65-F5344CB8AC3E}">
        <p14:creationId xmlns:p14="http://schemas.microsoft.com/office/powerpoint/2010/main" val="33437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416" y="277095"/>
            <a:ext cx="8663167" cy="6303810"/>
          </a:xfrm>
          <a:prstGeom prst="rect">
            <a:avLst/>
          </a:prstGeom>
        </p:spPr>
      </p:pic>
      <p:sp>
        <p:nvSpPr>
          <p:cNvPr id="4" name="Title 3"/>
          <p:cNvSpPr>
            <a:spLocks noGrp="1"/>
          </p:cNvSpPr>
          <p:nvPr>
            <p:ph type="title"/>
          </p:nvPr>
        </p:nvSpPr>
        <p:spPr>
          <a:xfrm>
            <a:off x="457199" y="38100"/>
            <a:ext cx="8229600" cy="715962"/>
          </a:xfrm>
          <a:solidFill>
            <a:schemeClr val="bg1"/>
          </a:solidFill>
        </p:spPr>
        <p:txBody>
          <a:bodyPr>
            <a:normAutofit/>
          </a:bodyPr>
          <a:lstStyle/>
          <a:p>
            <a:r>
              <a:rPr lang="en-US" sz="3200" dirty="0" smtClean="0"/>
              <a:t>PTS Logging to document TZIM effect </a:t>
            </a:r>
            <a:endParaRPr lang="en-US" sz="3200" dirty="0"/>
          </a:p>
        </p:txBody>
      </p:sp>
    </p:spTree>
    <p:extLst>
      <p:ext uri="{BB962C8B-B14F-4D97-AF65-F5344CB8AC3E}">
        <p14:creationId xmlns:p14="http://schemas.microsoft.com/office/powerpoint/2010/main" val="137982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465" y="280143"/>
            <a:ext cx="8657070" cy="6297714"/>
          </a:xfrm>
          <a:prstGeom prst="rect">
            <a:avLst/>
          </a:prstGeom>
        </p:spPr>
      </p:pic>
      <p:sp>
        <p:nvSpPr>
          <p:cNvPr id="4" name="TextBox 3"/>
          <p:cNvSpPr txBox="1"/>
          <p:nvPr/>
        </p:nvSpPr>
        <p:spPr>
          <a:xfrm>
            <a:off x="1295400" y="381000"/>
            <a:ext cx="4185826" cy="523220"/>
          </a:xfrm>
          <a:prstGeom prst="rect">
            <a:avLst/>
          </a:prstGeom>
          <a:noFill/>
        </p:spPr>
        <p:txBody>
          <a:bodyPr wrap="none" rtlCol="0">
            <a:spAutoFit/>
          </a:bodyPr>
          <a:lstStyle/>
          <a:p>
            <a:r>
              <a:rPr lang="en-US" sz="2800" dirty="0" smtClean="0"/>
              <a:t>Evidence for TZIM Blocking </a:t>
            </a:r>
            <a:endParaRPr lang="en-US" sz="2800" dirty="0"/>
          </a:p>
        </p:txBody>
      </p:sp>
      <p:pic>
        <p:nvPicPr>
          <p:cNvPr id="5" name="Picture 4"/>
          <p:cNvPicPr>
            <a:picLocks noChangeAspect="1"/>
          </p:cNvPicPr>
          <p:nvPr/>
        </p:nvPicPr>
        <p:blipFill>
          <a:blip r:embed="rId3"/>
          <a:stretch>
            <a:fillRect/>
          </a:stretch>
        </p:blipFill>
        <p:spPr>
          <a:xfrm>
            <a:off x="6629400" y="381000"/>
            <a:ext cx="2133600" cy="1312227"/>
          </a:xfrm>
          <a:prstGeom prst="rect">
            <a:avLst/>
          </a:prstGeom>
        </p:spPr>
      </p:pic>
    </p:spTree>
    <p:extLst>
      <p:ext uri="{BB962C8B-B14F-4D97-AF65-F5344CB8AC3E}">
        <p14:creationId xmlns:p14="http://schemas.microsoft.com/office/powerpoint/2010/main" val="2636985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8002"/>
          <a:stretch/>
        </p:blipFill>
        <p:spPr>
          <a:xfrm>
            <a:off x="228600" y="279400"/>
            <a:ext cx="8552598" cy="6096000"/>
          </a:xfrm>
          <a:prstGeom prst="rect">
            <a:avLst/>
          </a:prstGeom>
        </p:spPr>
      </p:pic>
      <p:sp>
        <p:nvSpPr>
          <p:cNvPr id="5" name="Title 4"/>
          <p:cNvSpPr>
            <a:spLocks noGrp="1"/>
          </p:cNvSpPr>
          <p:nvPr>
            <p:ph type="title"/>
          </p:nvPr>
        </p:nvSpPr>
        <p:spPr>
          <a:xfrm>
            <a:off x="551598" y="196533"/>
            <a:ext cx="8229600" cy="715962"/>
          </a:xfrm>
          <a:solidFill>
            <a:schemeClr val="bg1"/>
          </a:solidFill>
        </p:spPr>
        <p:txBody>
          <a:bodyPr>
            <a:normAutofit/>
          </a:bodyPr>
          <a:lstStyle/>
          <a:p>
            <a:r>
              <a:rPr lang="en-US" sz="2800" dirty="0" smtClean="0"/>
              <a:t>Nov. 24-25 </a:t>
            </a:r>
            <a:r>
              <a:rPr lang="en-US" sz="2800" dirty="0" err="1" smtClean="0"/>
              <a:t>flowback</a:t>
            </a:r>
            <a:r>
              <a:rPr lang="en-US" sz="2800" dirty="0" smtClean="0"/>
              <a:t>: TZIM degradation product</a:t>
            </a:r>
            <a:endParaRPr lang="en-US" sz="2800" dirty="0"/>
          </a:p>
        </p:txBody>
      </p:sp>
      <p:sp>
        <p:nvSpPr>
          <p:cNvPr id="8" name="TextBox 7"/>
          <p:cNvSpPr txBox="1"/>
          <p:nvPr/>
        </p:nvSpPr>
        <p:spPr>
          <a:xfrm>
            <a:off x="1752600" y="5105400"/>
            <a:ext cx="1971437" cy="369332"/>
          </a:xfrm>
          <a:prstGeom prst="rect">
            <a:avLst/>
          </a:prstGeom>
          <a:solidFill>
            <a:schemeClr val="bg1"/>
          </a:solidFill>
        </p:spPr>
        <p:txBody>
          <a:bodyPr wrap="none" rtlCol="0">
            <a:spAutoFit/>
          </a:bodyPr>
          <a:lstStyle/>
          <a:p>
            <a:r>
              <a:rPr lang="en-US" dirty="0" smtClean="0"/>
              <a:t>Partial degradation</a:t>
            </a:r>
          </a:p>
        </p:txBody>
      </p:sp>
      <p:sp>
        <p:nvSpPr>
          <p:cNvPr id="9" name="TextBox 8"/>
          <p:cNvSpPr txBox="1"/>
          <p:nvPr/>
        </p:nvSpPr>
        <p:spPr>
          <a:xfrm>
            <a:off x="2590800" y="1295400"/>
            <a:ext cx="2449260" cy="923330"/>
          </a:xfrm>
          <a:prstGeom prst="rect">
            <a:avLst/>
          </a:prstGeom>
          <a:solidFill>
            <a:schemeClr val="bg1"/>
          </a:solidFill>
        </p:spPr>
        <p:txBody>
          <a:bodyPr wrap="none" rtlCol="0">
            <a:spAutoFit/>
          </a:bodyPr>
          <a:lstStyle/>
          <a:p>
            <a:r>
              <a:rPr lang="en-US" dirty="0" err="1" smtClean="0"/>
              <a:t>AltaVert</a:t>
            </a:r>
            <a:r>
              <a:rPr lang="en-US" dirty="0" smtClean="0"/>
              <a:t> 251 degrades</a:t>
            </a:r>
          </a:p>
          <a:p>
            <a:r>
              <a:rPr lang="en-US" dirty="0" smtClean="0"/>
              <a:t>at &gt;200 </a:t>
            </a:r>
            <a:r>
              <a:rPr lang="en-US" dirty="0"/>
              <a:t>C / 400 F</a:t>
            </a:r>
          </a:p>
          <a:p>
            <a:r>
              <a:rPr lang="en-US" dirty="0" smtClean="0"/>
              <a:t>Fully in less than a week</a:t>
            </a:r>
            <a:endParaRPr lang="en-US" dirty="0"/>
          </a:p>
        </p:txBody>
      </p:sp>
      <p:sp>
        <p:nvSpPr>
          <p:cNvPr id="6" name="TextBox 5"/>
          <p:cNvSpPr txBox="1"/>
          <p:nvPr/>
        </p:nvSpPr>
        <p:spPr>
          <a:xfrm>
            <a:off x="5962145" y="5265182"/>
            <a:ext cx="2833340" cy="369332"/>
          </a:xfrm>
          <a:prstGeom prst="rect">
            <a:avLst/>
          </a:prstGeom>
          <a:solidFill>
            <a:schemeClr val="bg1"/>
          </a:solidFill>
        </p:spPr>
        <p:txBody>
          <a:bodyPr wrap="none" rtlCol="0">
            <a:spAutoFit/>
          </a:bodyPr>
          <a:lstStyle/>
          <a:p>
            <a:r>
              <a:rPr lang="en-US" dirty="0" smtClean="0"/>
              <a:t>Results from Peter Rose, EGI</a:t>
            </a:r>
          </a:p>
        </p:txBody>
      </p:sp>
    </p:spTree>
    <p:extLst>
      <p:ext uri="{BB962C8B-B14F-4D97-AF65-F5344CB8AC3E}">
        <p14:creationId xmlns:p14="http://schemas.microsoft.com/office/powerpoint/2010/main" val="2593115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Newberry Volcano EGS Demonstration</a:t>
            </a:r>
            <a:br>
              <a:rPr lang="en-US" sz="3200" dirty="0" smtClean="0"/>
            </a:br>
            <a:endParaRPr lang="en-US" sz="2000" dirty="0"/>
          </a:p>
        </p:txBody>
      </p:sp>
      <p:sp>
        <p:nvSpPr>
          <p:cNvPr id="2" name="Slide Number Placeholder 1"/>
          <p:cNvSpPr>
            <a:spLocks noGrp="1"/>
          </p:cNvSpPr>
          <p:nvPr>
            <p:ph type="sldNum" sz="quarter" idx="12"/>
          </p:nvPr>
        </p:nvSpPr>
        <p:spPr/>
        <p:txBody>
          <a:bodyPr/>
          <a:lstStyle/>
          <a:p>
            <a:fld id="{7BF07D8E-2D88-4662-BE93-71814DBBA3AC}" type="slidenum">
              <a:rPr lang="en-US" smtClean="0">
                <a:solidFill>
                  <a:prstClr val="black">
                    <a:tint val="75000"/>
                  </a:prstClr>
                </a:solidFill>
              </a:rPr>
              <a:pPr/>
              <a:t>2</a:t>
            </a:fld>
            <a:endParaRPr lang="en-US">
              <a:solidFill>
                <a:prstClr val="black">
                  <a:tint val="75000"/>
                </a:prstClr>
              </a:solidFill>
            </a:endParaRPr>
          </a:p>
        </p:txBody>
      </p:sp>
      <p:cxnSp>
        <p:nvCxnSpPr>
          <p:cNvPr id="5" name="Straight Arrow Connector 4"/>
          <p:cNvCxnSpPr/>
          <p:nvPr/>
        </p:nvCxnSpPr>
        <p:spPr>
          <a:xfrm rot="5400000">
            <a:off x="2438400" y="2133600"/>
            <a:ext cx="457200"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14800" y="2860577"/>
            <a:ext cx="4457700" cy="4524315"/>
          </a:xfrm>
          <a:prstGeom prst="rect">
            <a:avLst/>
          </a:prstGeom>
        </p:spPr>
        <p:txBody>
          <a:bodyPr wrap="square">
            <a:spAutoFit/>
          </a:bodyPr>
          <a:lstStyle/>
          <a:p>
            <a:r>
              <a:rPr lang="en-US" sz="2400" b="1" dirty="0" smtClean="0">
                <a:solidFill>
                  <a:srgbClr val="FFC000"/>
                </a:solidFill>
              </a:rPr>
              <a:t>Geothermal well drilled in 2008 </a:t>
            </a:r>
          </a:p>
          <a:p>
            <a:pPr marL="342900" indent="-342900">
              <a:buFont typeface="Arial" panose="020B0604020202020204" pitchFamily="34" charset="0"/>
              <a:buChar char="•"/>
            </a:pPr>
            <a:r>
              <a:rPr lang="en-US" sz="2400" b="1" dirty="0" smtClean="0">
                <a:solidFill>
                  <a:srgbClr val="FFC000"/>
                </a:solidFill>
              </a:rPr>
              <a:t>55-29</a:t>
            </a:r>
          </a:p>
          <a:p>
            <a:pPr marL="342900" indent="-342900">
              <a:buFont typeface="Arial" panose="020B0604020202020204" pitchFamily="34" charset="0"/>
              <a:buChar char="•"/>
            </a:pPr>
            <a:r>
              <a:rPr lang="en-US" sz="2400" b="1" dirty="0" smtClean="0">
                <a:solidFill>
                  <a:srgbClr val="FFC000"/>
                </a:solidFill>
              </a:rPr>
              <a:t>10,060 feet, 3067 m deep</a:t>
            </a:r>
          </a:p>
          <a:p>
            <a:pPr marL="342900" indent="-342900">
              <a:buFont typeface="Arial" panose="020B0604020202020204" pitchFamily="34" charset="0"/>
              <a:buChar char="•"/>
            </a:pPr>
            <a:r>
              <a:rPr lang="en-US" sz="2400" b="1" dirty="0" smtClean="0">
                <a:solidFill>
                  <a:srgbClr val="FFC000"/>
                </a:solidFill>
              </a:rPr>
              <a:t>620⁰F, 330⁰C</a:t>
            </a:r>
          </a:p>
          <a:p>
            <a:pPr marL="342900" indent="-342900">
              <a:buFont typeface="Arial" panose="020B0604020202020204" pitchFamily="34" charset="0"/>
              <a:buChar char="•"/>
            </a:pPr>
            <a:r>
              <a:rPr lang="en-US" sz="2400" b="1" dirty="0" smtClean="0">
                <a:solidFill>
                  <a:srgbClr val="FFC000"/>
                </a:solidFill>
              </a:rPr>
              <a:t>No hydrothermal system</a:t>
            </a:r>
          </a:p>
          <a:p>
            <a:r>
              <a:rPr lang="en-US" sz="2400" b="1" dirty="0" smtClean="0">
                <a:solidFill>
                  <a:srgbClr val="FFC000"/>
                </a:solidFill>
              </a:rPr>
              <a:t> </a:t>
            </a:r>
          </a:p>
          <a:p>
            <a:r>
              <a:rPr lang="en-US" sz="2400" b="1" dirty="0" smtClean="0">
                <a:solidFill>
                  <a:srgbClr val="FFC000"/>
                </a:solidFill>
              </a:rPr>
              <a:t>DOE ARRA grant </a:t>
            </a:r>
            <a:r>
              <a:rPr lang="en-US" sz="2400" b="1" dirty="0">
                <a:solidFill>
                  <a:srgbClr val="FFC000"/>
                </a:solidFill>
              </a:rPr>
              <a:t>awarded in </a:t>
            </a:r>
            <a:r>
              <a:rPr lang="en-US" sz="2400" b="1" dirty="0" smtClean="0">
                <a:solidFill>
                  <a:srgbClr val="FFC000"/>
                </a:solidFill>
              </a:rPr>
              <a:t>2009</a:t>
            </a:r>
          </a:p>
          <a:p>
            <a:pPr marL="342900" indent="-342900">
              <a:buFont typeface="Arial" panose="020B0604020202020204" pitchFamily="34" charset="0"/>
              <a:buChar char="•"/>
            </a:pPr>
            <a:r>
              <a:rPr lang="en-US" sz="2400" b="1" dirty="0" smtClean="0">
                <a:solidFill>
                  <a:srgbClr val="FFC000"/>
                </a:solidFill>
              </a:rPr>
              <a:t>Three phases</a:t>
            </a:r>
          </a:p>
          <a:p>
            <a:pPr marL="342900" indent="-342900">
              <a:buFont typeface="Arial" panose="020B0604020202020204" pitchFamily="34" charset="0"/>
              <a:buChar char="•"/>
            </a:pPr>
            <a:r>
              <a:rPr lang="en-US" sz="2400" b="1" dirty="0" smtClean="0">
                <a:solidFill>
                  <a:srgbClr val="FFC000"/>
                </a:solidFill>
              </a:rPr>
              <a:t>50% cost share</a:t>
            </a:r>
          </a:p>
          <a:p>
            <a:pPr marL="342900" indent="-342900">
              <a:buFont typeface="Arial" panose="020B0604020202020204" pitchFamily="34" charset="0"/>
              <a:buChar char="•"/>
            </a:pPr>
            <a:r>
              <a:rPr lang="en-US" sz="2400" b="1" dirty="0" smtClean="0">
                <a:solidFill>
                  <a:srgbClr val="FFC000"/>
                </a:solidFill>
              </a:rPr>
              <a:t>DOE funding ends Sept 2015</a:t>
            </a:r>
          </a:p>
          <a:p>
            <a:endParaRPr lang="en-US" sz="2400" b="1" dirty="0">
              <a:solidFill>
                <a:srgbClr val="FFC000"/>
              </a:solidFill>
            </a:endParaRPr>
          </a:p>
          <a:p>
            <a:endParaRPr lang="en-US" sz="2400" dirty="0">
              <a:solidFill>
                <a:srgbClr val="FFC000"/>
              </a:solidFill>
            </a:endParaRPr>
          </a:p>
        </p:txBody>
      </p:sp>
      <p:pic>
        <p:nvPicPr>
          <p:cNvPr id="7" name="Picture 6" descr="C:\Users\tcladouhos\Desktop\SGWS\Newberry Location Map 2.png"/>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0"/>
            <a:ext cx="3200400" cy="3707501"/>
          </a:xfrm>
          <a:prstGeom prst="rect">
            <a:avLst/>
          </a:prstGeom>
          <a:noFill/>
          <a:ln>
            <a:noFill/>
          </a:ln>
        </p:spPr>
      </p:pic>
    </p:spTree>
    <p:extLst>
      <p:ext uri="{BB962C8B-B14F-4D97-AF65-F5344CB8AC3E}">
        <p14:creationId xmlns:p14="http://schemas.microsoft.com/office/powerpoint/2010/main" val="3860701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203" y="152400"/>
            <a:ext cx="8715997" cy="6442574"/>
          </a:xfrm>
          <a:prstGeom prst="rect">
            <a:avLst/>
          </a:prstGeom>
        </p:spPr>
      </p:pic>
      <p:sp>
        <p:nvSpPr>
          <p:cNvPr id="5" name="Title 4"/>
          <p:cNvSpPr>
            <a:spLocks noGrp="1"/>
          </p:cNvSpPr>
          <p:nvPr>
            <p:ph type="title"/>
          </p:nvPr>
        </p:nvSpPr>
        <p:spPr>
          <a:xfrm>
            <a:off x="366401" y="292099"/>
            <a:ext cx="8229600" cy="533400"/>
          </a:xfrm>
        </p:spPr>
        <p:txBody>
          <a:bodyPr>
            <a:normAutofit/>
          </a:bodyPr>
          <a:lstStyle/>
          <a:p>
            <a:r>
              <a:rPr lang="en-US" sz="2800" dirty="0"/>
              <a:t>Nov. 24-25 </a:t>
            </a:r>
            <a:r>
              <a:rPr lang="en-US" sz="2800" dirty="0" err="1"/>
              <a:t>flowback</a:t>
            </a:r>
            <a:r>
              <a:rPr lang="en-US" sz="2800" dirty="0"/>
              <a:t>: Tracer </a:t>
            </a:r>
            <a:r>
              <a:rPr lang="en-US" sz="2800" dirty="0" smtClean="0"/>
              <a:t>Returns </a:t>
            </a:r>
            <a:endParaRPr lang="en-US" sz="2800" dirty="0"/>
          </a:p>
        </p:txBody>
      </p:sp>
      <p:sp>
        <p:nvSpPr>
          <p:cNvPr id="6" name="TextBox 5"/>
          <p:cNvSpPr txBox="1"/>
          <p:nvPr/>
        </p:nvSpPr>
        <p:spPr>
          <a:xfrm>
            <a:off x="2611921" y="4648200"/>
            <a:ext cx="3065391" cy="1200329"/>
          </a:xfrm>
          <a:prstGeom prst="rect">
            <a:avLst/>
          </a:prstGeom>
          <a:noFill/>
        </p:spPr>
        <p:txBody>
          <a:bodyPr wrap="none" rtlCol="0">
            <a:spAutoFit/>
          </a:bodyPr>
          <a:lstStyle/>
          <a:p>
            <a:r>
              <a:rPr lang="en-US" b="1" dirty="0" smtClean="0">
                <a:solidFill>
                  <a:srgbClr val="C00000"/>
                </a:solidFill>
              </a:rPr>
              <a:t>1,3,6 NTS</a:t>
            </a:r>
          </a:p>
          <a:p>
            <a:r>
              <a:rPr lang="en-US" dirty="0" smtClean="0"/>
              <a:t>Injected prior to granular TZIM</a:t>
            </a:r>
          </a:p>
          <a:p>
            <a:r>
              <a:rPr lang="en-US" dirty="0" smtClean="0"/>
              <a:t>206,000 gallons inject after</a:t>
            </a:r>
          </a:p>
          <a:p>
            <a:r>
              <a:rPr lang="en-US" dirty="0" smtClean="0"/>
              <a:t>9.1% mass recovered</a:t>
            </a:r>
            <a:endParaRPr lang="en-US" dirty="0"/>
          </a:p>
        </p:txBody>
      </p:sp>
      <p:sp>
        <p:nvSpPr>
          <p:cNvPr id="7" name="TextBox 6"/>
          <p:cNvSpPr txBox="1"/>
          <p:nvPr/>
        </p:nvSpPr>
        <p:spPr>
          <a:xfrm>
            <a:off x="3276600" y="1066800"/>
            <a:ext cx="2961645" cy="1200329"/>
          </a:xfrm>
          <a:prstGeom prst="rect">
            <a:avLst/>
          </a:prstGeom>
          <a:solidFill>
            <a:schemeClr val="bg1"/>
          </a:solidFill>
        </p:spPr>
        <p:txBody>
          <a:bodyPr wrap="none" rtlCol="0">
            <a:spAutoFit/>
          </a:bodyPr>
          <a:lstStyle/>
          <a:p>
            <a:r>
              <a:rPr lang="en-US" b="1" dirty="0" smtClean="0">
                <a:solidFill>
                  <a:srgbClr val="0070C0"/>
                </a:solidFill>
              </a:rPr>
              <a:t>2,7  NDS</a:t>
            </a:r>
          </a:p>
          <a:p>
            <a:r>
              <a:rPr lang="en-US" dirty="0" smtClean="0"/>
              <a:t>Injected prior to fiber TZIM</a:t>
            </a:r>
          </a:p>
          <a:p>
            <a:r>
              <a:rPr lang="en-US" dirty="0"/>
              <a:t>153,000 gallons injected </a:t>
            </a:r>
            <a:r>
              <a:rPr lang="en-US" dirty="0" smtClean="0"/>
              <a:t>after</a:t>
            </a:r>
          </a:p>
          <a:p>
            <a:r>
              <a:rPr lang="en-US" dirty="0" smtClean="0"/>
              <a:t>18.1% mass recovered</a:t>
            </a:r>
            <a:endParaRPr lang="en-US" dirty="0"/>
          </a:p>
        </p:txBody>
      </p:sp>
      <p:sp>
        <p:nvSpPr>
          <p:cNvPr id="3" name="TextBox 2"/>
          <p:cNvSpPr txBox="1"/>
          <p:nvPr/>
        </p:nvSpPr>
        <p:spPr>
          <a:xfrm>
            <a:off x="7667335" y="4648200"/>
            <a:ext cx="997389" cy="923330"/>
          </a:xfrm>
          <a:prstGeom prst="rect">
            <a:avLst/>
          </a:prstGeom>
          <a:noFill/>
        </p:spPr>
        <p:txBody>
          <a:bodyPr wrap="none" rtlCol="0">
            <a:spAutoFit/>
          </a:bodyPr>
          <a:lstStyle/>
          <a:p>
            <a:r>
              <a:rPr lang="en-US" dirty="0" smtClean="0"/>
              <a:t>116,000 </a:t>
            </a:r>
          </a:p>
          <a:p>
            <a:r>
              <a:rPr lang="en-US" dirty="0" smtClean="0"/>
              <a:t>gallons</a:t>
            </a:r>
          </a:p>
          <a:p>
            <a:r>
              <a:rPr lang="en-US" dirty="0" smtClean="0"/>
              <a:t>flowed</a:t>
            </a:r>
            <a:endParaRPr lang="en-US" dirty="0"/>
          </a:p>
        </p:txBody>
      </p:sp>
      <p:sp>
        <p:nvSpPr>
          <p:cNvPr id="8" name="TextBox 7"/>
          <p:cNvSpPr txBox="1"/>
          <p:nvPr/>
        </p:nvSpPr>
        <p:spPr>
          <a:xfrm>
            <a:off x="6436852" y="2371477"/>
            <a:ext cx="2187724" cy="707886"/>
          </a:xfrm>
          <a:prstGeom prst="rect">
            <a:avLst/>
          </a:prstGeom>
          <a:noFill/>
        </p:spPr>
        <p:txBody>
          <a:bodyPr wrap="square" rtlCol="0">
            <a:spAutoFit/>
          </a:bodyPr>
          <a:lstStyle/>
          <a:p>
            <a:r>
              <a:rPr lang="en-US" sz="2000" dirty="0" smtClean="0"/>
              <a:t>Tracer return model pending</a:t>
            </a:r>
            <a:endParaRPr lang="en-US" sz="2000" dirty="0"/>
          </a:p>
        </p:txBody>
      </p:sp>
      <p:sp>
        <p:nvSpPr>
          <p:cNvPr id="9" name="TextBox 8"/>
          <p:cNvSpPr txBox="1"/>
          <p:nvPr/>
        </p:nvSpPr>
        <p:spPr>
          <a:xfrm>
            <a:off x="5934487" y="6161627"/>
            <a:ext cx="2833340" cy="369332"/>
          </a:xfrm>
          <a:prstGeom prst="rect">
            <a:avLst/>
          </a:prstGeom>
          <a:solidFill>
            <a:schemeClr val="bg1"/>
          </a:solidFill>
        </p:spPr>
        <p:txBody>
          <a:bodyPr wrap="none" rtlCol="0">
            <a:spAutoFit/>
          </a:bodyPr>
          <a:lstStyle/>
          <a:p>
            <a:r>
              <a:rPr lang="en-US" dirty="0" smtClean="0"/>
              <a:t>Results from Peter Rose, EGI</a:t>
            </a:r>
          </a:p>
        </p:txBody>
      </p:sp>
    </p:spTree>
    <p:extLst>
      <p:ext uri="{BB962C8B-B14F-4D97-AF65-F5344CB8AC3E}">
        <p14:creationId xmlns:p14="http://schemas.microsoft.com/office/powerpoint/2010/main" val="1732033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0924"/>
          <a:stretch/>
        </p:blipFill>
        <p:spPr>
          <a:xfrm>
            <a:off x="1828800" y="486129"/>
            <a:ext cx="7128057" cy="6371871"/>
          </a:xfrm>
          <a:prstGeom prst="rect">
            <a:avLst/>
          </a:prstGeom>
        </p:spPr>
      </p:pic>
      <p:sp>
        <p:nvSpPr>
          <p:cNvPr id="20" name="Title 19"/>
          <p:cNvSpPr>
            <a:spLocks noGrp="1"/>
          </p:cNvSpPr>
          <p:nvPr>
            <p:ph type="title"/>
          </p:nvPr>
        </p:nvSpPr>
        <p:spPr>
          <a:xfrm>
            <a:off x="457200" y="76200"/>
            <a:ext cx="8229600" cy="838200"/>
          </a:xfrm>
        </p:spPr>
        <p:txBody>
          <a:bodyPr>
            <a:normAutofit/>
          </a:bodyPr>
          <a:lstStyle/>
          <a:p>
            <a:r>
              <a:rPr lang="en-US" sz="3200" dirty="0" smtClean="0"/>
              <a:t>Potential Production Well Targets</a:t>
            </a:r>
            <a:endParaRPr lang="en-US" sz="3200" dirty="0"/>
          </a:p>
        </p:txBody>
      </p:sp>
      <p:sp>
        <p:nvSpPr>
          <p:cNvPr id="23" name="TextBox 22"/>
          <p:cNvSpPr txBox="1"/>
          <p:nvPr/>
        </p:nvSpPr>
        <p:spPr>
          <a:xfrm>
            <a:off x="0" y="1451835"/>
            <a:ext cx="2091768"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Work in Progress</a:t>
            </a:r>
          </a:p>
          <a:p>
            <a:pPr marL="285750" indent="-285750">
              <a:buFont typeface="Arial" panose="020B0604020202020204" pitchFamily="34" charset="0"/>
              <a:buChar char="•"/>
            </a:pPr>
            <a:r>
              <a:rPr lang="en-US" dirty="0" smtClean="0"/>
              <a:t>Based on 100 best-located seismic events</a:t>
            </a:r>
          </a:p>
          <a:p>
            <a:pPr marL="285750" indent="-285750">
              <a:buFont typeface="Arial" panose="020B0604020202020204" pitchFamily="34" charset="0"/>
              <a:buChar char="•"/>
            </a:pPr>
            <a:r>
              <a:rPr lang="en-US" dirty="0" smtClean="0"/>
              <a:t>Production well will be stimulated (single and dual)</a:t>
            </a:r>
            <a:endParaRPr lang="en-US" dirty="0"/>
          </a:p>
        </p:txBody>
      </p:sp>
      <p:sp>
        <p:nvSpPr>
          <p:cNvPr id="30" name="Arc 29"/>
          <p:cNvSpPr/>
          <p:nvPr/>
        </p:nvSpPr>
        <p:spPr>
          <a:xfrm>
            <a:off x="2590800" y="1933929"/>
            <a:ext cx="4202806" cy="2329102"/>
          </a:xfrm>
          <a:prstGeom prst="arc">
            <a:avLst>
              <a:gd name="adj1" fmla="val 3384345"/>
              <a:gd name="adj2" fmla="val 9913316"/>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a:off x="2590800" y="1933929"/>
            <a:ext cx="4202806" cy="2329102"/>
          </a:xfrm>
          <a:prstGeom prst="arc">
            <a:avLst>
              <a:gd name="adj1" fmla="val 1204606"/>
              <a:gd name="adj2" fmla="val 3416493"/>
            </a:avLst>
          </a:prstGeom>
          <a:ln w="412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flipV="1">
            <a:off x="2614749" y="2114168"/>
            <a:ext cx="4202806" cy="2554216"/>
          </a:xfrm>
          <a:prstGeom prst="arc">
            <a:avLst>
              <a:gd name="adj1" fmla="val 5998262"/>
              <a:gd name="adj2" fmla="val 9913316"/>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flipV="1">
            <a:off x="2438400" y="2114168"/>
            <a:ext cx="4202806" cy="1376690"/>
          </a:xfrm>
          <a:prstGeom prst="arc">
            <a:avLst>
              <a:gd name="adj1" fmla="val 1296386"/>
              <a:gd name="adj2" fmla="val 5042852"/>
            </a:avLst>
          </a:prstGeom>
          <a:ln w="412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rot="495044">
            <a:off x="3757195" y="3814596"/>
            <a:ext cx="787523" cy="400110"/>
          </a:xfrm>
          <a:prstGeom prst="rect">
            <a:avLst/>
          </a:prstGeom>
          <a:noFill/>
        </p:spPr>
        <p:txBody>
          <a:bodyPr wrap="none" rtlCol="0">
            <a:spAutoFit/>
          </a:bodyPr>
          <a:lstStyle/>
          <a:p>
            <a:r>
              <a:rPr lang="en-US" sz="2000" dirty="0" smtClean="0">
                <a:solidFill>
                  <a:srgbClr val="FF0000"/>
                </a:solidFill>
              </a:rPr>
              <a:t>cased</a:t>
            </a:r>
            <a:endParaRPr lang="en-US" sz="2000" dirty="0">
              <a:solidFill>
                <a:srgbClr val="FF0000"/>
              </a:solidFill>
            </a:endParaRPr>
          </a:p>
        </p:txBody>
      </p:sp>
      <p:sp>
        <p:nvSpPr>
          <p:cNvPr id="35" name="TextBox 34"/>
          <p:cNvSpPr txBox="1"/>
          <p:nvPr/>
        </p:nvSpPr>
        <p:spPr>
          <a:xfrm rot="20888866">
            <a:off x="5720612" y="3973808"/>
            <a:ext cx="716863" cy="400110"/>
          </a:xfrm>
          <a:prstGeom prst="rect">
            <a:avLst/>
          </a:prstGeom>
          <a:noFill/>
        </p:spPr>
        <p:txBody>
          <a:bodyPr wrap="none" rtlCol="0">
            <a:spAutoFit/>
          </a:bodyPr>
          <a:lstStyle/>
          <a:p>
            <a:r>
              <a:rPr lang="en-US" sz="2000" dirty="0" smtClean="0">
                <a:solidFill>
                  <a:srgbClr val="92D050"/>
                </a:solidFill>
              </a:rPr>
              <a:t>open</a:t>
            </a:r>
            <a:endParaRPr lang="en-US" sz="2000" dirty="0">
              <a:solidFill>
                <a:srgbClr val="92D050"/>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1001" t="78889" r="90"/>
          <a:stretch/>
        </p:blipFill>
        <p:spPr>
          <a:xfrm>
            <a:off x="5724330" y="5055215"/>
            <a:ext cx="2138551" cy="1447800"/>
          </a:xfrm>
          <a:prstGeom prst="rect">
            <a:avLst/>
          </a:prstGeom>
        </p:spPr>
      </p:pic>
      <p:sp>
        <p:nvSpPr>
          <p:cNvPr id="12" name="TextBox 11"/>
          <p:cNvSpPr txBox="1"/>
          <p:nvPr/>
        </p:nvSpPr>
        <p:spPr>
          <a:xfrm>
            <a:off x="2234591" y="5761936"/>
            <a:ext cx="3158237" cy="369332"/>
          </a:xfrm>
          <a:prstGeom prst="rect">
            <a:avLst/>
          </a:prstGeom>
          <a:solidFill>
            <a:schemeClr val="bg1"/>
          </a:solidFill>
        </p:spPr>
        <p:txBody>
          <a:bodyPr wrap="none" rtlCol="0">
            <a:spAutoFit/>
          </a:bodyPr>
          <a:lstStyle/>
          <a:p>
            <a:r>
              <a:rPr lang="en-US" dirty="0" smtClean="0"/>
              <a:t>Results from Foulger Consulting</a:t>
            </a:r>
          </a:p>
        </p:txBody>
      </p:sp>
    </p:spTree>
    <p:extLst>
      <p:ext uri="{BB962C8B-B14F-4D97-AF65-F5344CB8AC3E}">
        <p14:creationId xmlns:p14="http://schemas.microsoft.com/office/powerpoint/2010/main" val="654800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85800"/>
            <a:ext cx="6612800" cy="6000750"/>
          </a:xfrm>
          <a:prstGeom prst="rect">
            <a:avLst/>
          </a:prstGeom>
        </p:spPr>
      </p:pic>
    </p:spTree>
    <p:extLst>
      <p:ext uri="{BB962C8B-B14F-4D97-AF65-F5344CB8AC3E}">
        <p14:creationId xmlns:p14="http://schemas.microsoft.com/office/powerpoint/2010/main" val="1751446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1" y="857250"/>
            <a:ext cx="5668114" cy="5143500"/>
          </a:xfrm>
          <a:prstGeom prst="rect">
            <a:avLst/>
          </a:prstGeom>
        </p:spPr>
      </p:pic>
      <p:cxnSp>
        <p:nvCxnSpPr>
          <p:cNvPr id="3" name="Straight Connector 2"/>
          <p:cNvCxnSpPr/>
          <p:nvPr/>
        </p:nvCxnSpPr>
        <p:spPr>
          <a:xfrm flipH="1" flipV="1">
            <a:off x="3058312" y="1921219"/>
            <a:ext cx="1507064" cy="393881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058310" y="268699"/>
            <a:ext cx="0" cy="165735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14800" y="4800600"/>
            <a:ext cx="74295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65308" y="1926049"/>
            <a:ext cx="108585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96412" y="4525880"/>
            <a:ext cx="625492" cy="300082"/>
          </a:xfrm>
          <a:prstGeom prst="rect">
            <a:avLst/>
          </a:prstGeom>
          <a:noFill/>
        </p:spPr>
        <p:txBody>
          <a:bodyPr wrap="none" rtlCol="0">
            <a:spAutoFit/>
          </a:bodyPr>
          <a:lstStyle/>
          <a:p>
            <a:r>
              <a:rPr lang="en-US" sz="1350" dirty="0"/>
              <a:t>200 m</a:t>
            </a:r>
          </a:p>
        </p:txBody>
      </p:sp>
      <p:sp>
        <p:nvSpPr>
          <p:cNvPr id="19" name="TextBox 18"/>
          <p:cNvSpPr txBox="1"/>
          <p:nvPr/>
        </p:nvSpPr>
        <p:spPr>
          <a:xfrm>
            <a:off x="3251129" y="1900357"/>
            <a:ext cx="625492" cy="300082"/>
          </a:xfrm>
          <a:prstGeom prst="rect">
            <a:avLst/>
          </a:prstGeom>
          <a:noFill/>
        </p:spPr>
        <p:txBody>
          <a:bodyPr wrap="none" rtlCol="0">
            <a:spAutoFit/>
          </a:bodyPr>
          <a:lstStyle/>
          <a:p>
            <a:r>
              <a:rPr lang="en-US" sz="1350" dirty="0"/>
              <a:t>300 m</a:t>
            </a:r>
          </a:p>
        </p:txBody>
      </p:sp>
      <p:sp>
        <p:nvSpPr>
          <p:cNvPr id="5" name="TextBox 4"/>
          <p:cNvSpPr txBox="1"/>
          <p:nvPr/>
        </p:nvSpPr>
        <p:spPr>
          <a:xfrm rot="4056831">
            <a:off x="2977041" y="3160186"/>
            <a:ext cx="625492" cy="300082"/>
          </a:xfrm>
          <a:prstGeom prst="rect">
            <a:avLst/>
          </a:prstGeom>
          <a:noFill/>
        </p:spPr>
        <p:txBody>
          <a:bodyPr wrap="none" rtlCol="0">
            <a:spAutoFit/>
          </a:bodyPr>
          <a:lstStyle/>
          <a:p>
            <a:r>
              <a:rPr lang="en-US" sz="1350" dirty="0"/>
              <a:t>Under</a:t>
            </a:r>
          </a:p>
        </p:txBody>
      </p:sp>
      <p:sp>
        <p:nvSpPr>
          <p:cNvPr id="10" name="TextBox 9"/>
          <p:cNvSpPr txBox="1"/>
          <p:nvPr/>
        </p:nvSpPr>
        <p:spPr>
          <a:xfrm rot="5153872">
            <a:off x="4939678" y="1641593"/>
            <a:ext cx="524439" cy="300082"/>
          </a:xfrm>
          <a:prstGeom prst="rect">
            <a:avLst/>
          </a:prstGeom>
          <a:noFill/>
        </p:spPr>
        <p:txBody>
          <a:bodyPr wrap="none" rtlCol="0">
            <a:spAutoFit/>
          </a:bodyPr>
          <a:lstStyle/>
          <a:p>
            <a:r>
              <a:rPr lang="en-US" sz="1350" dirty="0"/>
              <a:t>Over</a:t>
            </a:r>
          </a:p>
        </p:txBody>
      </p:sp>
      <p:cxnSp>
        <p:nvCxnSpPr>
          <p:cNvPr id="11" name="Straight Connector 10"/>
          <p:cNvCxnSpPr/>
          <p:nvPr/>
        </p:nvCxnSpPr>
        <p:spPr>
          <a:xfrm flipH="1" flipV="1">
            <a:off x="4819249" y="1189480"/>
            <a:ext cx="597189" cy="4284375"/>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138098" y="136227"/>
            <a:ext cx="681151" cy="106396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69547" y="1299285"/>
            <a:ext cx="74295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88809" y="1250734"/>
            <a:ext cx="625492" cy="300082"/>
          </a:xfrm>
          <a:prstGeom prst="rect">
            <a:avLst/>
          </a:prstGeom>
          <a:noFill/>
        </p:spPr>
        <p:txBody>
          <a:bodyPr wrap="none" rtlCol="0">
            <a:spAutoFit/>
          </a:bodyPr>
          <a:lstStyle/>
          <a:p>
            <a:r>
              <a:rPr lang="en-US" sz="1350" dirty="0"/>
              <a:t>200 m</a:t>
            </a:r>
          </a:p>
        </p:txBody>
      </p:sp>
      <p:sp>
        <p:nvSpPr>
          <p:cNvPr id="22" name="TextBox 21"/>
          <p:cNvSpPr txBox="1"/>
          <p:nvPr/>
        </p:nvSpPr>
        <p:spPr>
          <a:xfrm rot="4775125">
            <a:off x="4027221" y="2636565"/>
            <a:ext cx="420308" cy="300082"/>
          </a:xfrm>
          <a:prstGeom prst="rect">
            <a:avLst/>
          </a:prstGeom>
          <a:noFill/>
        </p:spPr>
        <p:txBody>
          <a:bodyPr wrap="none" rtlCol="0">
            <a:spAutoFit/>
          </a:bodyPr>
          <a:lstStyle/>
          <a:p>
            <a:r>
              <a:rPr lang="en-US" sz="1350" dirty="0"/>
              <a:t>15°</a:t>
            </a:r>
          </a:p>
        </p:txBody>
      </p:sp>
      <p:sp>
        <p:nvSpPr>
          <p:cNvPr id="23" name="TextBox 22"/>
          <p:cNvSpPr txBox="1"/>
          <p:nvPr/>
        </p:nvSpPr>
        <p:spPr>
          <a:xfrm rot="3926951">
            <a:off x="2981201" y="2369287"/>
            <a:ext cx="420308" cy="300082"/>
          </a:xfrm>
          <a:prstGeom prst="rect">
            <a:avLst/>
          </a:prstGeom>
          <a:noFill/>
        </p:spPr>
        <p:txBody>
          <a:bodyPr wrap="none" rtlCol="0">
            <a:spAutoFit/>
          </a:bodyPr>
          <a:lstStyle/>
          <a:p>
            <a:r>
              <a:rPr lang="en-US" sz="1350" dirty="0"/>
              <a:t>20°</a:t>
            </a:r>
          </a:p>
        </p:txBody>
      </p:sp>
      <p:sp>
        <p:nvSpPr>
          <p:cNvPr id="24" name="TextBox 23"/>
          <p:cNvSpPr txBox="1"/>
          <p:nvPr/>
        </p:nvSpPr>
        <p:spPr>
          <a:xfrm rot="5400000">
            <a:off x="4822839" y="1299958"/>
            <a:ext cx="332142" cy="300082"/>
          </a:xfrm>
          <a:prstGeom prst="rect">
            <a:avLst/>
          </a:prstGeom>
          <a:noFill/>
        </p:spPr>
        <p:txBody>
          <a:bodyPr wrap="none" rtlCol="0">
            <a:spAutoFit/>
          </a:bodyPr>
          <a:lstStyle/>
          <a:p>
            <a:r>
              <a:rPr lang="en-US" sz="1350" dirty="0"/>
              <a:t>8°</a:t>
            </a:r>
          </a:p>
        </p:txBody>
      </p:sp>
    </p:spTree>
    <p:extLst>
      <p:ext uri="{BB962C8B-B14F-4D97-AF65-F5344CB8AC3E}">
        <p14:creationId xmlns:p14="http://schemas.microsoft.com/office/powerpoint/2010/main" val="2389226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66800"/>
            <a:ext cx="7886700" cy="554460"/>
          </a:xfrm>
        </p:spPr>
        <p:txBody>
          <a:bodyPr>
            <a:normAutofit fontScale="90000"/>
          </a:bodyPr>
          <a:lstStyle/>
          <a:p>
            <a:r>
              <a:rPr lang="en-US" dirty="0" smtClean="0"/>
              <a:t>55A-29 Well Target Options</a:t>
            </a:r>
            <a:endParaRPr lang="en-US" dirty="0"/>
          </a:p>
        </p:txBody>
      </p:sp>
      <p:sp>
        <p:nvSpPr>
          <p:cNvPr id="3" name="Content Placeholder 2"/>
          <p:cNvSpPr>
            <a:spLocks noGrp="1"/>
          </p:cNvSpPr>
          <p:nvPr>
            <p:ph sz="half" idx="1"/>
          </p:nvPr>
        </p:nvSpPr>
        <p:spPr>
          <a:xfrm>
            <a:off x="133350" y="1621260"/>
            <a:ext cx="4474772" cy="3589316"/>
          </a:xfrm>
        </p:spPr>
        <p:txBody>
          <a:bodyPr>
            <a:normAutofit fontScale="85000" lnSpcReduction="20000"/>
          </a:bodyPr>
          <a:lstStyle/>
          <a:p>
            <a:pPr marL="0" indent="0" algn="ctr">
              <a:buNone/>
            </a:pPr>
            <a:r>
              <a:rPr lang="en-US" dirty="0" smtClean="0"/>
              <a:t>South-side, Deep	</a:t>
            </a:r>
          </a:p>
          <a:p>
            <a:r>
              <a:rPr lang="en-US" dirty="0" smtClean="0"/>
              <a:t>PROS</a:t>
            </a:r>
          </a:p>
          <a:p>
            <a:pPr marL="685800" lvl="1" indent="-342900">
              <a:buFont typeface="+mj-lt"/>
              <a:buAutoNum type="arabicPeriod"/>
            </a:pPr>
            <a:r>
              <a:rPr lang="en-US" dirty="0" smtClean="0"/>
              <a:t>Targets depths with most flow in 55-29</a:t>
            </a:r>
          </a:p>
          <a:p>
            <a:pPr marL="685800" lvl="1" indent="-342900">
              <a:buFont typeface="+mj-lt"/>
              <a:buAutoNum type="arabicPeriod"/>
            </a:pPr>
            <a:r>
              <a:rPr lang="en-US" dirty="0" smtClean="0"/>
              <a:t>Targets hottest rock</a:t>
            </a:r>
          </a:p>
          <a:p>
            <a:pPr marL="685800" lvl="1" indent="-342900">
              <a:buFont typeface="+mj-lt"/>
              <a:buAutoNum type="arabicPeriod"/>
            </a:pPr>
            <a:r>
              <a:rPr lang="en-US" dirty="0" smtClean="0"/>
              <a:t>Targets Deep MEQs</a:t>
            </a:r>
          </a:p>
          <a:p>
            <a:pPr marL="685800" lvl="1" indent="-342900">
              <a:buFont typeface="+mj-lt"/>
              <a:buAutoNum type="arabicPeriod"/>
            </a:pPr>
            <a:r>
              <a:rPr lang="en-US" dirty="0" smtClean="0"/>
              <a:t>Simpler well course </a:t>
            </a:r>
          </a:p>
          <a:p>
            <a:r>
              <a:rPr lang="en-US" dirty="0" smtClean="0"/>
              <a:t>CONS</a:t>
            </a:r>
          </a:p>
          <a:p>
            <a:pPr marL="685800" lvl="1" indent="-342900">
              <a:buFont typeface="+mj-lt"/>
              <a:buAutoNum type="arabicPeriod"/>
            </a:pPr>
            <a:r>
              <a:rPr lang="en-US" dirty="0" smtClean="0"/>
              <a:t>Does not target majority of 2014 MEQs</a:t>
            </a:r>
          </a:p>
          <a:p>
            <a:pPr marL="685800" lvl="1" indent="-342900">
              <a:buFont typeface="+mj-lt"/>
              <a:buAutoNum type="arabicPeriod"/>
            </a:pPr>
            <a:r>
              <a:rPr lang="en-US" dirty="0" smtClean="0"/>
              <a:t>Deeper = higher drilling cost</a:t>
            </a:r>
          </a:p>
          <a:p>
            <a:pPr marL="685800" lvl="1" indent="-342900">
              <a:buFont typeface="+mj-lt"/>
              <a:buAutoNum type="arabicPeriod"/>
            </a:pPr>
            <a:endParaRPr lang="en-US" dirty="0" smtClean="0"/>
          </a:p>
          <a:p>
            <a:pPr marL="685800" lvl="1" indent="-342900">
              <a:buFont typeface="+mj-lt"/>
              <a:buAutoNum type="arabicPeriod"/>
            </a:pPr>
            <a:endParaRPr lang="en-US" dirty="0"/>
          </a:p>
        </p:txBody>
      </p:sp>
      <p:sp>
        <p:nvSpPr>
          <p:cNvPr id="4" name="Content Placeholder 3"/>
          <p:cNvSpPr>
            <a:spLocks noGrp="1"/>
          </p:cNvSpPr>
          <p:nvPr>
            <p:ph sz="half" idx="2"/>
          </p:nvPr>
        </p:nvSpPr>
        <p:spPr>
          <a:xfrm>
            <a:off x="4608122" y="1683605"/>
            <a:ext cx="4449535" cy="3263504"/>
          </a:xfrm>
        </p:spPr>
        <p:txBody>
          <a:bodyPr>
            <a:normAutofit fontScale="85000" lnSpcReduction="20000"/>
          </a:bodyPr>
          <a:lstStyle/>
          <a:p>
            <a:pPr marL="0" indent="0" algn="ctr">
              <a:buNone/>
            </a:pPr>
            <a:r>
              <a:rPr lang="en-US" dirty="0" smtClean="0"/>
              <a:t>North-side,  Shallow</a:t>
            </a:r>
          </a:p>
          <a:p>
            <a:r>
              <a:rPr lang="en-US" dirty="0"/>
              <a:t>PROS</a:t>
            </a:r>
          </a:p>
          <a:p>
            <a:pPr marL="685800" lvl="1" indent="-342900">
              <a:buFont typeface="+mj-lt"/>
              <a:buAutoNum type="arabicPeriod"/>
            </a:pPr>
            <a:r>
              <a:rPr lang="en-US" dirty="0"/>
              <a:t>Targets </a:t>
            </a:r>
            <a:r>
              <a:rPr lang="en-US" dirty="0" smtClean="0"/>
              <a:t>volume with most 2014 MEQs</a:t>
            </a:r>
            <a:endParaRPr lang="en-US" dirty="0"/>
          </a:p>
          <a:p>
            <a:pPr marL="685800" lvl="1" indent="-342900">
              <a:buFont typeface="+mj-lt"/>
              <a:buAutoNum type="arabicPeriod"/>
            </a:pPr>
            <a:r>
              <a:rPr lang="en-US" dirty="0" smtClean="0"/>
              <a:t>Targets </a:t>
            </a:r>
            <a:r>
              <a:rPr lang="en-US" dirty="0"/>
              <a:t>Deep </a:t>
            </a:r>
            <a:r>
              <a:rPr lang="en-US" dirty="0" smtClean="0"/>
              <a:t>Shallow MEQs</a:t>
            </a:r>
            <a:endParaRPr lang="en-US" dirty="0"/>
          </a:p>
          <a:p>
            <a:r>
              <a:rPr lang="en-US" dirty="0" smtClean="0"/>
              <a:t>CONS</a:t>
            </a:r>
            <a:endParaRPr lang="en-US" dirty="0"/>
          </a:p>
          <a:p>
            <a:pPr marL="685800" lvl="1" indent="-342900">
              <a:buFont typeface="+mj-lt"/>
              <a:buAutoNum type="arabicPeriod"/>
            </a:pPr>
            <a:r>
              <a:rPr lang="en-US" dirty="0" smtClean="0"/>
              <a:t>Requires S-curve drill path</a:t>
            </a:r>
          </a:p>
          <a:p>
            <a:pPr marL="685800" lvl="1" indent="-342900">
              <a:buFont typeface="+mj-lt"/>
              <a:buAutoNum type="arabicPeriod"/>
            </a:pPr>
            <a:r>
              <a:rPr lang="en-US" dirty="0"/>
              <a:t>Targets cooler </a:t>
            </a:r>
            <a:r>
              <a:rPr lang="en-US" dirty="0" smtClean="0"/>
              <a:t>rock</a:t>
            </a:r>
          </a:p>
          <a:p>
            <a:pPr marL="685800" lvl="1" indent="-342900">
              <a:buFont typeface="+mj-lt"/>
              <a:buAutoNum type="arabicPeriod"/>
            </a:pPr>
            <a:r>
              <a:rPr lang="en-US" dirty="0" err="1" smtClean="0"/>
              <a:t>Stim</a:t>
            </a:r>
            <a:r>
              <a:rPr lang="en-US" dirty="0"/>
              <a:t>. of 55A will likely grow up (?)</a:t>
            </a:r>
          </a:p>
          <a:p>
            <a:pPr marL="685800" lvl="1" indent="-342900">
              <a:buFont typeface="+mj-lt"/>
              <a:buAutoNum type="arabicPeriod"/>
            </a:pPr>
            <a:endParaRPr lang="en-US" dirty="0" smtClean="0"/>
          </a:p>
          <a:p>
            <a:pPr marL="685800" lvl="1" indent="-342900">
              <a:buFont typeface="+mj-lt"/>
              <a:buAutoNum type="arabicPeriod"/>
            </a:pPr>
            <a:endParaRPr lang="en-US" dirty="0"/>
          </a:p>
          <a:p>
            <a:pPr marL="0" indent="0" algn="ctr">
              <a:buNone/>
            </a:pPr>
            <a:endParaRPr lang="en-US" dirty="0"/>
          </a:p>
        </p:txBody>
      </p:sp>
    </p:spTree>
    <p:extLst>
      <p:ext uri="{BB962C8B-B14F-4D97-AF65-F5344CB8AC3E}">
        <p14:creationId xmlns:p14="http://schemas.microsoft.com/office/powerpoint/2010/main" val="3899341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54" r="2588"/>
          <a:stretch/>
        </p:blipFill>
        <p:spPr>
          <a:xfrm>
            <a:off x="0" y="0"/>
            <a:ext cx="9144000" cy="6858000"/>
          </a:xfrm>
        </p:spPr>
      </p:pic>
      <p:sp>
        <p:nvSpPr>
          <p:cNvPr id="5" name="TextBox 4"/>
          <p:cNvSpPr txBox="1"/>
          <p:nvPr/>
        </p:nvSpPr>
        <p:spPr>
          <a:xfrm>
            <a:off x="5791200" y="300857"/>
            <a:ext cx="3001143" cy="1415772"/>
          </a:xfrm>
          <a:prstGeom prst="rect">
            <a:avLst/>
          </a:prstGeom>
          <a:noFill/>
        </p:spPr>
        <p:txBody>
          <a:bodyPr wrap="none" rtlCol="0">
            <a:spAutoFit/>
          </a:bodyPr>
          <a:lstStyle/>
          <a:p>
            <a:pPr algn="ctr"/>
            <a:r>
              <a:rPr lang="en-US" sz="3200" dirty="0" smtClean="0"/>
              <a:t>Thanks!</a:t>
            </a:r>
          </a:p>
          <a:p>
            <a:pPr algn="ctr"/>
            <a:r>
              <a:rPr lang="en-US" dirty="0" smtClean="0"/>
              <a:t>Follow us!</a:t>
            </a:r>
          </a:p>
          <a:p>
            <a:pPr algn="ctr"/>
            <a:r>
              <a:rPr lang="en-US" dirty="0"/>
              <a:t>b</a:t>
            </a:r>
            <a:r>
              <a:rPr lang="en-US" dirty="0" smtClean="0"/>
              <a:t>log.newberrygeothermal.org</a:t>
            </a:r>
          </a:p>
          <a:p>
            <a:pPr algn="ctr"/>
            <a:r>
              <a:rPr lang="en-US" dirty="0" smtClean="0"/>
              <a:t>Facebook - </a:t>
            </a:r>
            <a:r>
              <a:rPr lang="en-US" dirty="0" err="1" smtClean="0"/>
              <a:t>NewberryEGS</a:t>
            </a:r>
            <a:r>
              <a:rPr lang="en-US" dirty="0" smtClean="0"/>
              <a:t> </a:t>
            </a:r>
            <a:endParaRPr lang="en-US" dirty="0"/>
          </a:p>
        </p:txBody>
      </p:sp>
      <p:sp>
        <p:nvSpPr>
          <p:cNvPr id="7" name="Subtitle 2"/>
          <p:cNvSpPr txBox="1">
            <a:spLocks/>
          </p:cNvSpPr>
          <p:nvPr/>
        </p:nvSpPr>
        <p:spPr bwMode="auto">
          <a:xfrm>
            <a:off x="1752600" y="2385219"/>
            <a:ext cx="7239000" cy="1752600"/>
          </a:xfrm>
          <a:prstGeom prst="rect">
            <a:avLst/>
          </a:prstGeom>
          <a:noFill/>
          <a:ln w="9525">
            <a:noFill/>
            <a:miter lim="800000"/>
            <a:headEnd/>
            <a:tailEnd/>
          </a:ln>
        </p:spPr>
        <p:txBody>
          <a:bodyPr lIns="91427" tIns="45713" rIns="91427" bIns="45713"/>
          <a:lstStyle/>
          <a:p>
            <a:pPr indent="-342851" algn="just" defTabSz="914269">
              <a:defRPr/>
            </a:pPr>
            <a:r>
              <a:rPr lang="en-US" sz="1200" dirty="0">
                <a:solidFill>
                  <a:srgbClr val="FFFF00"/>
                </a:solidFill>
                <a:latin typeface="+mn-lt"/>
              </a:rPr>
              <a:t>This material is based upon work supported by the Department of Energy under Award Number DE-EE0002777. </a:t>
            </a:r>
            <a:endParaRPr lang="en-US" sz="1200" dirty="0" smtClean="0">
              <a:solidFill>
                <a:srgbClr val="FFFF00"/>
              </a:solidFill>
              <a:latin typeface="+mn-lt"/>
            </a:endParaRPr>
          </a:p>
          <a:p>
            <a:pPr indent="-342851" algn="just" defTabSz="914269">
              <a:defRPr/>
            </a:pPr>
            <a:r>
              <a:rPr lang="en-US" sz="1200" i="1" dirty="0" smtClean="0">
                <a:solidFill>
                  <a:srgbClr val="FFFF00"/>
                </a:solidFill>
                <a:latin typeface="+mn-lt"/>
              </a:rPr>
              <a:t>Disclaimer</a:t>
            </a:r>
            <a:r>
              <a:rPr lang="en-US" sz="1200" dirty="0">
                <a:solidFill>
                  <a:srgbClr val="FFFF00"/>
                </a:solidFill>
                <a:latin typeface="+mn-lt"/>
              </a:rPr>
              <a:t>: 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pic>
        <p:nvPicPr>
          <p:cNvPr id="8" name="Picture 7" descr="FacebookLogo"/>
          <p:cNvPicPr>
            <a:picLocks noChangeAspect="1" noChangeArrowheads="1"/>
          </p:cNvPicPr>
          <p:nvPr/>
        </p:nvPicPr>
        <p:blipFill>
          <a:blip r:embed="rId3" cstate="print"/>
          <a:srcRect/>
          <a:stretch>
            <a:fillRect/>
          </a:stretch>
        </p:blipFill>
        <p:spPr bwMode="auto">
          <a:xfrm>
            <a:off x="6655183" y="1647032"/>
            <a:ext cx="1273175" cy="476250"/>
          </a:xfrm>
          <a:prstGeom prst="rect">
            <a:avLst/>
          </a:prstGeom>
          <a:noFill/>
          <a:ln w="9525">
            <a:noFill/>
            <a:miter lim="800000"/>
            <a:headEnd/>
            <a:tailEnd/>
          </a:ln>
        </p:spPr>
      </p:pic>
    </p:spTree>
    <p:extLst>
      <p:ext uri="{BB962C8B-B14F-4D97-AF65-F5344CB8AC3E}">
        <p14:creationId xmlns:p14="http://schemas.microsoft.com/office/powerpoint/2010/main" val="2555231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5181600"/>
            <a:ext cx="5715000" cy="1143000"/>
          </a:xfrm>
        </p:spPr>
        <p:txBody>
          <a:bodyPr>
            <a:normAutofit fontScale="85000" lnSpcReduction="20000"/>
          </a:bodyPr>
          <a:lstStyle/>
          <a:p>
            <a:pPr eaLnBrk="1" hangingPunct="1">
              <a:spcBef>
                <a:spcPct val="0"/>
              </a:spcBef>
            </a:pPr>
            <a:r>
              <a:rPr lang="en-US" dirty="0" smtClean="0">
                <a:solidFill>
                  <a:srgbClr val="898989"/>
                </a:solidFill>
              </a:rPr>
              <a:t>Acknowledgement</a:t>
            </a:r>
          </a:p>
          <a:p>
            <a:pPr eaLnBrk="1" hangingPunct="1">
              <a:spcBef>
                <a:spcPct val="0"/>
              </a:spcBef>
            </a:pPr>
            <a:r>
              <a:rPr lang="en-US" dirty="0" smtClean="0">
                <a:solidFill>
                  <a:srgbClr val="898989"/>
                </a:solidFill>
              </a:rPr>
              <a:t>Funded by the DOE via Recovery Act DE-EE0002777/004</a:t>
            </a:r>
          </a:p>
        </p:txBody>
      </p:sp>
    </p:spTree>
    <p:extLst>
      <p:ext uri="{BB962C8B-B14F-4D97-AF65-F5344CB8AC3E}">
        <p14:creationId xmlns:p14="http://schemas.microsoft.com/office/powerpoint/2010/main" val="541897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2811" t="15893" r="57500"/>
          <a:stretch/>
        </p:blipFill>
        <p:spPr>
          <a:xfrm>
            <a:off x="2286000" y="1219200"/>
            <a:ext cx="3629167" cy="5127160"/>
          </a:xfrm>
          <a:prstGeom prst="rect">
            <a:avLst/>
          </a:prstGeom>
        </p:spPr>
      </p:pic>
      <p:sp>
        <p:nvSpPr>
          <p:cNvPr id="12" name="TextBox 11"/>
          <p:cNvSpPr txBox="1"/>
          <p:nvPr/>
        </p:nvSpPr>
        <p:spPr>
          <a:xfrm>
            <a:off x="5926662" y="1695666"/>
            <a:ext cx="1379673" cy="923330"/>
          </a:xfrm>
          <a:prstGeom prst="rect">
            <a:avLst/>
          </a:prstGeom>
          <a:noFill/>
        </p:spPr>
        <p:txBody>
          <a:bodyPr wrap="none" rtlCol="0">
            <a:spAutoFit/>
          </a:bodyPr>
          <a:lstStyle/>
          <a:p>
            <a:r>
              <a:rPr lang="en-US" dirty="0" smtClean="0"/>
              <a:t>Micro-</a:t>
            </a:r>
          </a:p>
          <a:p>
            <a:r>
              <a:rPr lang="en-US" dirty="0" smtClean="0"/>
              <a:t>crystalline </a:t>
            </a:r>
          </a:p>
          <a:p>
            <a:r>
              <a:rPr lang="en-US" dirty="0" smtClean="0"/>
              <a:t>Granodiorite</a:t>
            </a:r>
            <a:endParaRPr lang="en-US" dirty="0"/>
          </a:p>
        </p:txBody>
      </p:sp>
      <p:sp>
        <p:nvSpPr>
          <p:cNvPr id="13" name="TextBox 12"/>
          <p:cNvSpPr txBox="1"/>
          <p:nvPr/>
        </p:nvSpPr>
        <p:spPr>
          <a:xfrm>
            <a:off x="5979285" y="4697214"/>
            <a:ext cx="2927725" cy="923330"/>
          </a:xfrm>
          <a:prstGeom prst="rect">
            <a:avLst/>
          </a:prstGeom>
          <a:noFill/>
        </p:spPr>
        <p:txBody>
          <a:bodyPr wrap="none" rtlCol="0">
            <a:spAutoFit/>
          </a:bodyPr>
          <a:lstStyle/>
          <a:p>
            <a:r>
              <a:rPr lang="en-US" dirty="0" smtClean="0"/>
              <a:t>Microcrystalline Granodiorite</a:t>
            </a:r>
          </a:p>
          <a:p>
            <a:r>
              <a:rPr lang="en-US" dirty="0" smtClean="0"/>
              <a:t>Chlorite alteration of </a:t>
            </a:r>
            <a:r>
              <a:rPr lang="en-US" dirty="0" err="1" smtClean="0"/>
              <a:t>mafics</a:t>
            </a:r>
            <a:endParaRPr lang="en-US" dirty="0" smtClean="0"/>
          </a:p>
          <a:p>
            <a:endParaRPr lang="en-US" dirty="0"/>
          </a:p>
        </p:txBody>
      </p:sp>
      <p:sp>
        <p:nvSpPr>
          <p:cNvPr id="14" name="TextBox 13"/>
          <p:cNvSpPr txBox="1"/>
          <p:nvPr/>
        </p:nvSpPr>
        <p:spPr>
          <a:xfrm>
            <a:off x="5958733" y="3169017"/>
            <a:ext cx="2279149" cy="1200329"/>
          </a:xfrm>
          <a:prstGeom prst="rect">
            <a:avLst/>
          </a:prstGeom>
          <a:noFill/>
        </p:spPr>
        <p:txBody>
          <a:bodyPr wrap="square" rtlCol="0">
            <a:spAutoFit/>
          </a:bodyPr>
          <a:lstStyle/>
          <a:p>
            <a:r>
              <a:rPr lang="en-US" dirty="0" err="1" smtClean="0"/>
              <a:t>Subvolcanic</a:t>
            </a:r>
            <a:r>
              <a:rPr lang="en-US" dirty="0" smtClean="0"/>
              <a:t> Basalt</a:t>
            </a:r>
          </a:p>
          <a:p>
            <a:r>
              <a:rPr lang="en-US" dirty="0" smtClean="0"/>
              <a:t>Epidote </a:t>
            </a:r>
            <a:r>
              <a:rPr lang="en-US" dirty="0" err="1" smtClean="0"/>
              <a:t>veinlets</a:t>
            </a:r>
            <a:r>
              <a:rPr lang="en-US" dirty="0" smtClean="0"/>
              <a:t>, metasomatic alteration</a:t>
            </a:r>
            <a:endParaRPr lang="en-US" dirty="0"/>
          </a:p>
        </p:txBody>
      </p:sp>
      <p:sp>
        <p:nvSpPr>
          <p:cNvPr id="15" name="TextBox 14"/>
          <p:cNvSpPr txBox="1"/>
          <p:nvPr/>
        </p:nvSpPr>
        <p:spPr>
          <a:xfrm>
            <a:off x="5996433" y="5751109"/>
            <a:ext cx="2279149" cy="369332"/>
          </a:xfrm>
          <a:prstGeom prst="rect">
            <a:avLst/>
          </a:prstGeom>
          <a:noFill/>
        </p:spPr>
        <p:txBody>
          <a:bodyPr wrap="square" rtlCol="0">
            <a:spAutoFit/>
          </a:bodyPr>
          <a:lstStyle/>
          <a:p>
            <a:r>
              <a:rPr lang="en-US" dirty="0" err="1" smtClean="0"/>
              <a:t>Subvolcanic</a:t>
            </a:r>
            <a:r>
              <a:rPr lang="en-US" dirty="0" smtClean="0"/>
              <a:t> Basalt</a:t>
            </a:r>
          </a:p>
        </p:txBody>
      </p:sp>
      <p:sp>
        <p:nvSpPr>
          <p:cNvPr id="20" name="Title 1"/>
          <p:cNvSpPr txBox="1">
            <a:spLocks/>
          </p:cNvSpPr>
          <p:nvPr/>
        </p:nvSpPr>
        <p:spPr>
          <a:xfrm>
            <a:off x="2085004" y="380493"/>
            <a:ext cx="4876800" cy="9765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Geology of 9500ft flow zone</a:t>
            </a:r>
          </a:p>
          <a:p>
            <a:endParaRPr lang="en-US" sz="2800" dirty="0"/>
          </a:p>
        </p:txBody>
      </p:sp>
      <p:cxnSp>
        <p:nvCxnSpPr>
          <p:cNvPr id="26" name="Straight Arrow Connector 25"/>
          <p:cNvCxnSpPr/>
          <p:nvPr/>
        </p:nvCxnSpPr>
        <p:spPr>
          <a:xfrm>
            <a:off x="1499702" y="3169017"/>
            <a:ext cx="11706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7620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174" y="-108413"/>
            <a:ext cx="4404917" cy="6858000"/>
          </a:xfrm>
          <a:prstGeom prst="rect">
            <a:avLst/>
          </a:prstGeom>
        </p:spPr>
      </p:pic>
      <p:grpSp>
        <p:nvGrpSpPr>
          <p:cNvPr id="5" name="Group 4"/>
          <p:cNvGrpSpPr/>
          <p:nvPr/>
        </p:nvGrpSpPr>
        <p:grpSpPr>
          <a:xfrm rot="5400000">
            <a:off x="808936" y="233508"/>
            <a:ext cx="8783906" cy="3177419"/>
            <a:chOff x="2438400" y="1933929"/>
            <a:chExt cx="4379155" cy="2734455"/>
          </a:xfrm>
        </p:grpSpPr>
        <p:sp>
          <p:nvSpPr>
            <p:cNvPr id="8" name="Arc 7"/>
            <p:cNvSpPr/>
            <p:nvPr/>
          </p:nvSpPr>
          <p:spPr>
            <a:xfrm>
              <a:off x="2590800" y="1933929"/>
              <a:ext cx="4202806" cy="2329102"/>
            </a:xfrm>
            <a:prstGeom prst="arc">
              <a:avLst>
                <a:gd name="adj1" fmla="val 3384345"/>
                <a:gd name="adj2" fmla="val 9913316"/>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2590800" y="1933929"/>
              <a:ext cx="4202806" cy="2329102"/>
            </a:xfrm>
            <a:prstGeom prst="arc">
              <a:avLst>
                <a:gd name="adj1" fmla="val 400020"/>
                <a:gd name="adj2" fmla="val 3416493"/>
              </a:avLst>
            </a:prstGeom>
            <a:ln w="412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flipV="1">
              <a:off x="2614749" y="2114168"/>
              <a:ext cx="4202806" cy="2554216"/>
            </a:xfrm>
            <a:prstGeom prst="arc">
              <a:avLst>
                <a:gd name="adj1" fmla="val 8581366"/>
                <a:gd name="adj2" fmla="val 9913316"/>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flipV="1">
              <a:off x="2438400" y="2183130"/>
              <a:ext cx="4202806" cy="1376691"/>
            </a:xfrm>
            <a:prstGeom prst="arc">
              <a:avLst>
                <a:gd name="adj1" fmla="val 612138"/>
                <a:gd name="adj2" fmla="val 9185111"/>
              </a:avLst>
            </a:prstGeom>
            <a:ln w="412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rot="192532">
              <a:off x="3952404" y="3864525"/>
              <a:ext cx="787523" cy="400110"/>
            </a:xfrm>
            <a:prstGeom prst="rect">
              <a:avLst/>
            </a:prstGeom>
            <a:noFill/>
          </p:spPr>
          <p:txBody>
            <a:bodyPr wrap="none" rtlCol="0">
              <a:spAutoFit/>
            </a:bodyPr>
            <a:lstStyle/>
            <a:p>
              <a:r>
                <a:rPr lang="en-US" sz="2000" dirty="0" smtClean="0">
                  <a:solidFill>
                    <a:srgbClr val="FF0000"/>
                  </a:solidFill>
                </a:rPr>
                <a:t>cased</a:t>
              </a:r>
              <a:endParaRPr lang="en-US" sz="2000" dirty="0">
                <a:solidFill>
                  <a:srgbClr val="FF0000"/>
                </a:solidFill>
              </a:endParaRPr>
            </a:p>
          </p:txBody>
        </p:sp>
        <p:sp>
          <p:nvSpPr>
            <p:cNvPr id="14" name="TextBox 13"/>
            <p:cNvSpPr txBox="1"/>
            <p:nvPr/>
          </p:nvSpPr>
          <p:spPr>
            <a:xfrm rot="20888866">
              <a:off x="5668832" y="3767972"/>
              <a:ext cx="357387" cy="344331"/>
            </a:xfrm>
            <a:prstGeom prst="rect">
              <a:avLst/>
            </a:prstGeom>
            <a:noFill/>
          </p:spPr>
          <p:txBody>
            <a:bodyPr wrap="none" rtlCol="0">
              <a:spAutoFit/>
            </a:bodyPr>
            <a:lstStyle/>
            <a:p>
              <a:r>
                <a:rPr lang="en-US" sz="2000" dirty="0" smtClean="0">
                  <a:solidFill>
                    <a:srgbClr val="00B050"/>
                  </a:solidFill>
                </a:rPr>
                <a:t>open</a:t>
              </a:r>
              <a:endParaRPr lang="en-US" sz="2000" dirty="0">
                <a:solidFill>
                  <a:srgbClr val="00B050"/>
                </a:solidFill>
              </a:endParaRPr>
            </a:p>
          </p:txBody>
        </p:sp>
      </p:grpSp>
      <p:sp>
        <p:nvSpPr>
          <p:cNvPr id="2" name="TextBox 1"/>
          <p:cNvSpPr txBox="1"/>
          <p:nvPr/>
        </p:nvSpPr>
        <p:spPr>
          <a:xfrm rot="16200000">
            <a:off x="2453406" y="3224861"/>
            <a:ext cx="1140633" cy="369332"/>
          </a:xfrm>
          <a:prstGeom prst="rect">
            <a:avLst/>
          </a:prstGeom>
          <a:solidFill>
            <a:schemeClr val="bg1"/>
          </a:solidFill>
        </p:spPr>
        <p:txBody>
          <a:bodyPr wrap="none" rtlCol="0">
            <a:spAutoFit/>
          </a:bodyPr>
          <a:lstStyle/>
          <a:p>
            <a:r>
              <a:rPr lang="en-US" dirty="0" smtClean="0"/>
              <a:t>Depth (m)</a:t>
            </a:r>
            <a:endParaRPr lang="en-US" dirty="0"/>
          </a:p>
        </p:txBody>
      </p:sp>
      <p:sp>
        <p:nvSpPr>
          <p:cNvPr id="3" name="TextBox 2"/>
          <p:cNvSpPr txBox="1"/>
          <p:nvPr/>
        </p:nvSpPr>
        <p:spPr>
          <a:xfrm>
            <a:off x="3247705" y="131203"/>
            <a:ext cx="652743" cy="369332"/>
          </a:xfrm>
          <a:prstGeom prst="rect">
            <a:avLst/>
          </a:prstGeom>
          <a:solidFill>
            <a:schemeClr val="bg1"/>
          </a:solidFill>
        </p:spPr>
        <p:txBody>
          <a:bodyPr wrap="none" rtlCol="0">
            <a:spAutoFit/>
          </a:bodyPr>
          <a:lstStyle/>
          <a:p>
            <a:r>
              <a:rPr lang="en-US" dirty="0" smtClean="0"/>
              <a:t>2000</a:t>
            </a:r>
            <a:endParaRPr lang="en-US" dirty="0"/>
          </a:p>
        </p:txBody>
      </p:sp>
      <p:sp>
        <p:nvSpPr>
          <p:cNvPr id="15" name="TextBox 14"/>
          <p:cNvSpPr txBox="1"/>
          <p:nvPr/>
        </p:nvSpPr>
        <p:spPr>
          <a:xfrm>
            <a:off x="3270862" y="1086109"/>
            <a:ext cx="652743" cy="369332"/>
          </a:xfrm>
          <a:prstGeom prst="rect">
            <a:avLst/>
          </a:prstGeom>
          <a:solidFill>
            <a:schemeClr val="bg1"/>
          </a:solidFill>
        </p:spPr>
        <p:txBody>
          <a:bodyPr wrap="none" rtlCol="0">
            <a:spAutoFit/>
          </a:bodyPr>
          <a:lstStyle/>
          <a:p>
            <a:r>
              <a:rPr lang="en-US" dirty="0" smtClean="0"/>
              <a:t>2200</a:t>
            </a:r>
            <a:endParaRPr lang="en-US" dirty="0"/>
          </a:p>
        </p:txBody>
      </p:sp>
      <p:sp>
        <p:nvSpPr>
          <p:cNvPr id="16" name="TextBox 15"/>
          <p:cNvSpPr txBox="1"/>
          <p:nvPr/>
        </p:nvSpPr>
        <p:spPr>
          <a:xfrm>
            <a:off x="3270862" y="2060282"/>
            <a:ext cx="652743" cy="369332"/>
          </a:xfrm>
          <a:prstGeom prst="rect">
            <a:avLst/>
          </a:prstGeom>
          <a:solidFill>
            <a:schemeClr val="bg1"/>
          </a:solidFill>
        </p:spPr>
        <p:txBody>
          <a:bodyPr wrap="none" rtlCol="0">
            <a:spAutoFit/>
          </a:bodyPr>
          <a:lstStyle/>
          <a:p>
            <a:r>
              <a:rPr lang="en-US" dirty="0" smtClean="0"/>
              <a:t>2400</a:t>
            </a:r>
            <a:endParaRPr lang="en-US" dirty="0"/>
          </a:p>
        </p:txBody>
      </p:sp>
      <p:sp>
        <p:nvSpPr>
          <p:cNvPr id="18" name="TextBox 17"/>
          <p:cNvSpPr txBox="1"/>
          <p:nvPr/>
        </p:nvSpPr>
        <p:spPr>
          <a:xfrm>
            <a:off x="3261284" y="3931821"/>
            <a:ext cx="652743" cy="369332"/>
          </a:xfrm>
          <a:prstGeom prst="rect">
            <a:avLst/>
          </a:prstGeom>
          <a:solidFill>
            <a:schemeClr val="bg1"/>
          </a:solidFill>
        </p:spPr>
        <p:txBody>
          <a:bodyPr wrap="none" rtlCol="0">
            <a:spAutoFit/>
          </a:bodyPr>
          <a:lstStyle/>
          <a:p>
            <a:r>
              <a:rPr lang="en-US" dirty="0" smtClean="0"/>
              <a:t>2800</a:t>
            </a:r>
            <a:endParaRPr lang="en-US" dirty="0"/>
          </a:p>
        </p:txBody>
      </p:sp>
      <p:sp>
        <p:nvSpPr>
          <p:cNvPr id="19" name="TextBox 18"/>
          <p:cNvSpPr txBox="1"/>
          <p:nvPr/>
        </p:nvSpPr>
        <p:spPr>
          <a:xfrm>
            <a:off x="3261283" y="4872898"/>
            <a:ext cx="652743" cy="369332"/>
          </a:xfrm>
          <a:prstGeom prst="rect">
            <a:avLst/>
          </a:prstGeom>
          <a:solidFill>
            <a:schemeClr val="bg1"/>
          </a:solidFill>
        </p:spPr>
        <p:txBody>
          <a:bodyPr wrap="none" rtlCol="0">
            <a:spAutoFit/>
          </a:bodyPr>
          <a:lstStyle/>
          <a:p>
            <a:r>
              <a:rPr lang="en-US" dirty="0" smtClean="0"/>
              <a:t>3000</a:t>
            </a:r>
            <a:endParaRPr lang="en-US" dirty="0"/>
          </a:p>
        </p:txBody>
      </p:sp>
      <p:sp>
        <p:nvSpPr>
          <p:cNvPr id="20" name="TextBox 19"/>
          <p:cNvSpPr txBox="1"/>
          <p:nvPr/>
        </p:nvSpPr>
        <p:spPr>
          <a:xfrm>
            <a:off x="3261282" y="5813975"/>
            <a:ext cx="652743" cy="369332"/>
          </a:xfrm>
          <a:prstGeom prst="rect">
            <a:avLst/>
          </a:prstGeom>
          <a:solidFill>
            <a:schemeClr val="bg1"/>
          </a:solidFill>
        </p:spPr>
        <p:txBody>
          <a:bodyPr wrap="none" rtlCol="0">
            <a:spAutoFit/>
          </a:bodyPr>
          <a:lstStyle/>
          <a:p>
            <a:r>
              <a:rPr lang="en-US" dirty="0" smtClean="0"/>
              <a:t>3200</a:t>
            </a:r>
            <a:endParaRPr lang="en-US" dirty="0"/>
          </a:p>
        </p:txBody>
      </p:sp>
      <p:sp>
        <p:nvSpPr>
          <p:cNvPr id="6" name="Rectangle 5"/>
          <p:cNvSpPr/>
          <p:nvPr/>
        </p:nvSpPr>
        <p:spPr>
          <a:xfrm>
            <a:off x="3407970" y="2490955"/>
            <a:ext cx="271438" cy="1158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9"/>
          <p:cNvSpPr txBox="1">
            <a:spLocks/>
          </p:cNvSpPr>
          <p:nvPr/>
        </p:nvSpPr>
        <p:spPr>
          <a:xfrm>
            <a:off x="326273" y="715692"/>
            <a:ext cx="2381856" cy="522790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Potential Production Well targets</a:t>
            </a:r>
          </a:p>
          <a:p>
            <a:endParaRPr lang="en-US" sz="4000" dirty="0" smtClean="0"/>
          </a:p>
          <a:p>
            <a:r>
              <a:rPr lang="en-US" sz="4000" dirty="0" smtClean="0"/>
              <a:t>Cross-section looking west</a:t>
            </a:r>
          </a:p>
          <a:p>
            <a:endParaRPr lang="en-US" sz="4000" dirty="0" smtClean="0"/>
          </a:p>
          <a:p>
            <a:r>
              <a:rPr lang="en-US" sz="4000" dirty="0" smtClean="0"/>
              <a:t>P&amp;T axes from moment tensor solutions</a:t>
            </a:r>
          </a:p>
          <a:p>
            <a:endParaRPr lang="en-US" dirty="0"/>
          </a:p>
        </p:txBody>
      </p:sp>
      <p:sp>
        <p:nvSpPr>
          <p:cNvPr id="23" name="TextBox 22"/>
          <p:cNvSpPr txBox="1"/>
          <p:nvPr/>
        </p:nvSpPr>
        <p:spPr>
          <a:xfrm>
            <a:off x="5271789" y="6102491"/>
            <a:ext cx="301686" cy="369332"/>
          </a:xfrm>
          <a:prstGeom prst="rect">
            <a:avLst/>
          </a:prstGeom>
          <a:solidFill>
            <a:schemeClr val="bg1"/>
          </a:solidFill>
        </p:spPr>
        <p:txBody>
          <a:bodyPr wrap="none" rtlCol="0">
            <a:spAutoFit/>
          </a:bodyPr>
          <a:lstStyle/>
          <a:p>
            <a:r>
              <a:rPr lang="en-US" dirty="0" smtClean="0"/>
              <a:t>0</a:t>
            </a:r>
            <a:endParaRPr lang="en-US" dirty="0"/>
          </a:p>
        </p:txBody>
      </p:sp>
      <p:sp>
        <p:nvSpPr>
          <p:cNvPr id="24" name="TextBox 23"/>
          <p:cNvSpPr txBox="1"/>
          <p:nvPr/>
        </p:nvSpPr>
        <p:spPr>
          <a:xfrm>
            <a:off x="4106725" y="6127031"/>
            <a:ext cx="606256" cy="369332"/>
          </a:xfrm>
          <a:prstGeom prst="rect">
            <a:avLst/>
          </a:prstGeom>
          <a:solidFill>
            <a:schemeClr val="bg1"/>
          </a:solidFill>
        </p:spPr>
        <p:txBody>
          <a:bodyPr wrap="none" rtlCol="0">
            <a:spAutoFit/>
          </a:bodyPr>
          <a:lstStyle/>
          <a:p>
            <a:r>
              <a:rPr lang="en-US" dirty="0" smtClean="0"/>
              <a:t>-200</a:t>
            </a:r>
            <a:endParaRPr lang="en-US" dirty="0"/>
          </a:p>
        </p:txBody>
      </p:sp>
      <p:sp>
        <p:nvSpPr>
          <p:cNvPr id="26" name="TextBox 25"/>
          <p:cNvSpPr txBox="1"/>
          <p:nvPr/>
        </p:nvSpPr>
        <p:spPr>
          <a:xfrm>
            <a:off x="6098884" y="6084931"/>
            <a:ext cx="535724" cy="369332"/>
          </a:xfrm>
          <a:prstGeom prst="rect">
            <a:avLst/>
          </a:prstGeom>
          <a:solidFill>
            <a:schemeClr val="bg1"/>
          </a:solidFill>
        </p:spPr>
        <p:txBody>
          <a:bodyPr wrap="none" rtlCol="0">
            <a:spAutoFit/>
          </a:bodyPr>
          <a:lstStyle/>
          <a:p>
            <a:r>
              <a:rPr lang="en-US" dirty="0" smtClean="0"/>
              <a:t>200</a:t>
            </a:r>
            <a:endParaRPr lang="en-US" dirty="0"/>
          </a:p>
        </p:txBody>
      </p:sp>
      <p:sp>
        <p:nvSpPr>
          <p:cNvPr id="28" name="TextBox 27"/>
          <p:cNvSpPr txBox="1"/>
          <p:nvPr/>
        </p:nvSpPr>
        <p:spPr>
          <a:xfrm>
            <a:off x="4662667" y="6506752"/>
            <a:ext cx="1837362" cy="369332"/>
          </a:xfrm>
          <a:prstGeom prst="rect">
            <a:avLst/>
          </a:prstGeom>
          <a:solidFill>
            <a:schemeClr val="bg1"/>
          </a:solidFill>
        </p:spPr>
        <p:txBody>
          <a:bodyPr wrap="none" rtlCol="0">
            <a:spAutoFit/>
          </a:bodyPr>
          <a:lstStyle/>
          <a:p>
            <a:r>
              <a:rPr lang="en-US" dirty="0" smtClean="0"/>
              <a:t>South - North (m)</a:t>
            </a:r>
            <a:endParaRPr lang="en-US" dirty="0"/>
          </a:p>
        </p:txBody>
      </p:sp>
      <p:sp>
        <p:nvSpPr>
          <p:cNvPr id="17" name="TextBox 16"/>
          <p:cNvSpPr txBox="1"/>
          <p:nvPr/>
        </p:nvSpPr>
        <p:spPr>
          <a:xfrm>
            <a:off x="3248515" y="2968263"/>
            <a:ext cx="652743" cy="369332"/>
          </a:xfrm>
          <a:prstGeom prst="rect">
            <a:avLst/>
          </a:prstGeom>
          <a:solidFill>
            <a:schemeClr val="bg1"/>
          </a:solidFill>
        </p:spPr>
        <p:txBody>
          <a:bodyPr wrap="none" rtlCol="0">
            <a:spAutoFit/>
          </a:bodyPr>
          <a:lstStyle/>
          <a:p>
            <a:r>
              <a:rPr lang="en-US" dirty="0" smtClean="0"/>
              <a:t>2600</a:t>
            </a:r>
            <a:endParaRPr lang="en-US" dirty="0"/>
          </a:p>
        </p:txBody>
      </p:sp>
    </p:spTree>
    <p:extLst>
      <p:ext uri="{BB962C8B-B14F-4D97-AF65-F5344CB8AC3E}">
        <p14:creationId xmlns:p14="http://schemas.microsoft.com/office/powerpoint/2010/main" val="4002847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7" y="1098463"/>
            <a:ext cx="5207478" cy="5149937"/>
          </a:xfrm>
          <a:prstGeom prst="rect">
            <a:avLst/>
          </a:prstGeom>
        </p:spPr>
      </p:pic>
      <p:pic>
        <p:nvPicPr>
          <p:cNvPr id="3" name="Picture 2"/>
          <p:cNvPicPr>
            <a:picLocks noChangeAspect="1"/>
          </p:cNvPicPr>
          <p:nvPr/>
        </p:nvPicPr>
        <p:blipFill>
          <a:blip r:embed="rId3"/>
          <a:stretch>
            <a:fillRect/>
          </a:stretch>
        </p:blipFill>
        <p:spPr>
          <a:xfrm>
            <a:off x="5403745" y="463133"/>
            <a:ext cx="3297129" cy="3326515"/>
          </a:xfrm>
          <a:prstGeom prst="rect">
            <a:avLst/>
          </a:prstGeom>
        </p:spPr>
      </p:pic>
      <p:sp>
        <p:nvSpPr>
          <p:cNvPr id="4" name="Rectangle 3"/>
          <p:cNvSpPr/>
          <p:nvPr/>
        </p:nvSpPr>
        <p:spPr>
          <a:xfrm>
            <a:off x="5924458" y="3875552"/>
            <a:ext cx="2774239" cy="1292662"/>
          </a:xfrm>
          <a:prstGeom prst="rect">
            <a:avLst/>
          </a:prstGeom>
        </p:spPr>
        <p:txBody>
          <a:bodyPr wrap="square">
            <a:spAutoFit/>
          </a:bodyPr>
          <a:lstStyle/>
          <a:p>
            <a:r>
              <a:rPr lang="en-US" dirty="0">
                <a:solidFill>
                  <a:srgbClr val="000000"/>
                </a:solidFill>
                <a:latin typeface="Segoe UI" panose="020B0502040204020203" pitchFamily="34" charset="0"/>
              </a:rPr>
              <a:t>Axis </a:t>
            </a:r>
            <a:r>
              <a:rPr lang="en-US" dirty="0" smtClean="0">
                <a:solidFill>
                  <a:srgbClr val="000000"/>
                </a:solidFill>
                <a:latin typeface="Segoe UI" panose="020B0502040204020203" pitchFamily="34" charset="0"/>
              </a:rPr>
              <a:t>	Trend     </a:t>
            </a:r>
            <a:r>
              <a:rPr lang="en-US" dirty="0">
                <a:solidFill>
                  <a:srgbClr val="000000"/>
                </a:solidFill>
                <a:latin typeface="Segoe UI" panose="020B0502040204020203" pitchFamily="34" charset="0"/>
              </a:rPr>
              <a:t>Plunge</a:t>
            </a:r>
          </a:p>
          <a:p>
            <a:r>
              <a:rPr lang="en-US" dirty="0">
                <a:solidFill>
                  <a:srgbClr val="000000"/>
                </a:solidFill>
                <a:latin typeface="Segoe UI" panose="020B0502040204020203" pitchFamily="34" charset="0"/>
              </a:rPr>
              <a:t>1. </a:t>
            </a:r>
            <a:r>
              <a:rPr lang="el-GR" sz="2000" dirty="0" smtClean="0">
                <a:solidFill>
                  <a:srgbClr val="000000"/>
                </a:solidFill>
                <a:latin typeface="Segoe UI" panose="020B0502040204020203" pitchFamily="34" charset="0"/>
              </a:rPr>
              <a:t>σ</a:t>
            </a:r>
            <a:r>
              <a:rPr lang="en-US" sz="1100" dirty="0" smtClean="0">
                <a:solidFill>
                  <a:srgbClr val="000000"/>
                </a:solidFill>
                <a:latin typeface="Segoe UI" panose="020B0502040204020203" pitchFamily="34" charset="0"/>
              </a:rPr>
              <a:t>3</a:t>
            </a:r>
            <a:r>
              <a:rPr lang="en-US" dirty="0" smtClean="0">
                <a:solidFill>
                  <a:srgbClr val="000000"/>
                </a:solidFill>
                <a:latin typeface="Segoe UI" panose="020B0502040204020203" pitchFamily="34" charset="0"/>
              </a:rPr>
              <a:t>	012.2     </a:t>
            </a:r>
            <a:r>
              <a:rPr lang="en-US" dirty="0">
                <a:solidFill>
                  <a:srgbClr val="000000"/>
                </a:solidFill>
                <a:latin typeface="Segoe UI" panose="020B0502040204020203" pitchFamily="34" charset="0"/>
              </a:rPr>
              <a:t>57.4</a:t>
            </a:r>
          </a:p>
          <a:p>
            <a:r>
              <a:rPr lang="en-US" dirty="0">
                <a:solidFill>
                  <a:srgbClr val="000000"/>
                </a:solidFill>
                <a:latin typeface="Segoe UI" panose="020B0502040204020203" pitchFamily="34" charset="0"/>
              </a:rPr>
              <a:t>2. </a:t>
            </a:r>
            <a:r>
              <a:rPr lang="el-GR" sz="2000" dirty="0" smtClean="0">
                <a:solidFill>
                  <a:srgbClr val="000000"/>
                </a:solidFill>
                <a:latin typeface="Segoe UI" panose="020B0502040204020203" pitchFamily="34" charset="0"/>
              </a:rPr>
              <a:t>σ</a:t>
            </a:r>
            <a:r>
              <a:rPr lang="en-US" sz="1200" dirty="0" smtClean="0">
                <a:solidFill>
                  <a:srgbClr val="000000"/>
                </a:solidFill>
                <a:latin typeface="Segoe UI" panose="020B0502040204020203" pitchFamily="34" charset="0"/>
              </a:rPr>
              <a:t>2</a:t>
            </a:r>
            <a:r>
              <a:rPr lang="en-US" sz="2000" dirty="0" smtClean="0">
                <a:solidFill>
                  <a:srgbClr val="000000"/>
                </a:solidFill>
                <a:latin typeface="Segoe UI" panose="020B0502040204020203" pitchFamily="34" charset="0"/>
              </a:rPr>
              <a:t> </a:t>
            </a:r>
            <a:r>
              <a:rPr lang="en-US" dirty="0" smtClean="0">
                <a:solidFill>
                  <a:srgbClr val="000000"/>
                </a:solidFill>
                <a:latin typeface="Segoe UI" panose="020B0502040204020203" pitchFamily="34" charset="0"/>
              </a:rPr>
              <a:t>	152.8     </a:t>
            </a:r>
            <a:r>
              <a:rPr lang="en-US" dirty="0">
                <a:solidFill>
                  <a:srgbClr val="000000"/>
                </a:solidFill>
                <a:latin typeface="Segoe UI" panose="020B0502040204020203" pitchFamily="34" charset="0"/>
              </a:rPr>
              <a:t>26.3</a:t>
            </a:r>
          </a:p>
          <a:p>
            <a:r>
              <a:rPr lang="en-US" dirty="0">
                <a:solidFill>
                  <a:srgbClr val="000000"/>
                </a:solidFill>
                <a:latin typeface="Segoe UI" panose="020B0502040204020203" pitchFamily="34" charset="0"/>
              </a:rPr>
              <a:t>3. </a:t>
            </a:r>
            <a:r>
              <a:rPr lang="el-GR" sz="2000" dirty="0" smtClean="0">
                <a:solidFill>
                  <a:srgbClr val="000000"/>
                </a:solidFill>
                <a:latin typeface="Segoe UI" panose="020B0502040204020203" pitchFamily="34" charset="0"/>
              </a:rPr>
              <a:t>σ</a:t>
            </a:r>
            <a:r>
              <a:rPr lang="en-US" sz="1200" dirty="0" smtClean="0">
                <a:solidFill>
                  <a:srgbClr val="000000"/>
                </a:solidFill>
                <a:latin typeface="Segoe UI" panose="020B0502040204020203" pitchFamily="34" charset="0"/>
              </a:rPr>
              <a:t>1</a:t>
            </a:r>
            <a:r>
              <a:rPr lang="en-US" dirty="0" smtClean="0">
                <a:solidFill>
                  <a:srgbClr val="000000"/>
                </a:solidFill>
                <a:latin typeface="Segoe UI" panose="020B0502040204020203" pitchFamily="34" charset="0"/>
              </a:rPr>
              <a:t> 	252.0     </a:t>
            </a:r>
            <a:r>
              <a:rPr lang="en-US" dirty="0">
                <a:solidFill>
                  <a:srgbClr val="000000"/>
                </a:solidFill>
                <a:latin typeface="Segoe UI" panose="020B0502040204020203" pitchFamily="34" charset="0"/>
              </a:rPr>
              <a:t>17.9</a:t>
            </a:r>
          </a:p>
        </p:txBody>
      </p:sp>
      <p:sp>
        <p:nvSpPr>
          <p:cNvPr id="5" name="Title 4"/>
          <p:cNvSpPr>
            <a:spLocks noGrp="1"/>
          </p:cNvSpPr>
          <p:nvPr>
            <p:ph type="title"/>
          </p:nvPr>
        </p:nvSpPr>
        <p:spPr>
          <a:xfrm>
            <a:off x="38363" y="283056"/>
            <a:ext cx="6248400" cy="815407"/>
          </a:xfrm>
        </p:spPr>
        <p:txBody>
          <a:bodyPr/>
          <a:lstStyle/>
          <a:p>
            <a:r>
              <a:rPr lang="en-US" dirty="0" smtClean="0"/>
              <a:t>All P&amp;T Axes</a:t>
            </a:r>
            <a:endParaRPr lang="en-US" dirty="0"/>
          </a:p>
        </p:txBody>
      </p:sp>
      <p:sp>
        <p:nvSpPr>
          <p:cNvPr id="9" name="5-Point Star 8"/>
          <p:cNvSpPr/>
          <p:nvPr/>
        </p:nvSpPr>
        <p:spPr>
          <a:xfrm>
            <a:off x="5265435" y="1872162"/>
            <a:ext cx="271895" cy="254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6916361" y="1999276"/>
            <a:ext cx="271895" cy="254228"/>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7093206" y="398160"/>
            <a:ext cx="271895" cy="254228"/>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5652564" y="5342454"/>
            <a:ext cx="271895" cy="254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652566" y="6239946"/>
            <a:ext cx="271895" cy="254228"/>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5652563" y="5791200"/>
            <a:ext cx="271895" cy="254228"/>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72200" y="5342454"/>
            <a:ext cx="2830968" cy="369332"/>
          </a:xfrm>
          <a:prstGeom prst="rect">
            <a:avLst/>
          </a:prstGeom>
          <a:noFill/>
        </p:spPr>
        <p:txBody>
          <a:bodyPr wrap="none" rtlCol="0">
            <a:spAutoFit/>
          </a:bodyPr>
          <a:lstStyle/>
          <a:p>
            <a:r>
              <a:rPr lang="en-US" dirty="0" smtClean="0"/>
              <a:t>T-axes from BHTV breakouts</a:t>
            </a:r>
            <a:endParaRPr lang="en-US" dirty="0"/>
          </a:p>
        </p:txBody>
      </p:sp>
      <p:sp>
        <p:nvSpPr>
          <p:cNvPr id="17" name="TextBox 16"/>
          <p:cNvSpPr txBox="1"/>
          <p:nvPr/>
        </p:nvSpPr>
        <p:spPr>
          <a:xfrm>
            <a:off x="6172200" y="5733648"/>
            <a:ext cx="2558008" cy="369332"/>
          </a:xfrm>
          <a:prstGeom prst="rect">
            <a:avLst/>
          </a:prstGeom>
          <a:noFill/>
        </p:spPr>
        <p:txBody>
          <a:bodyPr wrap="none" rtlCol="0">
            <a:spAutoFit/>
          </a:bodyPr>
          <a:lstStyle/>
          <a:p>
            <a:r>
              <a:rPr lang="en-US" dirty="0"/>
              <a:t>P</a:t>
            </a:r>
            <a:r>
              <a:rPr lang="en-US" dirty="0" smtClean="0"/>
              <a:t>-axis if strike-slip regime</a:t>
            </a:r>
            <a:endParaRPr lang="en-US" dirty="0"/>
          </a:p>
        </p:txBody>
      </p:sp>
      <p:sp>
        <p:nvSpPr>
          <p:cNvPr id="18" name="TextBox 17"/>
          <p:cNvSpPr txBox="1"/>
          <p:nvPr/>
        </p:nvSpPr>
        <p:spPr>
          <a:xfrm>
            <a:off x="6140689" y="6239946"/>
            <a:ext cx="2332370" cy="369332"/>
          </a:xfrm>
          <a:prstGeom prst="rect">
            <a:avLst/>
          </a:prstGeom>
          <a:noFill/>
        </p:spPr>
        <p:txBody>
          <a:bodyPr wrap="none" rtlCol="0">
            <a:spAutoFit/>
          </a:bodyPr>
          <a:lstStyle/>
          <a:p>
            <a:r>
              <a:rPr lang="en-US" dirty="0"/>
              <a:t>P</a:t>
            </a:r>
            <a:r>
              <a:rPr lang="en-US" dirty="0" smtClean="0"/>
              <a:t>-axis if normal regime</a:t>
            </a:r>
            <a:endParaRPr lang="en-US" dirty="0"/>
          </a:p>
        </p:txBody>
      </p:sp>
    </p:spTree>
    <p:extLst>
      <p:ext uri="{BB962C8B-B14F-4D97-AF65-F5344CB8AC3E}">
        <p14:creationId xmlns:p14="http://schemas.microsoft.com/office/powerpoint/2010/main" val="2507286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401"/>
            <a:ext cx="8229600" cy="1143000"/>
          </a:xfrm>
          <a:noFill/>
          <a:ln w="12700">
            <a:noFill/>
            <a:miter lim="800000"/>
            <a:headEnd/>
            <a:tailEnd/>
          </a:ln>
        </p:spPr>
        <p:txBody>
          <a:bodyPr vert="horz" wrap="square" lIns="29305" tIns="29305" rIns="29305" bIns="29305" numCol="1" anchor="ctr" anchorCtr="0" compatLnSpc="1">
            <a:prstTxWarp prst="textNoShape">
              <a:avLst/>
            </a:prstTxWarp>
            <a:normAutofit/>
          </a:bodyPr>
          <a:lstStyle/>
          <a:p>
            <a:r>
              <a:rPr lang="en-US" sz="2800" dirty="0" smtClean="0">
                <a:latin typeface="+mj-lt"/>
              </a:rPr>
              <a:t>AltaRock TZIM Technology</a:t>
            </a:r>
            <a:endParaRPr lang="en-US" sz="2800" dirty="0">
              <a:latin typeface="+mj-lt"/>
            </a:endParaRPr>
          </a:p>
        </p:txBody>
      </p:sp>
      <p:sp>
        <p:nvSpPr>
          <p:cNvPr id="67" name="Content Placeholder 3"/>
          <p:cNvSpPr>
            <a:spLocks noGrp="1"/>
          </p:cNvSpPr>
          <p:nvPr>
            <p:ph sz="half" idx="1"/>
          </p:nvPr>
        </p:nvSpPr>
        <p:spPr/>
        <p:txBody>
          <a:bodyPr>
            <a:noAutofit/>
          </a:bodyPr>
          <a:lstStyle/>
          <a:p>
            <a:pPr>
              <a:spcBef>
                <a:spcPts val="600"/>
              </a:spcBef>
              <a:buNone/>
            </a:pPr>
            <a:r>
              <a:rPr lang="en-US" sz="2000" b="1" dirty="0" smtClean="0">
                <a:solidFill>
                  <a:srgbClr val="FF0000"/>
                </a:solidFill>
                <a:latin typeface="Calibri" pitchFamily="34" charset="0"/>
                <a:cs typeface="Calibri" pitchFamily="34" charset="0"/>
              </a:rPr>
              <a:t>Challenge:</a:t>
            </a:r>
            <a:r>
              <a:rPr lang="en-US" sz="2000" dirty="0" smtClean="0">
                <a:solidFill>
                  <a:srgbClr val="FF0000"/>
                </a:solidFill>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Low flow per EGS well Need &gt;75 l/s, &gt;1200 gpm </a:t>
            </a:r>
          </a:p>
          <a:p>
            <a:pPr>
              <a:spcBef>
                <a:spcPts val="600"/>
              </a:spcBef>
              <a:buNone/>
            </a:pPr>
            <a:r>
              <a:rPr lang="en-US" sz="1800" b="1" dirty="0" smtClean="0">
                <a:latin typeface="Calibri" pitchFamily="34" charset="0"/>
                <a:cs typeface="Calibri" pitchFamily="34" charset="0"/>
              </a:rPr>
              <a:t>Solution:  </a:t>
            </a:r>
            <a:r>
              <a:rPr lang="en-US" sz="1800" dirty="0" smtClean="0">
                <a:latin typeface="Calibri" pitchFamily="34" charset="0"/>
                <a:cs typeface="Calibri" pitchFamily="34" charset="0"/>
              </a:rPr>
              <a:t>Multiple zone stimulation through thermally-degradable zonal isolation materials (TZIM)</a:t>
            </a:r>
            <a:endParaRPr lang="en-US" sz="1800" dirty="0">
              <a:latin typeface="Calibri" pitchFamily="34" charset="0"/>
              <a:cs typeface="Calibri" pitchFamily="34" charset="0"/>
            </a:endParaRPr>
          </a:p>
          <a:p>
            <a:pPr>
              <a:spcBef>
                <a:spcPts val="600"/>
              </a:spcBef>
            </a:pPr>
            <a:r>
              <a:rPr lang="en-US" sz="1800" dirty="0" smtClean="0">
                <a:latin typeface="Calibri" pitchFamily="34" charset="0"/>
                <a:cs typeface="Calibri" pitchFamily="34" charset="0"/>
              </a:rPr>
              <a:t>Non-mechanical zonal isolation</a:t>
            </a:r>
          </a:p>
          <a:p>
            <a:pPr>
              <a:spcBef>
                <a:spcPts val="600"/>
              </a:spcBef>
            </a:pPr>
            <a:r>
              <a:rPr lang="en-US" sz="1800" dirty="0" smtClean="0">
                <a:latin typeface="Calibri" pitchFamily="34" charset="0"/>
                <a:cs typeface="Calibri" pitchFamily="34" charset="0"/>
              </a:rPr>
              <a:t>No </a:t>
            </a:r>
            <a:r>
              <a:rPr lang="en-US" sz="1800" dirty="0">
                <a:latin typeface="Calibri" pitchFamily="34" charset="0"/>
                <a:cs typeface="Calibri" pitchFamily="34" charset="0"/>
              </a:rPr>
              <a:t>rig required during treatment</a:t>
            </a:r>
          </a:p>
          <a:p>
            <a:pPr>
              <a:spcBef>
                <a:spcPts val="600"/>
              </a:spcBef>
            </a:pPr>
            <a:r>
              <a:rPr lang="en-US" sz="1800" dirty="0" smtClean="0">
                <a:latin typeface="Calibri" pitchFamily="34" charset="0"/>
                <a:cs typeface="Calibri" pitchFamily="34" charset="0"/>
              </a:rPr>
              <a:t>Non-hazardous </a:t>
            </a:r>
            <a:r>
              <a:rPr lang="en-US" sz="1800" dirty="0">
                <a:latin typeface="Calibri" pitchFamily="34" charset="0"/>
                <a:cs typeface="Calibri" pitchFamily="34" charset="0"/>
              </a:rPr>
              <a:t>b</a:t>
            </a:r>
            <a:r>
              <a:rPr lang="en-US" sz="1800" dirty="0" smtClean="0">
                <a:latin typeface="Calibri" pitchFamily="34" charset="0"/>
                <a:cs typeface="Calibri" pitchFamily="34" charset="0"/>
              </a:rPr>
              <a:t>reakdown products </a:t>
            </a:r>
          </a:p>
          <a:p>
            <a:pPr>
              <a:spcBef>
                <a:spcPts val="600"/>
              </a:spcBef>
            </a:pPr>
            <a:r>
              <a:rPr lang="en-US" sz="1800" dirty="0" smtClean="0">
                <a:latin typeface="Calibri" pitchFamily="34" charset="0"/>
                <a:cs typeface="Calibri" pitchFamily="34" charset="0"/>
              </a:rPr>
              <a:t>A suite of materials developed that degrade with </a:t>
            </a:r>
            <a:r>
              <a:rPr lang="en-US" sz="1800" dirty="0">
                <a:latin typeface="Calibri" pitchFamily="34" charset="0"/>
                <a:cs typeface="Calibri" pitchFamily="34" charset="0"/>
              </a:rPr>
              <a:t>time and </a:t>
            </a:r>
            <a:r>
              <a:rPr lang="en-US" sz="1800" dirty="0" smtClean="0">
                <a:latin typeface="Calibri" pitchFamily="34" charset="0"/>
                <a:cs typeface="Calibri" pitchFamily="34" charset="0"/>
              </a:rPr>
              <a:t>temperature</a:t>
            </a:r>
            <a:endParaRPr lang="en-US" sz="1800" dirty="0">
              <a:latin typeface="Calibri" pitchFamily="34" charset="0"/>
              <a:cs typeface="Calibri" pitchFamily="34" charset="0"/>
            </a:endParaRPr>
          </a:p>
          <a:p>
            <a:pPr lvl="1">
              <a:spcBef>
                <a:spcPts val="600"/>
              </a:spcBef>
            </a:pPr>
            <a:r>
              <a:rPr lang="en-US" sz="1800" dirty="0" smtClean="0">
                <a:solidFill>
                  <a:schemeClr val="tx1"/>
                </a:solidFill>
                <a:latin typeface="Calibri" pitchFamily="34" charset="0"/>
                <a:cs typeface="Calibri" pitchFamily="34" charset="0"/>
              </a:rPr>
              <a:t>Lab </a:t>
            </a:r>
            <a:r>
              <a:rPr lang="en-US" sz="1800" dirty="0">
                <a:solidFill>
                  <a:schemeClr val="tx1"/>
                </a:solidFill>
                <a:latin typeface="Calibri" pitchFamily="34" charset="0"/>
                <a:cs typeface="Calibri" pitchFamily="34" charset="0"/>
              </a:rPr>
              <a:t>tested from 74</a:t>
            </a:r>
            <a:r>
              <a:rPr lang="en-US" sz="1800" dirty="0">
                <a:solidFill>
                  <a:schemeClr val="tx1"/>
                </a:solidFill>
                <a:latin typeface="Calibri" pitchFamily="34" charset="0"/>
                <a:cs typeface="Calibri" pitchFamily="34" charset="0"/>
                <a:sym typeface="Symbol"/>
              </a:rPr>
              <a:t></a:t>
            </a:r>
            <a:r>
              <a:rPr lang="en-US" sz="1800" dirty="0">
                <a:solidFill>
                  <a:schemeClr val="tx1"/>
                </a:solidFill>
                <a:latin typeface="Calibri" pitchFamily="34" charset="0"/>
                <a:cs typeface="Calibri" pitchFamily="34" charset="0"/>
              </a:rPr>
              <a:t>C-315</a:t>
            </a:r>
            <a:r>
              <a:rPr lang="en-US" sz="1800" dirty="0">
                <a:solidFill>
                  <a:schemeClr val="tx1"/>
                </a:solidFill>
                <a:latin typeface="Calibri" pitchFamily="34" charset="0"/>
                <a:cs typeface="Calibri" pitchFamily="34" charset="0"/>
                <a:sym typeface="Symbol"/>
              </a:rPr>
              <a:t>  </a:t>
            </a:r>
            <a:r>
              <a:rPr lang="en-US" sz="1800" dirty="0">
                <a:solidFill>
                  <a:schemeClr val="tx1"/>
                </a:solidFill>
                <a:latin typeface="Calibri" pitchFamily="34" charset="0"/>
                <a:cs typeface="Calibri" pitchFamily="34" charset="0"/>
              </a:rPr>
              <a:t>C</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952" y="1066800"/>
            <a:ext cx="3436132" cy="12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5233" b="13229"/>
          <a:stretch/>
        </p:blipFill>
        <p:spPr>
          <a:xfrm>
            <a:off x="5196970" y="2514600"/>
            <a:ext cx="3360382" cy="15509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918" y="4094971"/>
            <a:ext cx="3886200" cy="2581133"/>
          </a:xfrm>
          <a:prstGeom prst="rect">
            <a:avLst/>
          </a:prstGeom>
        </p:spPr>
      </p:pic>
    </p:spTree>
    <p:extLst>
      <p:ext uri="{BB962C8B-B14F-4D97-AF65-F5344CB8AC3E}">
        <p14:creationId xmlns:p14="http://schemas.microsoft.com/office/powerpoint/2010/main" val="135494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680" t="31183" r="57500" b="7448"/>
          <a:stretch/>
        </p:blipFill>
        <p:spPr>
          <a:xfrm>
            <a:off x="2590800" y="457200"/>
            <a:ext cx="6172200" cy="6262968"/>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4167" t="5129" r="8333" b="83292"/>
          <a:stretch/>
        </p:blipFill>
        <p:spPr>
          <a:xfrm>
            <a:off x="7700554" y="3048000"/>
            <a:ext cx="1371600" cy="1219200"/>
          </a:xfrm>
          <a:prstGeom prst="rect">
            <a:avLst/>
          </a:prstGeom>
        </p:spPr>
      </p:pic>
      <p:cxnSp>
        <p:nvCxnSpPr>
          <p:cNvPr id="5" name="Straight Arrow Connector 4"/>
          <p:cNvCxnSpPr/>
          <p:nvPr/>
        </p:nvCxnSpPr>
        <p:spPr>
          <a:xfrm>
            <a:off x="3791494" y="3200400"/>
            <a:ext cx="2500449" cy="598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1494" y="1619250"/>
            <a:ext cx="4819106" cy="15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14800" y="1219200"/>
            <a:ext cx="2971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090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959"/>
          <a:stretch/>
        </p:blipFill>
        <p:spPr>
          <a:xfrm>
            <a:off x="223887" y="533400"/>
            <a:ext cx="4953000" cy="5410200"/>
          </a:xfrm>
          <a:prstGeom prst="rect">
            <a:avLst/>
          </a:prstGeom>
        </p:spPr>
      </p:pic>
      <p:cxnSp>
        <p:nvCxnSpPr>
          <p:cNvPr id="4" name="Straight Connector 3"/>
          <p:cNvCxnSpPr/>
          <p:nvPr/>
        </p:nvCxnSpPr>
        <p:spPr>
          <a:xfrm flipV="1">
            <a:off x="1477615" y="2644518"/>
            <a:ext cx="649990" cy="456906"/>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162864" y="2156940"/>
            <a:ext cx="207424" cy="1081561"/>
          </a:xfrm>
          <a:prstGeom prst="line">
            <a:avLst/>
          </a:prstGeom>
          <a:ln w="25400">
            <a:solidFill>
              <a:schemeClr val="bg1">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127605" y="2034656"/>
            <a:ext cx="1035259" cy="60878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20337474">
            <a:off x="3114920" y="2283395"/>
            <a:ext cx="772969" cy="369332"/>
          </a:xfrm>
          <a:prstGeom prst="rect">
            <a:avLst/>
          </a:prstGeom>
          <a:noFill/>
        </p:spPr>
        <p:txBody>
          <a:bodyPr wrap="none" rtlCol="0">
            <a:spAutoFit/>
          </a:bodyPr>
          <a:lstStyle/>
          <a:p>
            <a:r>
              <a:rPr lang="en-US" dirty="0" smtClean="0"/>
              <a:t>300 m</a:t>
            </a:r>
            <a:endParaRPr lang="en-US" dirty="0"/>
          </a:p>
        </p:txBody>
      </p:sp>
      <p:sp>
        <p:nvSpPr>
          <p:cNvPr id="13" name="TextBox 12"/>
          <p:cNvSpPr txBox="1"/>
          <p:nvPr/>
        </p:nvSpPr>
        <p:spPr>
          <a:xfrm>
            <a:off x="1033629" y="4587546"/>
            <a:ext cx="2808205" cy="646331"/>
          </a:xfrm>
          <a:prstGeom prst="rect">
            <a:avLst/>
          </a:prstGeom>
          <a:solidFill>
            <a:schemeClr val="bg1"/>
          </a:solidFill>
        </p:spPr>
        <p:txBody>
          <a:bodyPr wrap="none" rtlCol="0">
            <a:spAutoFit/>
          </a:bodyPr>
          <a:lstStyle/>
          <a:p>
            <a:r>
              <a:rPr lang="en-US" dirty="0" smtClean="0"/>
              <a:t>Map View</a:t>
            </a:r>
          </a:p>
          <a:p>
            <a:r>
              <a:rPr lang="en-US" dirty="0" smtClean="0"/>
              <a:t>Best MEQ locations (N=100)</a:t>
            </a:r>
            <a:endParaRPr lang="en-US" dirty="0"/>
          </a:p>
        </p:txBody>
      </p:sp>
      <p:sp>
        <p:nvSpPr>
          <p:cNvPr id="14" name="TextBox 13"/>
          <p:cNvSpPr txBox="1"/>
          <p:nvPr/>
        </p:nvSpPr>
        <p:spPr>
          <a:xfrm>
            <a:off x="1238510" y="3206201"/>
            <a:ext cx="1442574" cy="369332"/>
          </a:xfrm>
          <a:prstGeom prst="rect">
            <a:avLst/>
          </a:prstGeom>
          <a:noFill/>
        </p:spPr>
        <p:txBody>
          <a:bodyPr wrap="none" rtlCol="0">
            <a:spAutoFit/>
          </a:bodyPr>
          <a:lstStyle/>
          <a:p>
            <a:r>
              <a:rPr lang="en-US" dirty="0" smtClean="0"/>
              <a:t>Injection well</a:t>
            </a:r>
            <a:endParaRPr lang="en-US" dirty="0"/>
          </a:p>
        </p:txBody>
      </p:sp>
      <p:sp>
        <p:nvSpPr>
          <p:cNvPr id="15" name="TextBox 14"/>
          <p:cNvSpPr txBox="1"/>
          <p:nvPr/>
        </p:nvSpPr>
        <p:spPr>
          <a:xfrm rot="19962316">
            <a:off x="740368" y="2561616"/>
            <a:ext cx="1653658" cy="369332"/>
          </a:xfrm>
          <a:prstGeom prst="rect">
            <a:avLst/>
          </a:prstGeom>
          <a:noFill/>
        </p:spPr>
        <p:txBody>
          <a:bodyPr wrap="none" rtlCol="0">
            <a:spAutoFit/>
          </a:bodyPr>
          <a:lstStyle/>
          <a:p>
            <a:r>
              <a:rPr lang="en-US" dirty="0" smtClean="0"/>
              <a:t>Production well</a:t>
            </a:r>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18611"/>
          <a:stretch/>
        </p:blipFill>
        <p:spPr>
          <a:xfrm>
            <a:off x="5164599" y="1295401"/>
            <a:ext cx="3836590" cy="4335060"/>
          </a:xfrm>
          <a:prstGeom prst="rect">
            <a:avLst/>
          </a:prstGeom>
        </p:spPr>
      </p:pic>
      <p:cxnSp>
        <p:nvCxnSpPr>
          <p:cNvPr id="18" name="Straight Connector 17"/>
          <p:cNvCxnSpPr/>
          <p:nvPr/>
        </p:nvCxnSpPr>
        <p:spPr>
          <a:xfrm flipH="1" flipV="1">
            <a:off x="8095235" y="1524000"/>
            <a:ext cx="286765" cy="3154848"/>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89774" y="1524000"/>
            <a:ext cx="1442574" cy="369332"/>
          </a:xfrm>
          <a:prstGeom prst="rect">
            <a:avLst/>
          </a:prstGeom>
          <a:noFill/>
        </p:spPr>
        <p:txBody>
          <a:bodyPr wrap="none" rtlCol="0">
            <a:spAutoFit/>
          </a:bodyPr>
          <a:lstStyle/>
          <a:p>
            <a:r>
              <a:rPr lang="en-US" dirty="0" smtClean="0"/>
              <a:t>Injection well</a:t>
            </a:r>
            <a:endParaRPr lang="en-US" dirty="0"/>
          </a:p>
        </p:txBody>
      </p:sp>
      <p:sp>
        <p:nvSpPr>
          <p:cNvPr id="23" name="TextBox 22"/>
          <p:cNvSpPr txBox="1"/>
          <p:nvPr/>
        </p:nvSpPr>
        <p:spPr>
          <a:xfrm>
            <a:off x="7869901" y="3869849"/>
            <a:ext cx="1269386" cy="646331"/>
          </a:xfrm>
          <a:prstGeom prst="rect">
            <a:avLst/>
          </a:prstGeom>
          <a:noFill/>
        </p:spPr>
        <p:txBody>
          <a:bodyPr wrap="none" rtlCol="0">
            <a:spAutoFit/>
          </a:bodyPr>
          <a:lstStyle/>
          <a:p>
            <a:pPr algn="ctr"/>
            <a:r>
              <a:rPr lang="en-US" dirty="0" smtClean="0"/>
              <a:t>Production </a:t>
            </a:r>
          </a:p>
          <a:p>
            <a:pPr algn="ctr"/>
            <a:r>
              <a:rPr lang="en-US" dirty="0" smtClean="0"/>
              <a:t>well</a:t>
            </a:r>
            <a:endParaRPr lang="en-US" dirty="0"/>
          </a:p>
        </p:txBody>
      </p:sp>
      <p:sp>
        <p:nvSpPr>
          <p:cNvPr id="24" name="TextBox 23"/>
          <p:cNvSpPr txBox="1"/>
          <p:nvPr/>
        </p:nvSpPr>
        <p:spPr>
          <a:xfrm>
            <a:off x="2209800" y="438024"/>
            <a:ext cx="5060040" cy="400110"/>
          </a:xfrm>
          <a:prstGeom prst="rect">
            <a:avLst/>
          </a:prstGeom>
          <a:solidFill>
            <a:schemeClr val="bg1"/>
          </a:solidFill>
        </p:spPr>
        <p:txBody>
          <a:bodyPr wrap="none" rtlCol="0">
            <a:spAutoFit/>
          </a:bodyPr>
          <a:lstStyle/>
          <a:p>
            <a:r>
              <a:rPr lang="en-US" sz="2000" dirty="0" smtClean="0"/>
              <a:t>2015: Plan, Drill and Stimulate Production Well</a:t>
            </a:r>
            <a:endParaRPr lang="en-US" sz="2000" dirty="0"/>
          </a:p>
        </p:txBody>
      </p:sp>
      <p:sp>
        <p:nvSpPr>
          <p:cNvPr id="16" name="TextBox 15"/>
          <p:cNvSpPr txBox="1"/>
          <p:nvPr/>
        </p:nvSpPr>
        <p:spPr>
          <a:xfrm>
            <a:off x="5865737" y="5535894"/>
            <a:ext cx="2808205" cy="646331"/>
          </a:xfrm>
          <a:prstGeom prst="rect">
            <a:avLst/>
          </a:prstGeom>
          <a:solidFill>
            <a:schemeClr val="bg1"/>
          </a:solidFill>
        </p:spPr>
        <p:txBody>
          <a:bodyPr wrap="none" rtlCol="0">
            <a:spAutoFit/>
          </a:bodyPr>
          <a:lstStyle/>
          <a:p>
            <a:r>
              <a:rPr lang="en-US" dirty="0" smtClean="0"/>
              <a:t>West view cross section</a:t>
            </a:r>
          </a:p>
          <a:p>
            <a:r>
              <a:rPr lang="en-US" dirty="0" smtClean="0"/>
              <a:t>Best MEQ locations (N=100)</a:t>
            </a:r>
            <a:endParaRPr lang="en-US" dirty="0"/>
          </a:p>
        </p:txBody>
      </p:sp>
    </p:spTree>
    <p:extLst>
      <p:ext uri="{BB962C8B-B14F-4D97-AF65-F5344CB8AC3E}">
        <p14:creationId xmlns:p14="http://schemas.microsoft.com/office/powerpoint/2010/main" val="308007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T_RvsT_radiald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5329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84" y="3581400"/>
            <a:ext cx="9144000" cy="2379418"/>
          </a:xfrm>
          <a:prstGeom prst="rect">
            <a:avLst/>
          </a:prstGeom>
        </p:spPr>
      </p:pic>
    </p:spTree>
    <p:extLst>
      <p:ext uri="{BB962C8B-B14F-4D97-AF65-F5344CB8AC3E}">
        <p14:creationId xmlns:p14="http://schemas.microsoft.com/office/powerpoint/2010/main" val="233919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15737" y="63119"/>
            <a:ext cx="8405134" cy="6575324"/>
            <a:chOff x="615737" y="63119"/>
            <a:chExt cx="8405134" cy="6575324"/>
          </a:xfrm>
        </p:grpSpPr>
        <p:pic>
          <p:nvPicPr>
            <p:cNvPr id="2" name="Picture 1"/>
            <p:cNvPicPr>
              <a:picLocks noChangeAspect="1"/>
            </p:cNvPicPr>
            <p:nvPr/>
          </p:nvPicPr>
          <p:blipFill>
            <a:blip r:embed="rId2"/>
            <a:stretch>
              <a:fillRect/>
            </a:stretch>
          </p:blipFill>
          <p:spPr>
            <a:xfrm>
              <a:off x="615737" y="63119"/>
              <a:ext cx="8153400" cy="6575324"/>
            </a:xfrm>
            <a:prstGeom prst="rect">
              <a:avLst/>
            </a:prstGeom>
            <a:solidFill>
              <a:schemeClr val="bg1"/>
            </a:solidFill>
            <a:ln w="12700">
              <a:solidFill>
                <a:schemeClr val="tx1"/>
              </a:solidFill>
            </a:ln>
          </p:spPr>
        </p:pic>
        <p:sp>
          <p:nvSpPr>
            <p:cNvPr id="3" name="TextBox 2"/>
            <p:cNvSpPr txBox="1"/>
            <p:nvPr/>
          </p:nvSpPr>
          <p:spPr>
            <a:xfrm rot="19885374">
              <a:off x="1610497" y="2796783"/>
              <a:ext cx="1284326" cy="369332"/>
            </a:xfrm>
            <a:prstGeom prst="rect">
              <a:avLst/>
            </a:prstGeom>
            <a:noFill/>
          </p:spPr>
          <p:txBody>
            <a:bodyPr wrap="none" rtlCol="0">
              <a:spAutoFit/>
            </a:bodyPr>
            <a:lstStyle/>
            <a:p>
              <a:r>
                <a:rPr lang="en-US" dirty="0" smtClean="0"/>
                <a:t>M</a:t>
              </a:r>
              <a:r>
                <a:rPr lang="en-US" baseline="-25000" dirty="0" smtClean="0"/>
                <a:t>o</a:t>
              </a:r>
              <a:r>
                <a:rPr lang="en-US" dirty="0" smtClean="0"/>
                <a:t> = G </a:t>
              </a:r>
              <a:r>
                <a:rPr lang="en-US" dirty="0" err="1" smtClean="0"/>
                <a:t>Vinj</a:t>
              </a:r>
              <a:endParaRPr lang="en-US" dirty="0"/>
            </a:p>
          </p:txBody>
        </p:sp>
        <p:sp>
          <p:nvSpPr>
            <p:cNvPr id="4" name="TextBox 3"/>
            <p:cNvSpPr txBox="1"/>
            <p:nvPr/>
          </p:nvSpPr>
          <p:spPr>
            <a:xfrm>
              <a:off x="5105400" y="990600"/>
              <a:ext cx="639919" cy="369332"/>
            </a:xfrm>
            <a:prstGeom prst="rect">
              <a:avLst/>
            </a:prstGeom>
            <a:noFill/>
          </p:spPr>
          <p:txBody>
            <a:bodyPr wrap="none" rtlCol="0">
              <a:spAutoFit/>
            </a:bodyPr>
            <a:lstStyle/>
            <a:p>
              <a:r>
                <a:rPr lang="en-US" dirty="0" smtClean="0"/>
                <a:t>RMA</a:t>
              </a:r>
              <a:endParaRPr lang="en-US" dirty="0"/>
            </a:p>
          </p:txBody>
        </p:sp>
        <p:sp>
          <p:nvSpPr>
            <p:cNvPr id="5" name="TextBox 4"/>
            <p:cNvSpPr txBox="1"/>
            <p:nvPr/>
          </p:nvSpPr>
          <p:spPr>
            <a:xfrm>
              <a:off x="6705600" y="838200"/>
              <a:ext cx="861583" cy="369332"/>
            </a:xfrm>
            <a:prstGeom prst="rect">
              <a:avLst/>
            </a:prstGeom>
            <a:noFill/>
          </p:spPr>
          <p:txBody>
            <a:bodyPr wrap="none" rtlCol="0">
              <a:spAutoFit/>
            </a:bodyPr>
            <a:lstStyle/>
            <a:p>
              <a:r>
                <a:rPr lang="en-US" dirty="0" err="1" smtClean="0"/>
                <a:t>RatonB</a:t>
              </a:r>
              <a:endParaRPr lang="en-US" dirty="0"/>
            </a:p>
          </p:txBody>
        </p:sp>
        <p:sp>
          <p:nvSpPr>
            <p:cNvPr id="6" name="TextBox 5"/>
            <p:cNvSpPr txBox="1"/>
            <p:nvPr/>
          </p:nvSpPr>
          <p:spPr>
            <a:xfrm>
              <a:off x="7239000" y="381000"/>
              <a:ext cx="1218667" cy="369332"/>
            </a:xfrm>
            <a:prstGeom prst="rect">
              <a:avLst/>
            </a:prstGeom>
            <a:noFill/>
          </p:spPr>
          <p:txBody>
            <a:bodyPr wrap="none" rtlCol="0">
              <a:spAutoFit/>
            </a:bodyPr>
            <a:lstStyle/>
            <a:p>
              <a:r>
                <a:rPr lang="en-US" dirty="0" smtClean="0"/>
                <a:t>Prague, OK</a:t>
              </a:r>
              <a:endParaRPr lang="en-US" dirty="0"/>
            </a:p>
          </p:txBody>
        </p:sp>
        <p:sp>
          <p:nvSpPr>
            <p:cNvPr id="7" name="TextBox 6"/>
            <p:cNvSpPr txBox="1"/>
            <p:nvPr/>
          </p:nvSpPr>
          <p:spPr>
            <a:xfrm>
              <a:off x="3109302" y="2710934"/>
              <a:ext cx="678391" cy="369332"/>
            </a:xfrm>
            <a:prstGeom prst="rect">
              <a:avLst/>
            </a:prstGeom>
            <a:noFill/>
          </p:spPr>
          <p:txBody>
            <a:bodyPr wrap="none" rtlCol="0">
              <a:spAutoFit/>
            </a:bodyPr>
            <a:lstStyle/>
            <a:p>
              <a:r>
                <a:rPr lang="en-US" dirty="0" smtClean="0"/>
                <a:t>Basel</a:t>
              </a:r>
              <a:endParaRPr lang="en-US" dirty="0"/>
            </a:p>
          </p:txBody>
        </p:sp>
        <p:sp>
          <p:nvSpPr>
            <p:cNvPr id="8" name="TextBox 7"/>
            <p:cNvSpPr txBox="1"/>
            <p:nvPr/>
          </p:nvSpPr>
          <p:spPr>
            <a:xfrm>
              <a:off x="8469117" y="3977617"/>
              <a:ext cx="551754" cy="369332"/>
            </a:xfrm>
            <a:prstGeom prst="rect">
              <a:avLst/>
            </a:prstGeom>
            <a:solidFill>
              <a:schemeClr val="bg1"/>
            </a:solidFill>
          </p:spPr>
          <p:txBody>
            <a:bodyPr wrap="none" rtlCol="0">
              <a:spAutoFit/>
            </a:bodyPr>
            <a:lstStyle/>
            <a:p>
              <a:r>
                <a:rPr lang="en-US" dirty="0" smtClean="0"/>
                <a:t>M 2</a:t>
              </a:r>
              <a:endParaRPr lang="en-US" dirty="0"/>
            </a:p>
          </p:txBody>
        </p:sp>
        <p:sp>
          <p:nvSpPr>
            <p:cNvPr id="9" name="TextBox 8"/>
            <p:cNvSpPr txBox="1"/>
            <p:nvPr/>
          </p:nvSpPr>
          <p:spPr>
            <a:xfrm>
              <a:off x="8447758" y="2000986"/>
              <a:ext cx="551754" cy="369332"/>
            </a:xfrm>
            <a:prstGeom prst="rect">
              <a:avLst/>
            </a:prstGeom>
            <a:solidFill>
              <a:schemeClr val="bg1"/>
            </a:solidFill>
          </p:spPr>
          <p:txBody>
            <a:bodyPr wrap="none" rtlCol="0">
              <a:spAutoFit/>
            </a:bodyPr>
            <a:lstStyle/>
            <a:p>
              <a:r>
                <a:rPr lang="en-US" dirty="0" smtClean="0"/>
                <a:t>M 4</a:t>
              </a:r>
              <a:endParaRPr lang="en-US" dirty="0"/>
            </a:p>
          </p:txBody>
        </p:sp>
        <p:sp>
          <p:nvSpPr>
            <p:cNvPr id="10" name="TextBox 9"/>
            <p:cNvSpPr txBox="1"/>
            <p:nvPr/>
          </p:nvSpPr>
          <p:spPr>
            <a:xfrm>
              <a:off x="8469117" y="2981449"/>
              <a:ext cx="551754" cy="369332"/>
            </a:xfrm>
            <a:prstGeom prst="rect">
              <a:avLst/>
            </a:prstGeom>
            <a:solidFill>
              <a:schemeClr val="bg1"/>
            </a:solidFill>
          </p:spPr>
          <p:txBody>
            <a:bodyPr wrap="none" rtlCol="0">
              <a:spAutoFit/>
            </a:bodyPr>
            <a:lstStyle/>
            <a:p>
              <a:r>
                <a:rPr lang="en-US" dirty="0" smtClean="0"/>
                <a:t>M 3</a:t>
              </a:r>
              <a:endParaRPr lang="en-US" dirty="0"/>
            </a:p>
          </p:txBody>
        </p:sp>
        <p:sp>
          <p:nvSpPr>
            <p:cNvPr id="11" name="TextBox 10"/>
            <p:cNvSpPr txBox="1"/>
            <p:nvPr/>
          </p:nvSpPr>
          <p:spPr>
            <a:xfrm>
              <a:off x="8469117" y="1006327"/>
              <a:ext cx="551754" cy="369332"/>
            </a:xfrm>
            <a:prstGeom prst="rect">
              <a:avLst/>
            </a:prstGeom>
            <a:solidFill>
              <a:schemeClr val="bg1"/>
            </a:solidFill>
          </p:spPr>
          <p:txBody>
            <a:bodyPr wrap="none" rtlCol="0">
              <a:spAutoFit/>
            </a:bodyPr>
            <a:lstStyle/>
            <a:p>
              <a:r>
                <a:rPr lang="en-US" dirty="0" smtClean="0"/>
                <a:t>M 5</a:t>
              </a:r>
              <a:endParaRPr lang="en-US" dirty="0"/>
            </a:p>
          </p:txBody>
        </p:sp>
        <p:sp>
          <p:nvSpPr>
            <p:cNvPr id="12" name="TextBox 11"/>
            <p:cNvSpPr txBox="1"/>
            <p:nvPr/>
          </p:nvSpPr>
          <p:spPr>
            <a:xfrm>
              <a:off x="4002202" y="4682721"/>
              <a:ext cx="1386149" cy="1200329"/>
            </a:xfrm>
            <a:prstGeom prst="rect">
              <a:avLst/>
            </a:prstGeom>
            <a:solidFill>
              <a:schemeClr val="bg1"/>
            </a:solidFill>
          </p:spPr>
          <p:txBody>
            <a:bodyPr wrap="none" rtlCol="0">
              <a:spAutoFit/>
            </a:bodyPr>
            <a:lstStyle/>
            <a:p>
              <a:r>
                <a:rPr lang="en-US" dirty="0" smtClean="0"/>
                <a:t>10,000 m</a:t>
              </a:r>
              <a:r>
                <a:rPr lang="en-US" baseline="30000" dirty="0" smtClean="0"/>
                <a:t>3</a:t>
              </a:r>
            </a:p>
            <a:p>
              <a:r>
                <a:rPr lang="en-US" dirty="0" smtClean="0"/>
                <a:t>63,000 </a:t>
              </a:r>
              <a:r>
                <a:rPr lang="en-US" dirty="0" err="1" smtClean="0"/>
                <a:t>bbl</a:t>
              </a:r>
              <a:endParaRPr lang="en-US" dirty="0" smtClean="0"/>
            </a:p>
            <a:p>
              <a:r>
                <a:rPr lang="en-US" dirty="0" smtClean="0"/>
                <a:t>2.6 </a:t>
              </a:r>
              <a:r>
                <a:rPr lang="en-US" dirty="0" err="1" smtClean="0"/>
                <a:t>mgallons</a:t>
              </a:r>
              <a:endParaRPr lang="en-US" dirty="0" smtClean="0"/>
            </a:p>
            <a:p>
              <a:r>
                <a:rPr lang="en-US" dirty="0" smtClean="0"/>
                <a:t>8.1 acre-</a:t>
              </a:r>
              <a:r>
                <a:rPr lang="en-US" dirty="0" err="1" smtClean="0"/>
                <a:t>ft</a:t>
              </a:r>
              <a:endParaRPr lang="en-US" dirty="0" smtClean="0"/>
            </a:p>
          </p:txBody>
        </p:sp>
        <p:cxnSp>
          <p:nvCxnSpPr>
            <p:cNvPr id="14" name="Straight Arrow Connector 13"/>
            <p:cNvCxnSpPr/>
            <p:nvPr/>
          </p:nvCxnSpPr>
          <p:spPr>
            <a:xfrm flipH="1">
              <a:off x="3505200" y="5282885"/>
              <a:ext cx="497002" cy="965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4769" y="3159091"/>
              <a:ext cx="755335" cy="369332"/>
            </a:xfrm>
            <a:prstGeom prst="rect">
              <a:avLst/>
            </a:prstGeom>
            <a:noFill/>
          </p:spPr>
          <p:txBody>
            <a:bodyPr wrap="none" rtlCol="0">
              <a:spAutoFit/>
            </a:bodyPr>
            <a:lstStyle/>
            <a:p>
              <a:r>
                <a:rPr lang="en-US" dirty="0" err="1" smtClean="0"/>
                <a:t>Soultz</a:t>
              </a:r>
              <a:endParaRPr lang="en-US" dirty="0"/>
            </a:p>
          </p:txBody>
        </p:sp>
      </p:grpSp>
      <p:sp>
        <p:nvSpPr>
          <p:cNvPr id="19" name="TextBox 18"/>
          <p:cNvSpPr txBox="1"/>
          <p:nvPr/>
        </p:nvSpPr>
        <p:spPr>
          <a:xfrm>
            <a:off x="1340612" y="255918"/>
            <a:ext cx="4661917" cy="707886"/>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r>
              <a:rPr lang="en-US" sz="2000" dirty="0" smtClean="0"/>
              <a:t>Injected Volume vs. Earthquake Magnitude</a:t>
            </a:r>
          </a:p>
          <a:p>
            <a:pPr algn="ctr"/>
            <a:r>
              <a:rPr lang="en-US" sz="2000" dirty="0" smtClean="0"/>
              <a:t>(McGarr 2014)</a:t>
            </a:r>
            <a:endParaRPr lang="en-US" sz="2000" dirty="0"/>
          </a:p>
        </p:txBody>
      </p:sp>
    </p:spTree>
    <p:extLst>
      <p:ext uri="{BB962C8B-B14F-4D97-AF65-F5344CB8AC3E}">
        <p14:creationId xmlns:p14="http://schemas.microsoft.com/office/powerpoint/2010/main" val="3148473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tcladouhos\Desktop\stanford GWS\Newberry_combined_2.jpg"/>
          <p:cNvPicPr/>
          <p:nvPr/>
        </p:nvPicPr>
        <p:blipFill>
          <a:blip r:embed="rId2" cstate="print"/>
          <a:srcRect l="1986" t="1661" r="1153" b="16445"/>
          <a:stretch>
            <a:fillRect/>
          </a:stretch>
        </p:blipFill>
        <p:spPr bwMode="auto">
          <a:xfrm>
            <a:off x="152400" y="1166183"/>
            <a:ext cx="8728224" cy="5691817"/>
          </a:xfrm>
          <a:prstGeom prst="rect">
            <a:avLst/>
          </a:prstGeom>
          <a:noFill/>
          <a:ln w="9525">
            <a:noFill/>
            <a:miter lim="800000"/>
            <a:headEnd/>
            <a:tailEnd/>
          </a:ln>
        </p:spPr>
      </p:pic>
      <p:sp>
        <p:nvSpPr>
          <p:cNvPr id="3" name="Rectangle 2"/>
          <p:cNvSpPr/>
          <p:nvPr/>
        </p:nvSpPr>
        <p:spPr>
          <a:xfrm>
            <a:off x="914400" y="533400"/>
            <a:ext cx="6753452" cy="369332"/>
          </a:xfrm>
          <a:prstGeom prst="rect">
            <a:avLst/>
          </a:prstGeom>
        </p:spPr>
        <p:txBody>
          <a:bodyPr wrap="none">
            <a:spAutoFit/>
          </a:bodyPr>
          <a:lstStyle/>
          <a:p>
            <a:r>
              <a:rPr lang="en-US" b="1" dirty="0" smtClean="0"/>
              <a:t>Oregon LiDAR Consortium: Deschutes and Newberry, summer 2010</a:t>
            </a:r>
            <a:endParaRPr lang="en-US" b="1" dirty="0"/>
          </a:p>
        </p:txBody>
      </p:sp>
      <p:sp>
        <p:nvSpPr>
          <p:cNvPr id="4" name="TextBox 3"/>
          <p:cNvSpPr txBox="1"/>
          <p:nvPr/>
        </p:nvSpPr>
        <p:spPr>
          <a:xfrm>
            <a:off x="6553200" y="1371600"/>
            <a:ext cx="1183787" cy="646331"/>
          </a:xfrm>
          <a:prstGeom prst="rect">
            <a:avLst/>
          </a:prstGeom>
          <a:noFill/>
        </p:spPr>
        <p:txBody>
          <a:bodyPr wrap="none" rtlCol="0">
            <a:spAutoFit/>
          </a:bodyPr>
          <a:lstStyle/>
          <a:p>
            <a:pPr algn="ctr"/>
            <a:r>
              <a:rPr lang="en-US" b="1" dirty="0" smtClean="0">
                <a:solidFill>
                  <a:srgbClr val="FFFF00"/>
                </a:solidFill>
              </a:rPr>
              <a:t>Vents and </a:t>
            </a:r>
          </a:p>
          <a:p>
            <a:pPr algn="ctr"/>
            <a:r>
              <a:rPr lang="en-US" b="1" dirty="0" smtClean="0">
                <a:solidFill>
                  <a:srgbClr val="FFFF00"/>
                </a:solidFill>
              </a:rPr>
              <a:t>Fissures</a:t>
            </a:r>
            <a:endParaRPr lang="en-US" b="1" dirty="0">
              <a:solidFill>
                <a:srgbClr val="FFFF00"/>
              </a:solidFill>
            </a:endParaRPr>
          </a:p>
        </p:txBody>
      </p:sp>
      <p:sp>
        <p:nvSpPr>
          <p:cNvPr id="5" name="TextBox 4"/>
          <p:cNvSpPr txBox="1"/>
          <p:nvPr/>
        </p:nvSpPr>
        <p:spPr>
          <a:xfrm>
            <a:off x="7080926" y="3276600"/>
            <a:ext cx="1066703" cy="646331"/>
          </a:xfrm>
          <a:prstGeom prst="rect">
            <a:avLst/>
          </a:prstGeom>
          <a:noFill/>
        </p:spPr>
        <p:txBody>
          <a:bodyPr wrap="none" rtlCol="0">
            <a:spAutoFit/>
          </a:bodyPr>
          <a:lstStyle/>
          <a:p>
            <a:pPr algn="ctr"/>
            <a:r>
              <a:rPr lang="en-US" b="1" dirty="0" smtClean="0">
                <a:solidFill>
                  <a:srgbClr val="FFFF00"/>
                </a:solidFill>
              </a:rPr>
              <a:t>Ring</a:t>
            </a:r>
          </a:p>
          <a:p>
            <a:pPr algn="ctr"/>
            <a:r>
              <a:rPr lang="en-US" b="1" dirty="0" smtClean="0">
                <a:solidFill>
                  <a:srgbClr val="FFFF00"/>
                </a:solidFill>
              </a:rPr>
              <a:t>Fractures</a:t>
            </a:r>
            <a:endParaRPr lang="en-US" b="1" dirty="0">
              <a:solidFill>
                <a:srgbClr val="FFFF00"/>
              </a:solidFill>
            </a:endParaRPr>
          </a:p>
        </p:txBody>
      </p:sp>
      <p:sp>
        <p:nvSpPr>
          <p:cNvPr id="6" name="TextBox 5"/>
          <p:cNvSpPr txBox="1"/>
          <p:nvPr/>
        </p:nvSpPr>
        <p:spPr>
          <a:xfrm>
            <a:off x="990600" y="3733800"/>
            <a:ext cx="787524" cy="369332"/>
          </a:xfrm>
          <a:prstGeom prst="rect">
            <a:avLst/>
          </a:prstGeom>
          <a:noFill/>
        </p:spPr>
        <p:txBody>
          <a:bodyPr wrap="none" rtlCol="0">
            <a:spAutoFit/>
          </a:bodyPr>
          <a:lstStyle/>
          <a:p>
            <a:pPr algn="ctr"/>
            <a:r>
              <a:rPr lang="en-US" dirty="0" smtClean="0">
                <a:solidFill>
                  <a:srgbClr val="FF0000"/>
                </a:solidFill>
              </a:rPr>
              <a:t>Scarps</a:t>
            </a:r>
            <a:endParaRPr lang="en-US" dirty="0">
              <a:solidFill>
                <a:srgbClr val="FF0000"/>
              </a:solidFill>
            </a:endParaRPr>
          </a:p>
        </p:txBody>
      </p:sp>
      <p:sp>
        <p:nvSpPr>
          <p:cNvPr id="7" name="Right Arrow 6"/>
          <p:cNvSpPr/>
          <p:nvPr/>
        </p:nvSpPr>
        <p:spPr>
          <a:xfrm>
            <a:off x="2987151" y="4653959"/>
            <a:ext cx="476216" cy="542422"/>
          </a:xfrm>
          <a:prstGeom prst="rightArrow">
            <a:avLst/>
          </a:prstGeom>
          <a:solidFill>
            <a:srgbClr val="FFFF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0800000">
            <a:off x="57184" y="4651839"/>
            <a:ext cx="476216" cy="542422"/>
          </a:xfrm>
          <a:prstGeom prst="rightArrow">
            <a:avLst/>
          </a:prstGeom>
          <a:solidFill>
            <a:srgbClr val="FFFF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472777" y="2458302"/>
            <a:ext cx="4913487" cy="1200328"/>
          </a:xfrm>
          <a:prstGeom prst="rect">
            <a:avLst/>
          </a:prstGeom>
          <a:noFill/>
          <a:effectLst>
            <a:outerShdw blurRad="50800" dist="38100" dir="2700000">
              <a:schemeClr val="bg1">
                <a:alpha val="43000"/>
              </a:schemeClr>
            </a:outerShdw>
          </a:effectLst>
        </p:spPr>
        <p:txBody>
          <a:bodyPr wrap="none" rtlCol="0">
            <a:spAutoFit/>
          </a:bodyPr>
          <a:lstStyle/>
          <a:p>
            <a:r>
              <a:rPr lang="en-US" sz="2400" b="1" i="1" dirty="0" smtClean="0">
                <a:solidFill>
                  <a:srgbClr val="EDED00"/>
                </a:solidFill>
              </a:rPr>
              <a:t>Extension Direction </a:t>
            </a:r>
            <a:r>
              <a:rPr lang="en-US" sz="2400" i="1" dirty="0" smtClean="0">
                <a:solidFill>
                  <a:srgbClr val="EDED00"/>
                </a:solidFill>
              </a:rPr>
              <a:t>(consistent with</a:t>
            </a:r>
          </a:p>
          <a:p>
            <a:r>
              <a:rPr lang="en-US" sz="2400" i="1" dirty="0" smtClean="0">
                <a:solidFill>
                  <a:srgbClr val="EDED00"/>
                </a:solidFill>
              </a:rPr>
              <a:t>Regional focal mechanism inversions)</a:t>
            </a:r>
          </a:p>
          <a:p>
            <a:r>
              <a:rPr lang="en-US" sz="2400" i="1" dirty="0" smtClean="0">
                <a:solidFill>
                  <a:srgbClr val="EDED00"/>
                </a:solidFill>
              </a:rPr>
              <a:t>E-W S</a:t>
            </a:r>
            <a:r>
              <a:rPr lang="en-US" sz="2400" i="1" baseline="-25000" dirty="0" smtClean="0">
                <a:solidFill>
                  <a:srgbClr val="EDED00"/>
                </a:solidFill>
              </a:rPr>
              <a:t>hmin</a:t>
            </a:r>
            <a:endParaRPr lang="en-US" sz="2400" i="1" baseline="-25000" dirty="0">
              <a:solidFill>
                <a:srgbClr val="EDED00"/>
              </a:solidFill>
            </a:endParaRPr>
          </a:p>
        </p:txBody>
      </p:sp>
    </p:spTree>
    <p:extLst>
      <p:ext uri="{BB962C8B-B14F-4D97-AF65-F5344CB8AC3E}">
        <p14:creationId xmlns:p14="http://schemas.microsoft.com/office/powerpoint/2010/main" val="33300398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3" y="152400"/>
            <a:ext cx="4243251" cy="37069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503" y="190859"/>
            <a:ext cx="3779537" cy="3690257"/>
          </a:xfrm>
          <a:prstGeom prst="rect">
            <a:avLst/>
          </a:prstGeom>
        </p:spPr>
      </p:pic>
      <p:pic>
        <p:nvPicPr>
          <p:cNvPr id="6" name="Picture 5"/>
          <p:cNvPicPr>
            <a:picLocks noChangeAspect="1"/>
          </p:cNvPicPr>
          <p:nvPr/>
        </p:nvPicPr>
        <p:blipFill>
          <a:blip r:embed="rId4"/>
          <a:stretch>
            <a:fillRect/>
          </a:stretch>
        </p:blipFill>
        <p:spPr>
          <a:xfrm>
            <a:off x="5514600" y="3752367"/>
            <a:ext cx="2817440" cy="2837967"/>
          </a:xfrm>
          <a:prstGeom prst="rect">
            <a:avLst/>
          </a:prstGeom>
        </p:spPr>
      </p:pic>
      <p:pic>
        <p:nvPicPr>
          <p:cNvPr id="7" name="Picture 6"/>
          <p:cNvPicPr>
            <a:picLocks noChangeAspect="1"/>
          </p:cNvPicPr>
          <p:nvPr/>
        </p:nvPicPr>
        <p:blipFill>
          <a:blip r:embed="rId5"/>
          <a:stretch>
            <a:fillRect/>
          </a:stretch>
        </p:blipFill>
        <p:spPr>
          <a:xfrm>
            <a:off x="1582693" y="3752367"/>
            <a:ext cx="2784282" cy="2819400"/>
          </a:xfrm>
          <a:prstGeom prst="rect">
            <a:avLst/>
          </a:prstGeom>
        </p:spPr>
      </p:pic>
      <p:sp>
        <p:nvSpPr>
          <p:cNvPr id="8" name="TextBox 7"/>
          <p:cNvSpPr txBox="1"/>
          <p:nvPr/>
        </p:nvSpPr>
        <p:spPr>
          <a:xfrm>
            <a:off x="1582693" y="457200"/>
            <a:ext cx="651525" cy="369332"/>
          </a:xfrm>
          <a:prstGeom prst="rect">
            <a:avLst/>
          </a:prstGeom>
          <a:noFill/>
        </p:spPr>
        <p:txBody>
          <a:bodyPr wrap="none" rtlCol="0">
            <a:spAutoFit/>
          </a:bodyPr>
          <a:lstStyle/>
          <a:p>
            <a:r>
              <a:rPr lang="en-US" dirty="0" smtClean="0"/>
              <a:t>Set 1</a:t>
            </a:r>
            <a:endParaRPr lang="en-US" dirty="0"/>
          </a:p>
        </p:txBody>
      </p:sp>
      <p:sp>
        <p:nvSpPr>
          <p:cNvPr id="9" name="TextBox 8"/>
          <p:cNvSpPr txBox="1"/>
          <p:nvPr/>
        </p:nvSpPr>
        <p:spPr>
          <a:xfrm>
            <a:off x="6248400" y="381000"/>
            <a:ext cx="651525" cy="369332"/>
          </a:xfrm>
          <a:prstGeom prst="rect">
            <a:avLst/>
          </a:prstGeom>
          <a:noFill/>
        </p:spPr>
        <p:txBody>
          <a:bodyPr wrap="none" rtlCol="0">
            <a:spAutoFit/>
          </a:bodyPr>
          <a:lstStyle/>
          <a:p>
            <a:r>
              <a:rPr lang="en-US" dirty="0" smtClean="0"/>
              <a:t>Set 2</a:t>
            </a:r>
            <a:endParaRPr lang="en-US" dirty="0"/>
          </a:p>
        </p:txBody>
      </p:sp>
    </p:spTree>
    <p:extLst>
      <p:ext uri="{BB962C8B-B14F-4D97-AF65-F5344CB8AC3E}">
        <p14:creationId xmlns:p14="http://schemas.microsoft.com/office/powerpoint/2010/main" val="1864034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803"/>
            <a:ext cx="9144000" cy="5264394"/>
          </a:xfrm>
          <a:prstGeom prst="rect">
            <a:avLst/>
          </a:prstGeom>
        </p:spPr>
      </p:pic>
    </p:spTree>
    <p:extLst>
      <p:ext uri="{BB962C8B-B14F-4D97-AF65-F5344CB8AC3E}">
        <p14:creationId xmlns:p14="http://schemas.microsoft.com/office/powerpoint/2010/main" val="3160963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p:cNvSpPr>
          <p:nvPr/>
        </p:nvSpPr>
        <p:spPr bwMode="auto">
          <a:xfrm>
            <a:off x="0" y="-304800"/>
            <a:ext cx="9022080" cy="1143000"/>
          </a:xfrm>
          <a:prstGeom prst="rect">
            <a:avLst/>
          </a:prstGeom>
          <a:noFill/>
          <a:ln w="9525">
            <a:noFill/>
            <a:miter lim="800000"/>
            <a:headEnd/>
            <a:tailEnd/>
          </a:ln>
        </p:spPr>
        <p:txBody>
          <a:bodyPr anchor="ctr"/>
          <a:lstStyle/>
          <a:p>
            <a:pPr algn="ctr">
              <a:defRPr/>
            </a:pPr>
            <a:r>
              <a:rPr lang="en-US" sz="2400" b="1" dirty="0" smtClean="0">
                <a:solidFill>
                  <a:srgbClr val="C20A17"/>
                </a:solidFill>
                <a:effectLst>
                  <a:outerShdw blurRad="38100" dist="38100" dir="2700000" algn="tl">
                    <a:srgbClr val="000000"/>
                  </a:outerShdw>
                </a:effectLst>
                <a:latin typeface="Calibri" pitchFamily="34" charset="0"/>
              </a:rPr>
              <a:t>Borehole Televiewer Log: Newberry Well 55-29</a:t>
            </a:r>
            <a:endParaRPr lang="en-US" sz="2400" b="1" dirty="0">
              <a:solidFill>
                <a:srgbClr val="C20A17"/>
              </a:solidFill>
              <a:effectLst>
                <a:outerShdw blurRad="38100" dist="38100" dir="2700000" algn="tl">
                  <a:srgbClr val="000000"/>
                </a:outerShdw>
              </a:effectLst>
              <a:latin typeface="Calibri" pitchFamily="34" charset="0"/>
            </a:endParaRPr>
          </a:p>
        </p:txBody>
      </p:sp>
      <p:sp>
        <p:nvSpPr>
          <p:cNvPr id="24585" name="TextBox 21"/>
          <p:cNvSpPr txBox="1">
            <a:spLocks noChangeArrowheads="1"/>
          </p:cNvSpPr>
          <p:nvPr/>
        </p:nvSpPr>
        <p:spPr bwMode="auto">
          <a:xfrm rot="16200000">
            <a:off x="-819164" y="3257334"/>
            <a:ext cx="2210862" cy="369332"/>
          </a:xfrm>
          <a:prstGeom prst="rect">
            <a:avLst/>
          </a:prstGeom>
          <a:noFill/>
          <a:ln w="9525">
            <a:noFill/>
            <a:miter lim="800000"/>
            <a:headEnd/>
            <a:tailEnd/>
          </a:ln>
        </p:spPr>
        <p:txBody>
          <a:bodyPr wrap="none">
            <a:spAutoFit/>
          </a:bodyPr>
          <a:lstStyle/>
          <a:p>
            <a:r>
              <a:rPr lang="en-US" dirty="0"/>
              <a:t>Measured Depth, </a:t>
            </a:r>
            <a:r>
              <a:rPr lang="en-US" dirty="0" err="1" smtClean="0"/>
              <a:t>ft</a:t>
            </a:r>
            <a:endParaRPr lang="en-US" dirty="0"/>
          </a:p>
        </p:txBody>
      </p:sp>
      <p:cxnSp>
        <p:nvCxnSpPr>
          <p:cNvPr id="37" name="Straight Arrow Connector 36"/>
          <p:cNvCxnSpPr/>
          <p:nvPr/>
        </p:nvCxnSpPr>
        <p:spPr bwMode="auto">
          <a:xfrm rot="5400000">
            <a:off x="8134348" y="1222377"/>
            <a:ext cx="581025" cy="2095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84" t="4611" r="949" b="-1461"/>
          <a:stretch/>
        </p:blipFill>
        <p:spPr>
          <a:xfrm>
            <a:off x="594360" y="924325"/>
            <a:ext cx="3794760" cy="533931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59" t="4481" r="-598" b="-742"/>
          <a:stretch/>
        </p:blipFill>
        <p:spPr>
          <a:xfrm>
            <a:off x="4800600" y="924325"/>
            <a:ext cx="3794760" cy="5293595"/>
          </a:xfrm>
          <a:prstGeom prst="rect">
            <a:avLst/>
          </a:prstGeom>
        </p:spPr>
      </p:pic>
      <p:grpSp>
        <p:nvGrpSpPr>
          <p:cNvPr id="2" name="Group 10"/>
          <p:cNvGrpSpPr/>
          <p:nvPr/>
        </p:nvGrpSpPr>
        <p:grpSpPr>
          <a:xfrm>
            <a:off x="1025686" y="401105"/>
            <a:ext cx="3626506" cy="523220"/>
            <a:chOff x="1025686" y="401105"/>
            <a:chExt cx="3626506" cy="523220"/>
          </a:xfrm>
        </p:grpSpPr>
        <p:sp>
          <p:nvSpPr>
            <p:cNvPr id="24581" name="TextBox 14"/>
            <p:cNvSpPr txBox="1">
              <a:spLocks noChangeArrowheads="1"/>
            </p:cNvSpPr>
            <p:nvPr/>
          </p:nvSpPr>
          <p:spPr bwMode="auto">
            <a:xfrm>
              <a:off x="1025686" y="401105"/>
              <a:ext cx="3626506" cy="523220"/>
            </a:xfrm>
            <a:prstGeom prst="rect">
              <a:avLst/>
            </a:prstGeom>
            <a:noFill/>
            <a:ln w="9525">
              <a:noFill/>
              <a:miter lim="800000"/>
              <a:headEnd/>
              <a:tailEnd/>
            </a:ln>
          </p:spPr>
          <p:txBody>
            <a:bodyPr wrap="none">
              <a:spAutoFit/>
            </a:bodyPr>
            <a:lstStyle/>
            <a:p>
              <a:r>
                <a:rPr lang="en-US" sz="1400" b="1" dirty="0" smtClean="0"/>
                <a:t>2-Way </a:t>
              </a:r>
              <a:r>
                <a:rPr lang="en-US" sz="1400" b="1" dirty="0"/>
                <a:t>Travel Time </a:t>
              </a:r>
              <a:r>
                <a:rPr lang="en-US" sz="1400" b="1" dirty="0" smtClean="0"/>
                <a:t>                 Amplitude</a:t>
              </a:r>
            </a:p>
            <a:p>
              <a:r>
                <a:rPr lang="en-US" sz="1400" i="1" dirty="0" smtClean="0"/>
                <a:t>Fast                      Slow      Low                       High </a:t>
              </a:r>
              <a:endParaRPr lang="en-US" sz="1400" i="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53" y="739459"/>
              <a:ext cx="661797" cy="10972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53" y="739459"/>
              <a:ext cx="661797" cy="109728"/>
            </a:xfrm>
            <a:prstGeom prst="rect">
              <a:avLst/>
            </a:prstGeom>
          </p:spPr>
        </p:pic>
      </p:grpSp>
      <p:grpSp>
        <p:nvGrpSpPr>
          <p:cNvPr id="6" name="Group 9"/>
          <p:cNvGrpSpPr/>
          <p:nvPr/>
        </p:nvGrpSpPr>
        <p:grpSpPr>
          <a:xfrm>
            <a:off x="945829" y="6140128"/>
            <a:ext cx="1858549" cy="400110"/>
            <a:chOff x="945829" y="6140128"/>
            <a:chExt cx="1858549" cy="400110"/>
          </a:xfrm>
        </p:grpSpPr>
        <p:sp>
          <p:nvSpPr>
            <p:cNvPr id="25" name="TextBox 24"/>
            <p:cNvSpPr txBox="1"/>
            <p:nvPr/>
          </p:nvSpPr>
          <p:spPr bwMode="auto">
            <a:xfrm>
              <a:off x="945829" y="6140128"/>
              <a:ext cx="1858549" cy="400110"/>
            </a:xfrm>
            <a:prstGeom prst="rect">
              <a:avLst/>
            </a:prstGeom>
            <a:noFill/>
          </p:spPr>
          <p:txBody>
            <a:bodyPr wrap="square">
              <a:spAutoFit/>
            </a:bodyPr>
            <a:lstStyle/>
            <a:p>
              <a:pPr>
                <a:defRPr/>
              </a:pPr>
              <a:r>
                <a:rPr lang="en-US" sz="1600" dirty="0"/>
                <a:t>N</a:t>
              </a:r>
              <a:r>
                <a:rPr lang="en-US" sz="1400" dirty="0"/>
                <a:t>  </a:t>
              </a:r>
              <a:r>
                <a:rPr lang="en-US" sz="1600" dirty="0" smtClean="0"/>
                <a:t>  </a:t>
              </a:r>
              <a:r>
                <a:rPr lang="en-US" sz="1600" dirty="0"/>
                <a:t>E </a:t>
              </a:r>
              <a:r>
                <a:rPr lang="en-US" sz="1600" dirty="0" smtClean="0"/>
                <a:t>   S </a:t>
              </a:r>
              <a:r>
                <a:rPr lang="en-US" dirty="0" smtClean="0"/>
                <a:t> </a:t>
              </a:r>
              <a:r>
                <a:rPr lang="en-US" sz="2000" dirty="0" smtClean="0"/>
                <a:t> </a:t>
              </a:r>
              <a:r>
                <a:rPr lang="en-US" sz="1600" dirty="0"/>
                <a:t>W   </a:t>
              </a:r>
              <a:r>
                <a:rPr lang="en-US" sz="1050" dirty="0"/>
                <a:t> </a:t>
              </a:r>
              <a:r>
                <a:rPr lang="en-US" sz="1600" dirty="0"/>
                <a:t>N</a:t>
              </a:r>
            </a:p>
          </p:txBody>
        </p:sp>
        <p:cxnSp>
          <p:nvCxnSpPr>
            <p:cNvPr id="7" name="Straight Connector 6"/>
            <p:cNvCxnSpPr/>
            <p:nvPr/>
          </p:nvCxnSpPr>
          <p:spPr>
            <a:xfrm>
              <a:off x="1095375" y="6182995"/>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57347" y="6178216"/>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824082" y="6178200"/>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90817" y="6178184"/>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557552" y="6178168"/>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43"/>
          <p:cNvGrpSpPr/>
          <p:nvPr/>
        </p:nvGrpSpPr>
        <p:grpSpPr>
          <a:xfrm>
            <a:off x="2717649" y="6140112"/>
            <a:ext cx="1858549" cy="400110"/>
            <a:chOff x="945829" y="6140128"/>
            <a:chExt cx="1858549" cy="400110"/>
          </a:xfrm>
        </p:grpSpPr>
        <p:sp>
          <p:nvSpPr>
            <p:cNvPr id="45" name="TextBox 44"/>
            <p:cNvSpPr txBox="1"/>
            <p:nvPr/>
          </p:nvSpPr>
          <p:spPr bwMode="auto">
            <a:xfrm>
              <a:off x="945829" y="6140128"/>
              <a:ext cx="1858549" cy="400110"/>
            </a:xfrm>
            <a:prstGeom prst="rect">
              <a:avLst/>
            </a:prstGeom>
            <a:noFill/>
          </p:spPr>
          <p:txBody>
            <a:bodyPr wrap="square">
              <a:spAutoFit/>
            </a:bodyPr>
            <a:lstStyle/>
            <a:p>
              <a:pPr>
                <a:defRPr/>
              </a:pPr>
              <a:r>
                <a:rPr lang="en-US" sz="1600" dirty="0"/>
                <a:t>N</a:t>
              </a:r>
              <a:r>
                <a:rPr lang="en-US" sz="1400" dirty="0"/>
                <a:t>  </a:t>
              </a:r>
              <a:r>
                <a:rPr lang="en-US" sz="1600" dirty="0" smtClean="0"/>
                <a:t>  </a:t>
              </a:r>
              <a:r>
                <a:rPr lang="en-US" sz="1600" dirty="0"/>
                <a:t>E </a:t>
              </a:r>
              <a:r>
                <a:rPr lang="en-US" sz="1600" dirty="0" smtClean="0"/>
                <a:t>   S </a:t>
              </a:r>
              <a:r>
                <a:rPr lang="en-US" dirty="0" smtClean="0"/>
                <a:t> </a:t>
              </a:r>
              <a:r>
                <a:rPr lang="en-US" sz="2000" dirty="0" smtClean="0"/>
                <a:t> </a:t>
              </a:r>
              <a:r>
                <a:rPr lang="en-US" sz="1600" dirty="0"/>
                <a:t>W   </a:t>
              </a:r>
              <a:r>
                <a:rPr lang="en-US" sz="1050" dirty="0"/>
                <a:t> </a:t>
              </a:r>
              <a:r>
                <a:rPr lang="en-US" sz="1600" dirty="0"/>
                <a:t>N</a:t>
              </a:r>
            </a:p>
          </p:txBody>
        </p:sp>
        <p:cxnSp>
          <p:nvCxnSpPr>
            <p:cNvPr id="46" name="Straight Connector 45"/>
            <p:cNvCxnSpPr/>
            <p:nvPr/>
          </p:nvCxnSpPr>
          <p:spPr>
            <a:xfrm>
              <a:off x="1095375" y="6182995"/>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457347" y="6178216"/>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824082" y="6178200"/>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190817" y="6178184"/>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557552" y="6178168"/>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50"/>
          <p:cNvGrpSpPr/>
          <p:nvPr/>
        </p:nvGrpSpPr>
        <p:grpSpPr>
          <a:xfrm>
            <a:off x="5122948" y="6140096"/>
            <a:ext cx="1858549" cy="400110"/>
            <a:chOff x="945829" y="6140128"/>
            <a:chExt cx="1858549" cy="400110"/>
          </a:xfrm>
        </p:grpSpPr>
        <p:sp>
          <p:nvSpPr>
            <p:cNvPr id="52" name="TextBox 51"/>
            <p:cNvSpPr txBox="1"/>
            <p:nvPr/>
          </p:nvSpPr>
          <p:spPr bwMode="auto">
            <a:xfrm>
              <a:off x="945829" y="6140128"/>
              <a:ext cx="1858549" cy="400110"/>
            </a:xfrm>
            <a:prstGeom prst="rect">
              <a:avLst/>
            </a:prstGeom>
            <a:noFill/>
          </p:spPr>
          <p:txBody>
            <a:bodyPr wrap="square">
              <a:spAutoFit/>
            </a:bodyPr>
            <a:lstStyle/>
            <a:p>
              <a:pPr>
                <a:defRPr/>
              </a:pPr>
              <a:r>
                <a:rPr lang="en-US" sz="1600" dirty="0"/>
                <a:t>N</a:t>
              </a:r>
              <a:r>
                <a:rPr lang="en-US" sz="1400" dirty="0"/>
                <a:t>  </a:t>
              </a:r>
              <a:r>
                <a:rPr lang="en-US" sz="1600" dirty="0" smtClean="0"/>
                <a:t>  </a:t>
              </a:r>
              <a:r>
                <a:rPr lang="en-US" sz="1600" dirty="0"/>
                <a:t>E </a:t>
              </a:r>
              <a:r>
                <a:rPr lang="en-US" sz="1600" dirty="0" smtClean="0"/>
                <a:t>   S </a:t>
              </a:r>
              <a:r>
                <a:rPr lang="en-US" dirty="0" smtClean="0"/>
                <a:t> </a:t>
              </a:r>
              <a:r>
                <a:rPr lang="en-US" sz="2000" dirty="0" smtClean="0"/>
                <a:t> </a:t>
              </a:r>
              <a:r>
                <a:rPr lang="en-US" sz="1600" dirty="0"/>
                <a:t>W   </a:t>
              </a:r>
              <a:r>
                <a:rPr lang="en-US" sz="1050" dirty="0"/>
                <a:t> </a:t>
              </a:r>
              <a:r>
                <a:rPr lang="en-US" sz="1600" dirty="0"/>
                <a:t>N</a:t>
              </a:r>
            </a:p>
          </p:txBody>
        </p:sp>
        <p:cxnSp>
          <p:nvCxnSpPr>
            <p:cNvPr id="53" name="Straight Connector 52"/>
            <p:cNvCxnSpPr/>
            <p:nvPr/>
          </p:nvCxnSpPr>
          <p:spPr>
            <a:xfrm>
              <a:off x="1095375" y="6182995"/>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457347" y="6178216"/>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824082" y="6178200"/>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190817" y="6178184"/>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557552" y="6178168"/>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57"/>
          <p:cNvGrpSpPr/>
          <p:nvPr/>
        </p:nvGrpSpPr>
        <p:grpSpPr>
          <a:xfrm>
            <a:off x="6899531" y="6140080"/>
            <a:ext cx="1858549" cy="400110"/>
            <a:chOff x="945829" y="6140128"/>
            <a:chExt cx="1858549" cy="400110"/>
          </a:xfrm>
        </p:grpSpPr>
        <p:sp>
          <p:nvSpPr>
            <p:cNvPr id="59" name="TextBox 58"/>
            <p:cNvSpPr txBox="1"/>
            <p:nvPr/>
          </p:nvSpPr>
          <p:spPr bwMode="auto">
            <a:xfrm>
              <a:off x="945829" y="6140128"/>
              <a:ext cx="1858549" cy="400110"/>
            </a:xfrm>
            <a:prstGeom prst="rect">
              <a:avLst/>
            </a:prstGeom>
            <a:noFill/>
          </p:spPr>
          <p:txBody>
            <a:bodyPr wrap="square">
              <a:spAutoFit/>
            </a:bodyPr>
            <a:lstStyle/>
            <a:p>
              <a:pPr>
                <a:defRPr/>
              </a:pPr>
              <a:r>
                <a:rPr lang="en-US" sz="1600" dirty="0"/>
                <a:t>N</a:t>
              </a:r>
              <a:r>
                <a:rPr lang="en-US" sz="1400" dirty="0"/>
                <a:t>  </a:t>
              </a:r>
              <a:r>
                <a:rPr lang="en-US" sz="1600" dirty="0" smtClean="0"/>
                <a:t>  </a:t>
              </a:r>
              <a:r>
                <a:rPr lang="en-US" sz="1600" dirty="0"/>
                <a:t>E </a:t>
              </a:r>
              <a:r>
                <a:rPr lang="en-US" sz="1600" dirty="0" smtClean="0"/>
                <a:t>   S </a:t>
              </a:r>
              <a:r>
                <a:rPr lang="en-US" dirty="0" smtClean="0"/>
                <a:t> </a:t>
              </a:r>
              <a:r>
                <a:rPr lang="en-US" sz="2000" dirty="0" smtClean="0"/>
                <a:t> </a:t>
              </a:r>
              <a:r>
                <a:rPr lang="en-US" sz="1600" dirty="0"/>
                <a:t>W   </a:t>
              </a:r>
              <a:r>
                <a:rPr lang="en-US" sz="1050" dirty="0"/>
                <a:t> </a:t>
              </a:r>
              <a:r>
                <a:rPr lang="en-US" sz="1600" dirty="0"/>
                <a:t>N</a:t>
              </a:r>
            </a:p>
          </p:txBody>
        </p:sp>
        <p:cxnSp>
          <p:nvCxnSpPr>
            <p:cNvPr id="60" name="Straight Connector 59"/>
            <p:cNvCxnSpPr/>
            <p:nvPr/>
          </p:nvCxnSpPr>
          <p:spPr>
            <a:xfrm>
              <a:off x="1095375" y="6182995"/>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457347" y="6178216"/>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824082" y="6178200"/>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190817" y="6178184"/>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557552" y="6178168"/>
              <a:ext cx="0" cy="75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5"/>
          <p:cNvGrpSpPr/>
          <p:nvPr/>
        </p:nvGrpSpPr>
        <p:grpSpPr>
          <a:xfrm>
            <a:off x="5149109" y="401099"/>
            <a:ext cx="3546355" cy="523220"/>
            <a:chOff x="1025686" y="401105"/>
            <a:chExt cx="3546355" cy="523220"/>
          </a:xfrm>
        </p:grpSpPr>
        <p:sp>
          <p:nvSpPr>
            <p:cNvPr id="67" name="TextBox 14"/>
            <p:cNvSpPr txBox="1">
              <a:spLocks noChangeArrowheads="1"/>
            </p:cNvSpPr>
            <p:nvPr/>
          </p:nvSpPr>
          <p:spPr bwMode="auto">
            <a:xfrm>
              <a:off x="1025686" y="401105"/>
              <a:ext cx="3546355" cy="523220"/>
            </a:xfrm>
            <a:prstGeom prst="rect">
              <a:avLst/>
            </a:prstGeom>
            <a:noFill/>
            <a:ln w="9525">
              <a:noFill/>
              <a:miter lim="800000"/>
              <a:headEnd/>
              <a:tailEnd/>
            </a:ln>
          </p:spPr>
          <p:txBody>
            <a:bodyPr wrap="none">
              <a:spAutoFit/>
            </a:bodyPr>
            <a:lstStyle/>
            <a:p>
              <a:r>
                <a:rPr lang="en-US" sz="1400" b="1" dirty="0" smtClean="0"/>
                <a:t>2-Way </a:t>
              </a:r>
              <a:r>
                <a:rPr lang="en-US" sz="1400" b="1" dirty="0"/>
                <a:t>Travel Time </a:t>
              </a:r>
              <a:r>
                <a:rPr lang="en-US" sz="1400" b="1" dirty="0" smtClean="0"/>
                <a:t>                   Amplitude</a:t>
              </a:r>
            </a:p>
            <a:p>
              <a:r>
                <a:rPr lang="en-US" sz="1400" i="1" dirty="0" smtClean="0"/>
                <a:t>Fast                       Slow     Low                       High </a:t>
              </a:r>
              <a:endParaRPr lang="en-US" sz="1400" i="1" dirty="0"/>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53" y="739459"/>
              <a:ext cx="661797" cy="109728"/>
            </a:xfrm>
            <a:prstGeom prst="rect">
              <a:avLst/>
            </a:prstGeom>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53" y="739459"/>
              <a:ext cx="661797" cy="109728"/>
            </a:xfrm>
            <a:prstGeom prst="rect">
              <a:avLst/>
            </a:prstGeom>
          </p:spPr>
        </p:pic>
      </p:grpSp>
      <p:sp>
        <p:nvSpPr>
          <p:cNvPr id="70" name="TextBox 69"/>
          <p:cNvSpPr txBox="1"/>
          <p:nvPr/>
        </p:nvSpPr>
        <p:spPr>
          <a:xfrm>
            <a:off x="2592187" y="1596883"/>
            <a:ext cx="233397" cy="276999"/>
          </a:xfrm>
          <a:prstGeom prst="rect">
            <a:avLst/>
          </a:prstGeom>
          <a:solidFill>
            <a:schemeClr val="bg1"/>
          </a:solidFill>
        </p:spPr>
        <p:txBody>
          <a:bodyPr wrap="none" lIns="45720" tIns="0" rIns="45720" bIns="0" rtlCol="0">
            <a:spAutoFit/>
          </a:bodyPr>
          <a:lstStyle/>
          <a:p>
            <a:r>
              <a:rPr lang="en-US" b="1" dirty="0" smtClean="0">
                <a:solidFill>
                  <a:srgbClr val="FF0000"/>
                </a:solidFill>
              </a:rPr>
              <a:t>L</a:t>
            </a:r>
          </a:p>
        </p:txBody>
      </p:sp>
      <p:sp>
        <p:nvSpPr>
          <p:cNvPr id="72" name="TextBox 71"/>
          <p:cNvSpPr txBox="1"/>
          <p:nvPr/>
        </p:nvSpPr>
        <p:spPr>
          <a:xfrm>
            <a:off x="2607557" y="3772005"/>
            <a:ext cx="233397" cy="276999"/>
          </a:xfrm>
          <a:prstGeom prst="rect">
            <a:avLst/>
          </a:prstGeom>
          <a:solidFill>
            <a:schemeClr val="bg1"/>
          </a:solidFill>
        </p:spPr>
        <p:txBody>
          <a:bodyPr wrap="none" lIns="45720" tIns="0" rIns="45720" bIns="0" rtlCol="0">
            <a:spAutoFit/>
          </a:bodyPr>
          <a:lstStyle/>
          <a:p>
            <a:r>
              <a:rPr lang="en-US" b="1" dirty="0" smtClean="0">
                <a:solidFill>
                  <a:srgbClr val="FF0000"/>
                </a:solidFill>
              </a:rPr>
              <a:t>F</a:t>
            </a:r>
          </a:p>
        </p:txBody>
      </p:sp>
      <p:sp>
        <p:nvSpPr>
          <p:cNvPr id="73" name="TextBox 72"/>
          <p:cNvSpPr txBox="1"/>
          <p:nvPr/>
        </p:nvSpPr>
        <p:spPr>
          <a:xfrm>
            <a:off x="2588126" y="2843746"/>
            <a:ext cx="259045" cy="276999"/>
          </a:xfrm>
          <a:prstGeom prst="rect">
            <a:avLst/>
          </a:prstGeom>
          <a:solidFill>
            <a:schemeClr val="bg1"/>
          </a:solidFill>
        </p:spPr>
        <p:txBody>
          <a:bodyPr wrap="none" lIns="45720" tIns="0" rIns="45720" bIns="0" rtlCol="0">
            <a:spAutoFit/>
          </a:bodyPr>
          <a:lstStyle/>
          <a:p>
            <a:r>
              <a:rPr lang="en-US" b="1" dirty="0" smtClean="0">
                <a:solidFill>
                  <a:srgbClr val="FF0000"/>
                </a:solidFill>
              </a:rPr>
              <a:t>B</a:t>
            </a:r>
          </a:p>
        </p:txBody>
      </p:sp>
      <p:sp>
        <p:nvSpPr>
          <p:cNvPr id="74" name="TextBox 73"/>
          <p:cNvSpPr txBox="1"/>
          <p:nvPr/>
        </p:nvSpPr>
        <p:spPr>
          <a:xfrm>
            <a:off x="6755452" y="2087278"/>
            <a:ext cx="259045" cy="276999"/>
          </a:xfrm>
          <a:prstGeom prst="rect">
            <a:avLst/>
          </a:prstGeom>
          <a:solidFill>
            <a:schemeClr val="bg1"/>
          </a:solidFill>
        </p:spPr>
        <p:txBody>
          <a:bodyPr wrap="none" lIns="45720" tIns="0" rIns="45720" bIns="0" rtlCol="0">
            <a:spAutoFit/>
          </a:bodyPr>
          <a:lstStyle/>
          <a:p>
            <a:r>
              <a:rPr lang="en-US" b="1" dirty="0" smtClean="0">
                <a:solidFill>
                  <a:srgbClr val="FF0000"/>
                </a:solidFill>
              </a:rPr>
              <a:t>B</a:t>
            </a:r>
          </a:p>
        </p:txBody>
      </p:sp>
      <p:sp>
        <p:nvSpPr>
          <p:cNvPr id="75" name="TextBox 74"/>
          <p:cNvSpPr txBox="1"/>
          <p:nvPr/>
        </p:nvSpPr>
        <p:spPr>
          <a:xfrm>
            <a:off x="2592993" y="960061"/>
            <a:ext cx="233397" cy="276999"/>
          </a:xfrm>
          <a:prstGeom prst="rect">
            <a:avLst/>
          </a:prstGeom>
          <a:solidFill>
            <a:schemeClr val="bg1"/>
          </a:solidFill>
        </p:spPr>
        <p:txBody>
          <a:bodyPr wrap="none" lIns="45720" tIns="0" rIns="45720" bIns="0" rtlCol="0">
            <a:spAutoFit/>
          </a:bodyPr>
          <a:lstStyle/>
          <a:p>
            <a:r>
              <a:rPr lang="en-US" b="1" dirty="0" smtClean="0">
                <a:solidFill>
                  <a:srgbClr val="FF0000"/>
                </a:solidFill>
              </a:rPr>
              <a:t>F</a:t>
            </a:r>
          </a:p>
        </p:txBody>
      </p:sp>
      <p:cxnSp>
        <p:nvCxnSpPr>
          <p:cNvPr id="14" name="Straight Arrow Connector 13"/>
          <p:cNvCxnSpPr>
            <a:stCxn id="75" idx="3"/>
          </p:cNvCxnSpPr>
          <p:nvPr/>
        </p:nvCxnSpPr>
        <p:spPr>
          <a:xfrm>
            <a:off x="2826390" y="1098561"/>
            <a:ext cx="762585" cy="173134"/>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2798682" y="2982245"/>
            <a:ext cx="341963" cy="238937"/>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798682" y="3680937"/>
            <a:ext cx="665344" cy="226046"/>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974570" y="2237881"/>
            <a:ext cx="341963" cy="297501"/>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2818236" y="2976459"/>
            <a:ext cx="1045378" cy="362838"/>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973988" y="2209739"/>
            <a:ext cx="1035694" cy="423502"/>
          </a:xfrm>
          <a:prstGeom prst="straightConnector1">
            <a:avLst/>
          </a:prstGeom>
          <a:ln w="190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943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uments:Publications:GRC 2011 Davatzes and Hickman:FIRST draft:wBO Analysis.jpg"/>
          <p:cNvPicPr/>
          <p:nvPr/>
        </p:nvPicPr>
        <p:blipFill>
          <a:blip r:embed="rId2" cstate="print"/>
          <a:srcRect l="55591"/>
          <a:stretch>
            <a:fillRect/>
          </a:stretch>
        </p:blipFill>
        <p:spPr bwMode="auto">
          <a:xfrm>
            <a:off x="1143000" y="685800"/>
            <a:ext cx="3317293" cy="5257800"/>
          </a:xfrm>
          <a:prstGeom prst="rect">
            <a:avLst/>
          </a:prstGeom>
          <a:noFill/>
          <a:ln w="9525">
            <a:noFill/>
            <a:miter lim="800000"/>
            <a:headEnd/>
            <a:tailEnd/>
          </a:ln>
        </p:spPr>
      </p:pic>
      <p:sp>
        <p:nvSpPr>
          <p:cNvPr id="3" name="Title 2"/>
          <p:cNvSpPr>
            <a:spLocks noGrp="1"/>
          </p:cNvSpPr>
          <p:nvPr>
            <p:ph type="title"/>
          </p:nvPr>
        </p:nvSpPr>
        <p:spPr>
          <a:xfrm>
            <a:off x="381000" y="228600"/>
            <a:ext cx="4953000" cy="487362"/>
          </a:xfrm>
        </p:spPr>
        <p:txBody>
          <a:bodyPr>
            <a:noAutofit/>
          </a:bodyPr>
          <a:lstStyle/>
          <a:p>
            <a:r>
              <a:rPr lang="en-US" sz="3600" dirty="0" smtClean="0"/>
              <a:t>Stress Model</a:t>
            </a:r>
            <a:endParaRPr lang="en-US" sz="3600" dirty="0"/>
          </a:p>
        </p:txBody>
      </p:sp>
      <p:pic>
        <p:nvPicPr>
          <p:cNvPr id="5" name="Picture 4" descr="sect5.jpg"/>
          <p:cNvPicPr/>
          <p:nvPr/>
        </p:nvPicPr>
        <p:blipFill>
          <a:blip r:embed="rId3" cstate="print"/>
          <a:srcRect l="75014" t="8173" b="17468"/>
          <a:stretch>
            <a:fillRect/>
          </a:stretch>
        </p:blipFill>
        <p:spPr>
          <a:xfrm>
            <a:off x="5486400" y="152400"/>
            <a:ext cx="2743200" cy="6126320"/>
          </a:xfrm>
          <a:prstGeom prst="rect">
            <a:avLst/>
          </a:prstGeom>
        </p:spPr>
      </p:pic>
      <p:sp>
        <p:nvSpPr>
          <p:cNvPr id="6" name="Rectangle 5"/>
          <p:cNvSpPr/>
          <p:nvPr/>
        </p:nvSpPr>
        <p:spPr>
          <a:xfrm rot="16200000">
            <a:off x="2930562" y="3165438"/>
            <a:ext cx="4415696" cy="523220"/>
          </a:xfrm>
          <a:prstGeom prst="rect">
            <a:avLst/>
          </a:prstGeom>
        </p:spPr>
        <p:txBody>
          <a:bodyPr wrap="none">
            <a:spAutoFit/>
          </a:bodyPr>
          <a:lstStyle/>
          <a:p>
            <a:r>
              <a:rPr lang="en-US" sz="2800" dirty="0" smtClean="0"/>
              <a:t>Profiles of Stress Magnitudes</a:t>
            </a:r>
            <a:endParaRPr lang="en-US" sz="2800" dirty="0"/>
          </a:p>
        </p:txBody>
      </p:sp>
      <p:sp>
        <p:nvSpPr>
          <p:cNvPr id="7" name="Rectangle 6"/>
          <p:cNvSpPr/>
          <p:nvPr/>
        </p:nvSpPr>
        <p:spPr>
          <a:xfrm rot="16200000">
            <a:off x="-1586917" y="3187118"/>
            <a:ext cx="4611455" cy="523220"/>
          </a:xfrm>
          <a:prstGeom prst="rect">
            <a:avLst/>
          </a:prstGeom>
        </p:spPr>
        <p:txBody>
          <a:bodyPr wrap="none">
            <a:spAutoFit/>
          </a:bodyPr>
          <a:lstStyle/>
          <a:p>
            <a:r>
              <a:rPr lang="en-US" sz="2800" dirty="0" smtClean="0"/>
              <a:t>Stress Orientations from BHTV</a:t>
            </a:r>
            <a:endParaRPr lang="en-US" sz="2800" dirty="0"/>
          </a:p>
        </p:txBody>
      </p:sp>
      <p:sp>
        <p:nvSpPr>
          <p:cNvPr id="8" name="Rectangle 7"/>
          <p:cNvSpPr/>
          <p:nvPr/>
        </p:nvSpPr>
        <p:spPr>
          <a:xfrm>
            <a:off x="6858000" y="2133600"/>
            <a:ext cx="1295400" cy="954107"/>
          </a:xfrm>
          <a:prstGeom prst="rect">
            <a:avLst/>
          </a:prstGeom>
          <a:ln w="9525">
            <a:solidFill>
              <a:schemeClr val="tx1"/>
            </a:solidFill>
          </a:ln>
        </p:spPr>
        <p:txBody>
          <a:bodyPr wrap="square">
            <a:spAutoFit/>
          </a:bodyPr>
          <a:lstStyle/>
          <a:p>
            <a:pPr>
              <a:buFont typeface="Arial" pitchFamily="34" charset="0"/>
              <a:buChar char="•"/>
            </a:pPr>
            <a:r>
              <a:rPr lang="en-US" sz="1400" b="1" dirty="0" smtClean="0"/>
              <a:t>density logs</a:t>
            </a:r>
          </a:p>
          <a:p>
            <a:pPr>
              <a:buFont typeface="Arial" pitchFamily="34" charset="0"/>
              <a:buChar char="•"/>
            </a:pPr>
            <a:r>
              <a:rPr lang="en-US" sz="1400" b="1" dirty="0" smtClean="0"/>
              <a:t>injection test </a:t>
            </a:r>
          </a:p>
          <a:p>
            <a:pPr>
              <a:buFont typeface="Arial" pitchFamily="34" charset="0"/>
              <a:buChar char="•"/>
            </a:pPr>
            <a:r>
              <a:rPr lang="en-US" sz="1400" b="1" dirty="0" smtClean="0"/>
              <a:t>BH breakouts </a:t>
            </a:r>
          </a:p>
          <a:p>
            <a:pPr>
              <a:buFont typeface="Arial" pitchFamily="34" charset="0"/>
              <a:buChar char="•"/>
            </a:pPr>
            <a:r>
              <a:rPr lang="en-US" sz="1400" b="1" dirty="0" smtClean="0"/>
              <a:t>rock strength</a:t>
            </a:r>
            <a:endParaRPr lang="en-US" sz="1400" b="1" dirty="0"/>
          </a:p>
        </p:txBody>
      </p:sp>
    </p:spTree>
    <p:extLst>
      <p:ext uri="{BB962C8B-B14F-4D97-AF65-F5344CB8AC3E}">
        <p14:creationId xmlns:p14="http://schemas.microsoft.com/office/powerpoint/2010/main" val="210624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152400"/>
            <a:ext cx="8229600" cy="868362"/>
          </a:xfrm>
        </p:spPr>
        <p:txBody>
          <a:bodyPr>
            <a:normAutofit/>
          </a:bodyPr>
          <a:lstStyle/>
          <a:p>
            <a:r>
              <a:rPr lang="en-US" sz="2800" dirty="0" smtClean="0"/>
              <a:t>Innovation: Centrifugal Stimulation pumps</a:t>
            </a:r>
          </a:p>
        </p:txBody>
      </p:sp>
      <p:sp>
        <p:nvSpPr>
          <p:cNvPr id="6147" name="Content Placeholder 2"/>
          <p:cNvSpPr>
            <a:spLocks noGrp="1"/>
          </p:cNvSpPr>
          <p:nvPr>
            <p:ph idx="1"/>
          </p:nvPr>
        </p:nvSpPr>
        <p:spPr>
          <a:xfrm>
            <a:off x="341194" y="984840"/>
            <a:ext cx="8407021" cy="4876800"/>
          </a:xfrm>
        </p:spPr>
        <p:txBody>
          <a:bodyPr/>
          <a:lstStyle/>
          <a:p>
            <a:pPr>
              <a:buNone/>
            </a:pPr>
            <a:r>
              <a:rPr lang="en-US" sz="2000" b="1" dirty="0" smtClean="0">
                <a:solidFill>
                  <a:srgbClr val="FF0000"/>
                </a:solidFill>
                <a:latin typeface="Calibri" pitchFamily="34" charset="0"/>
              </a:rPr>
              <a:t>Challenge: </a:t>
            </a:r>
            <a:r>
              <a:rPr lang="en-US" sz="2000" dirty="0" smtClean="0">
                <a:solidFill>
                  <a:srgbClr val="FF0000"/>
                </a:solidFill>
                <a:latin typeface="Calibri" pitchFamily="34" charset="0"/>
              </a:rPr>
              <a:t>Stimulation pump reliability, suitability, and high rental cost</a:t>
            </a:r>
          </a:p>
          <a:p>
            <a:pPr>
              <a:spcBef>
                <a:spcPts val="1200"/>
              </a:spcBef>
              <a:buNone/>
            </a:pPr>
            <a:r>
              <a:rPr lang="en-US" sz="2000" b="1" dirty="0" smtClean="0">
                <a:latin typeface="Calibri" pitchFamily="34" charset="0"/>
              </a:rPr>
              <a:t>Solution:  </a:t>
            </a:r>
            <a:r>
              <a:rPr lang="en-US" sz="2000" dirty="0" smtClean="0">
                <a:solidFill>
                  <a:schemeClr val="tx1">
                    <a:lumMod val="50000"/>
                  </a:schemeClr>
                </a:solidFill>
                <a:latin typeface="Calibri" pitchFamily="34" charset="0"/>
              </a:rPr>
              <a:t>Centrifugal</a:t>
            </a:r>
            <a:r>
              <a:rPr lang="en-US" sz="2000" dirty="0" smtClean="0">
                <a:latin typeface="Calibri" pitchFamily="34" charset="0"/>
              </a:rPr>
              <a:t>, </a:t>
            </a:r>
            <a:r>
              <a:rPr lang="en-US" sz="2000" dirty="0" smtClean="0">
                <a:solidFill>
                  <a:schemeClr val="tx1">
                    <a:lumMod val="50000"/>
                  </a:schemeClr>
                </a:solidFill>
                <a:latin typeface="Calibri" pitchFamily="34" charset="0"/>
              </a:rPr>
              <a:t>electric pumps </a:t>
            </a:r>
            <a:endParaRPr lang="en-US" sz="2000" dirty="0" smtClean="0">
              <a:latin typeface="Calibri" pitchFamily="34" charset="0"/>
            </a:endParaRPr>
          </a:p>
          <a:p>
            <a:r>
              <a:rPr lang="en-US" sz="2000" dirty="0" smtClean="0">
                <a:solidFill>
                  <a:schemeClr val="tx1">
                    <a:lumMod val="50000"/>
                  </a:schemeClr>
                </a:solidFill>
                <a:latin typeface="Calibri" pitchFamily="34" charset="0"/>
              </a:rPr>
              <a:t>Two 14 stage centrifugal pumps connected by 10 inch pipes &amp; four valves</a:t>
            </a:r>
          </a:p>
          <a:p>
            <a:r>
              <a:rPr lang="en-US" sz="2000" dirty="0" smtClean="0">
                <a:solidFill>
                  <a:schemeClr val="tx1">
                    <a:lumMod val="50000"/>
                  </a:schemeClr>
                </a:solidFill>
                <a:latin typeface="Calibri" pitchFamily="34" charset="0"/>
              </a:rPr>
              <a:t>HP (Newberry) Mode: in series with bypass line to allow sufficient flow to keep pumps cool when injecting to very low permeability wells</a:t>
            </a:r>
          </a:p>
          <a:p>
            <a:r>
              <a:rPr lang="en-US" sz="2000" dirty="0" smtClean="0">
                <a:solidFill>
                  <a:schemeClr val="tx1">
                    <a:lumMod val="50000"/>
                  </a:schemeClr>
                </a:solidFill>
                <a:latin typeface="Calibri" pitchFamily="34" charset="0"/>
              </a:rPr>
              <a:t>LP Mode: in parallel for 1450 psi (100 bar) and 1600 </a:t>
            </a:r>
            <a:r>
              <a:rPr lang="en-US" sz="2000" dirty="0" err="1" smtClean="0">
                <a:solidFill>
                  <a:schemeClr val="tx1">
                    <a:lumMod val="50000"/>
                  </a:schemeClr>
                </a:solidFill>
                <a:latin typeface="Calibri" pitchFamily="34" charset="0"/>
              </a:rPr>
              <a:t>gpm</a:t>
            </a:r>
            <a:r>
              <a:rPr lang="en-US" sz="2000" dirty="0" smtClean="0">
                <a:solidFill>
                  <a:schemeClr val="tx1">
                    <a:lumMod val="50000"/>
                  </a:schemeClr>
                </a:solidFill>
                <a:latin typeface="Calibri" pitchFamily="34" charset="0"/>
              </a:rPr>
              <a:t> (100 l/s)</a:t>
            </a:r>
          </a:p>
          <a:p>
            <a:pPr>
              <a:buNone/>
            </a:pPr>
            <a:endParaRPr lang="en-US" dirty="0" smtClean="0"/>
          </a:p>
        </p:txBody>
      </p:sp>
      <p:pic>
        <p:nvPicPr>
          <p:cNvPr id="3074" name="Picture 2" descr="C:\Users\tcladouhos\Dropbox\website_content\newberry\BEST_2012\DSC_0028.JPG"/>
          <p:cNvPicPr>
            <a:picLocks noChangeAspect="1" noChangeArrowheads="1"/>
          </p:cNvPicPr>
          <p:nvPr/>
        </p:nvPicPr>
        <p:blipFill>
          <a:blip r:embed="rId3" cstate="print"/>
          <a:srcRect b="17651"/>
          <a:stretch>
            <a:fillRect/>
          </a:stretch>
        </p:blipFill>
        <p:spPr bwMode="auto">
          <a:xfrm>
            <a:off x="0" y="3429000"/>
            <a:ext cx="4900186" cy="2680138"/>
          </a:xfrm>
          <a:prstGeom prst="rect">
            <a:avLst/>
          </a:prstGeom>
          <a:noFill/>
        </p:spPr>
      </p:pic>
      <p:pic>
        <p:nvPicPr>
          <p:cNvPr id="4098" name="Picture 2" descr="R:\Projects\Newberry\Reports\Phase II\s2-setup\Figures\Pumps\BH Pump Curve.JPG"/>
          <p:cNvPicPr>
            <a:picLocks noChangeAspect="1" noChangeArrowheads="1"/>
          </p:cNvPicPr>
          <p:nvPr/>
        </p:nvPicPr>
        <p:blipFill>
          <a:blip r:embed="rId4" cstate="print"/>
          <a:srcRect/>
          <a:stretch>
            <a:fillRect/>
          </a:stretch>
        </p:blipFill>
        <p:spPr bwMode="auto">
          <a:xfrm>
            <a:off x="4841535" y="3375204"/>
            <a:ext cx="4302465" cy="3265499"/>
          </a:xfrm>
          <a:prstGeom prst="rect">
            <a:avLst/>
          </a:prstGeom>
          <a:noFill/>
        </p:spPr>
      </p:pic>
      <p:cxnSp>
        <p:nvCxnSpPr>
          <p:cNvPr id="7" name="Straight Arrow Connector 6"/>
          <p:cNvCxnSpPr/>
          <p:nvPr/>
        </p:nvCxnSpPr>
        <p:spPr>
          <a:xfrm flipH="1">
            <a:off x="7162800" y="4192223"/>
            <a:ext cx="396547" cy="3859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59347" y="3806275"/>
            <a:ext cx="1223158" cy="771896"/>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smtClean="0">
                <a:ln>
                  <a:noFill/>
                </a:ln>
                <a:effectLst/>
                <a:uLnTx/>
                <a:uFillTx/>
                <a:latin typeface="Arial Narrow"/>
                <a:ea typeface="+mn-ea"/>
                <a:cs typeface="Arial Narrow"/>
              </a:rPr>
              <a:t>2850 psi – 195</a:t>
            </a:r>
            <a:r>
              <a:rPr kumimoji="0" lang="en-US" b="1" i="0" u="none" strike="noStrike" kern="1200" cap="none" spc="0" normalizeH="0" noProof="0" dirty="0" smtClean="0">
                <a:ln>
                  <a:noFill/>
                </a:ln>
                <a:effectLst/>
                <a:uLnTx/>
                <a:uFillTx/>
                <a:latin typeface="Arial Narrow"/>
                <a:ea typeface="+mn-ea"/>
                <a:cs typeface="Arial Narrow"/>
              </a:rPr>
              <a:t> bar</a:t>
            </a:r>
            <a:endParaRPr kumimoji="0" lang="en-US" b="1" i="0" u="none" strike="noStrike" kern="1200" cap="none" spc="0" normalizeH="0" baseline="0" noProof="0" dirty="0" smtClean="0">
              <a:ln>
                <a:noFill/>
              </a:ln>
              <a:effectLst/>
              <a:uLnTx/>
              <a:uFillTx/>
              <a:latin typeface="Arial Narrow"/>
              <a:ea typeface="+mn-ea"/>
              <a:cs typeface="Arial Narrow"/>
            </a:endParaRPr>
          </a:p>
          <a:p>
            <a:pPr marL="0" marR="0" indent="0" algn="l" defTabSz="457200" rtl="0" eaLnBrk="1" fontAlgn="auto" latinLnBrk="0" hangingPunct="1">
              <a:lnSpc>
                <a:spcPct val="100000"/>
              </a:lnSpc>
              <a:spcBef>
                <a:spcPct val="20000"/>
              </a:spcBef>
              <a:spcAft>
                <a:spcPts val="0"/>
              </a:spcAft>
              <a:buClrTx/>
              <a:buSzTx/>
              <a:buFont typeface="Arial"/>
              <a:buNone/>
              <a:tabLst/>
            </a:pPr>
            <a:r>
              <a:rPr lang="en-US" b="1" dirty="0" smtClean="0">
                <a:latin typeface="Arial Narrow"/>
                <a:ea typeface="+mn-ea"/>
                <a:cs typeface="Arial Narrow"/>
              </a:rPr>
              <a:t>800 </a:t>
            </a:r>
            <a:r>
              <a:rPr lang="en-US" b="1" dirty="0" err="1" smtClean="0">
                <a:latin typeface="Arial Narrow"/>
                <a:ea typeface="+mn-ea"/>
                <a:cs typeface="Arial Narrow"/>
              </a:rPr>
              <a:t>gpm</a:t>
            </a:r>
            <a:r>
              <a:rPr lang="en-US" b="1" dirty="0" smtClean="0">
                <a:latin typeface="Arial Narrow"/>
                <a:ea typeface="+mn-ea"/>
                <a:cs typeface="Arial Narrow"/>
              </a:rPr>
              <a:t> – 50 l/s</a:t>
            </a:r>
            <a:endParaRPr kumimoji="0" lang="en-US" b="1" i="0" u="none" strike="noStrike" kern="1200" cap="none" spc="0" normalizeH="0" baseline="0" noProof="0" dirty="0" smtClean="0">
              <a:ln>
                <a:noFill/>
              </a:ln>
              <a:effectLst/>
              <a:uLnTx/>
              <a:uFillTx/>
              <a:latin typeface="Arial Narrow"/>
              <a:ea typeface="+mn-ea"/>
              <a:cs typeface="Arial Narrow"/>
            </a:endParaRPr>
          </a:p>
        </p:txBody>
      </p:sp>
      <p:sp>
        <p:nvSpPr>
          <p:cNvPr id="8" name="TextBox 7"/>
          <p:cNvSpPr txBox="1"/>
          <p:nvPr/>
        </p:nvSpPr>
        <p:spPr>
          <a:xfrm>
            <a:off x="5156845" y="5959366"/>
            <a:ext cx="3405351" cy="520262"/>
          </a:xfrm>
          <a:prstGeom prst="rect">
            <a:avLst/>
          </a:prstGeom>
          <a:solidFill>
            <a:schemeClr val="bg1"/>
          </a:solidFill>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Pump curves for HP Mode</a:t>
            </a:r>
          </a:p>
        </p:txBody>
      </p:sp>
    </p:spTree>
    <p:extLst>
      <p:ext uri="{BB962C8B-B14F-4D97-AF65-F5344CB8AC3E}">
        <p14:creationId xmlns:p14="http://schemas.microsoft.com/office/powerpoint/2010/main" val="1874698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220"/>
          <a:stretch/>
        </p:blipFill>
        <p:spPr>
          <a:xfrm>
            <a:off x="279052" y="838200"/>
            <a:ext cx="2756934" cy="1642115"/>
          </a:xfrm>
          <a:prstGeom prst="rect">
            <a:avLst/>
          </a:prstGeom>
        </p:spPr>
      </p:pic>
      <p:pic>
        <p:nvPicPr>
          <p:cNvPr id="4" name="Picture 3"/>
          <p:cNvPicPr>
            <a:picLocks noChangeAspect="1"/>
          </p:cNvPicPr>
          <p:nvPr/>
        </p:nvPicPr>
        <p:blipFill rotWithShape="1">
          <a:blip r:embed="rId3"/>
          <a:srcRect l="14845" r="9333"/>
          <a:stretch/>
        </p:blipFill>
        <p:spPr>
          <a:xfrm>
            <a:off x="533400" y="2946785"/>
            <a:ext cx="1981200" cy="3208910"/>
          </a:xfrm>
          <a:prstGeom prst="rect">
            <a:avLst/>
          </a:prstGeom>
        </p:spPr>
      </p:pic>
      <p:pic>
        <p:nvPicPr>
          <p:cNvPr id="11" name="Picture 10"/>
          <p:cNvPicPr>
            <a:picLocks noChangeAspect="1"/>
          </p:cNvPicPr>
          <p:nvPr/>
        </p:nvPicPr>
        <p:blipFill rotWithShape="1">
          <a:blip r:embed="rId4"/>
          <a:srcRect l="17290" r="17290"/>
          <a:stretch/>
        </p:blipFill>
        <p:spPr>
          <a:xfrm>
            <a:off x="6476999" y="2930280"/>
            <a:ext cx="1752601" cy="3241920"/>
          </a:xfrm>
          <a:prstGeom prst="rect">
            <a:avLst/>
          </a:prstGeom>
        </p:spPr>
      </p:pic>
      <p:pic>
        <p:nvPicPr>
          <p:cNvPr id="13" name="Picture 12"/>
          <p:cNvPicPr>
            <a:picLocks noChangeAspect="1"/>
          </p:cNvPicPr>
          <p:nvPr/>
        </p:nvPicPr>
        <p:blipFill rotWithShape="1">
          <a:blip r:embed="rId5"/>
          <a:srcRect l="21943" t="-9407" r="12226" b="9407"/>
          <a:stretch/>
        </p:blipFill>
        <p:spPr>
          <a:xfrm>
            <a:off x="3505201" y="2619443"/>
            <a:ext cx="1828800" cy="3240183"/>
          </a:xfrm>
          <a:prstGeom prst="rect">
            <a:avLst/>
          </a:prstGeom>
        </p:spPr>
      </p:pic>
      <p:sp>
        <p:nvSpPr>
          <p:cNvPr id="7" name="Title 1"/>
          <p:cNvSpPr txBox="1">
            <a:spLocks/>
          </p:cNvSpPr>
          <p:nvPr/>
        </p:nvSpPr>
        <p:spPr>
          <a:xfrm>
            <a:off x="2146926" y="243352"/>
            <a:ext cx="6616073" cy="1003682"/>
          </a:xfrm>
          <a:prstGeom prst="rect">
            <a:avLst/>
          </a:prstGeom>
        </p:spPr>
        <p:txBody>
          <a:bodyPr vert="horz">
            <a:normAutofit fontScale="975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fontAlgn="auto">
              <a:spcAft>
                <a:spcPts val="0"/>
              </a:spcAft>
              <a:buNone/>
            </a:pPr>
            <a:r>
              <a:rPr lang="en-US" sz="3600" i="1" dirty="0" err="1" smtClean="0">
                <a:solidFill>
                  <a:srgbClr val="92D050"/>
                </a:solidFill>
                <a:latin typeface="+mj-lt"/>
              </a:rPr>
              <a:t>Multizone</a:t>
            </a:r>
            <a:r>
              <a:rPr lang="en-US" sz="3600" i="1" dirty="0" smtClean="0">
                <a:solidFill>
                  <a:srgbClr val="92D050"/>
                </a:solidFill>
                <a:latin typeface="+mj-lt"/>
              </a:rPr>
              <a:t> Stimulation and TZIMs</a:t>
            </a:r>
            <a:endParaRPr lang="en-US" sz="3600" i="1" dirty="0">
              <a:solidFill>
                <a:srgbClr val="92D050"/>
              </a:solidFill>
              <a:latin typeface="+mj-lt"/>
            </a:endParaRPr>
          </a:p>
        </p:txBody>
      </p:sp>
      <p:sp>
        <p:nvSpPr>
          <p:cNvPr id="3" name="TextBox 2"/>
          <p:cNvSpPr txBox="1"/>
          <p:nvPr/>
        </p:nvSpPr>
        <p:spPr>
          <a:xfrm>
            <a:off x="901073" y="2510135"/>
            <a:ext cx="1245854" cy="461665"/>
          </a:xfrm>
          <a:prstGeom prst="rect">
            <a:avLst/>
          </a:prstGeom>
          <a:noFill/>
        </p:spPr>
        <p:txBody>
          <a:bodyPr wrap="none" rtlCol="0">
            <a:spAutoFit/>
          </a:bodyPr>
          <a:lstStyle/>
          <a:p>
            <a:r>
              <a:rPr lang="en-US" dirty="0" smtClean="0"/>
              <a:t>Stage 1</a:t>
            </a:r>
            <a:endParaRPr lang="en-US" dirty="0"/>
          </a:p>
        </p:txBody>
      </p:sp>
      <p:sp>
        <p:nvSpPr>
          <p:cNvPr id="9" name="TextBox 8"/>
          <p:cNvSpPr txBox="1"/>
          <p:nvPr/>
        </p:nvSpPr>
        <p:spPr>
          <a:xfrm>
            <a:off x="609600" y="5859626"/>
            <a:ext cx="1713739" cy="461665"/>
          </a:xfrm>
          <a:prstGeom prst="rect">
            <a:avLst/>
          </a:prstGeom>
          <a:noFill/>
        </p:spPr>
        <p:txBody>
          <a:bodyPr wrap="none" rtlCol="0">
            <a:spAutoFit/>
          </a:bodyPr>
          <a:lstStyle/>
          <a:p>
            <a:r>
              <a:rPr lang="en-US" dirty="0" smtClean="0"/>
              <a:t>Cold Water</a:t>
            </a:r>
            <a:endParaRPr lang="en-US" dirty="0"/>
          </a:p>
        </p:txBody>
      </p:sp>
      <p:sp>
        <p:nvSpPr>
          <p:cNvPr id="10" name="TextBox 9"/>
          <p:cNvSpPr txBox="1"/>
          <p:nvPr/>
        </p:nvSpPr>
        <p:spPr>
          <a:xfrm>
            <a:off x="5818192" y="2510135"/>
            <a:ext cx="3249608" cy="461665"/>
          </a:xfrm>
          <a:prstGeom prst="rect">
            <a:avLst/>
          </a:prstGeom>
          <a:noFill/>
        </p:spPr>
        <p:txBody>
          <a:bodyPr wrap="none" rtlCol="0">
            <a:spAutoFit/>
          </a:bodyPr>
          <a:lstStyle/>
          <a:p>
            <a:r>
              <a:rPr lang="en-US" dirty="0" smtClean="0"/>
              <a:t>Heat-up and </a:t>
            </a:r>
            <a:r>
              <a:rPr lang="en-US" dirty="0"/>
              <a:t>f</a:t>
            </a:r>
            <a:r>
              <a:rPr lang="en-US" dirty="0" smtClean="0"/>
              <a:t>low back</a:t>
            </a:r>
            <a:endParaRPr lang="en-US" dirty="0"/>
          </a:p>
        </p:txBody>
      </p:sp>
      <p:sp>
        <p:nvSpPr>
          <p:cNvPr id="12" name="TextBox 11"/>
          <p:cNvSpPr txBox="1"/>
          <p:nvPr/>
        </p:nvSpPr>
        <p:spPr>
          <a:xfrm>
            <a:off x="3505200" y="2514600"/>
            <a:ext cx="1622560" cy="461665"/>
          </a:xfrm>
          <a:prstGeom prst="rect">
            <a:avLst/>
          </a:prstGeom>
          <a:noFill/>
        </p:spPr>
        <p:txBody>
          <a:bodyPr wrap="none" rtlCol="0">
            <a:spAutoFit/>
          </a:bodyPr>
          <a:lstStyle/>
          <a:p>
            <a:r>
              <a:rPr lang="en-US" dirty="0" smtClean="0"/>
              <a:t>Stage 2&amp;3</a:t>
            </a:r>
            <a:endParaRPr lang="en-US" dirty="0"/>
          </a:p>
        </p:txBody>
      </p:sp>
      <p:sp>
        <p:nvSpPr>
          <p:cNvPr id="15" name="TextBox 14"/>
          <p:cNvSpPr txBox="1"/>
          <p:nvPr/>
        </p:nvSpPr>
        <p:spPr>
          <a:xfrm>
            <a:off x="2895600" y="5862935"/>
            <a:ext cx="2799805" cy="461665"/>
          </a:xfrm>
          <a:prstGeom prst="rect">
            <a:avLst/>
          </a:prstGeom>
          <a:noFill/>
        </p:spPr>
        <p:txBody>
          <a:bodyPr wrap="none" rtlCol="0">
            <a:spAutoFit/>
          </a:bodyPr>
          <a:lstStyle/>
          <a:p>
            <a:r>
              <a:rPr lang="en-US" dirty="0" smtClean="0"/>
              <a:t>Cold Water &amp; TZIM</a:t>
            </a:r>
            <a:endParaRPr lang="en-US" dirty="0"/>
          </a:p>
        </p:txBody>
      </p:sp>
      <p:sp>
        <p:nvSpPr>
          <p:cNvPr id="16" name="TextBox 15"/>
          <p:cNvSpPr txBox="1"/>
          <p:nvPr/>
        </p:nvSpPr>
        <p:spPr>
          <a:xfrm>
            <a:off x="6595153" y="5859625"/>
            <a:ext cx="1558247" cy="461665"/>
          </a:xfrm>
          <a:prstGeom prst="rect">
            <a:avLst/>
          </a:prstGeom>
          <a:noFill/>
        </p:spPr>
        <p:txBody>
          <a:bodyPr wrap="none" rtlCol="0">
            <a:spAutoFit/>
          </a:bodyPr>
          <a:lstStyle/>
          <a:p>
            <a:r>
              <a:rPr lang="en-US" dirty="0" smtClean="0"/>
              <a:t>Hot Water</a:t>
            </a:r>
            <a:endParaRPr lang="en-US" dirty="0"/>
          </a:p>
        </p:txBody>
      </p:sp>
    </p:spTree>
    <p:extLst>
      <p:ext uri="{BB962C8B-B14F-4D97-AF65-F5344CB8AC3E}">
        <p14:creationId xmlns:p14="http://schemas.microsoft.com/office/powerpoint/2010/main" val="972083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T_RvsT_radialdist"/>
          <p:cNvPicPr>
            <a:picLocks noChangeAspect="1" noChangeArrowheads="1"/>
          </p:cNvPicPr>
          <p:nvPr/>
        </p:nvPicPr>
        <p:blipFill rotWithShape="1">
          <a:blip r:embed="rId2">
            <a:extLst>
              <a:ext uri="{28A0092B-C50C-407E-A947-70E740481C1C}">
                <a14:useLocalDpi xmlns:a14="http://schemas.microsoft.com/office/drawing/2010/main" val="0"/>
              </a:ext>
            </a:extLst>
          </a:blip>
          <a:srcRect r="55302"/>
          <a:stretch/>
        </p:blipFill>
        <p:spPr bwMode="auto">
          <a:xfrm>
            <a:off x="544111" y="36095"/>
            <a:ext cx="37338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00" r="60000"/>
          <a:stretch/>
        </p:blipFill>
        <p:spPr>
          <a:xfrm>
            <a:off x="4572000" y="36095"/>
            <a:ext cx="3997175" cy="32004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478" t="30978"/>
          <a:stretch/>
        </p:blipFill>
        <p:spPr>
          <a:xfrm>
            <a:off x="544111" y="3352800"/>
            <a:ext cx="7796464" cy="3385081"/>
          </a:xfrm>
          <a:prstGeom prst="rect">
            <a:avLst/>
          </a:prstGeom>
        </p:spPr>
      </p:pic>
    </p:spTree>
    <p:extLst>
      <p:ext uri="{BB962C8B-B14F-4D97-AF65-F5344CB8AC3E}">
        <p14:creationId xmlns:p14="http://schemas.microsoft.com/office/powerpoint/2010/main" val="4133314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7101"/>
          <a:stretch/>
        </p:blipFill>
        <p:spPr>
          <a:xfrm>
            <a:off x="4835343" y="3322134"/>
            <a:ext cx="3664314" cy="34568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89" y="59651"/>
            <a:ext cx="3486943" cy="32955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59651"/>
            <a:ext cx="3555292" cy="3352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560" y="3363490"/>
            <a:ext cx="3581400" cy="3374180"/>
          </a:xfrm>
          <a:prstGeom prst="rect">
            <a:avLst/>
          </a:prstGeom>
        </p:spPr>
      </p:pic>
    </p:spTree>
    <p:extLst>
      <p:ext uri="{BB962C8B-B14F-4D97-AF65-F5344CB8AC3E}">
        <p14:creationId xmlns:p14="http://schemas.microsoft.com/office/powerpoint/2010/main" val="1217837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78217"/>
            <a:ext cx="8229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mtClean="0"/>
              <a:t>Mapping Newberry EGS with Microseismic Array</a:t>
            </a:r>
            <a:endParaRPr lang="en-US" sz="2400" b="1" dirty="0"/>
          </a:p>
        </p:txBody>
      </p:sp>
      <p:sp>
        <p:nvSpPr>
          <p:cNvPr id="5" name="Content Placeholder 2"/>
          <p:cNvSpPr txBox="1">
            <a:spLocks/>
          </p:cNvSpPr>
          <p:nvPr/>
        </p:nvSpPr>
        <p:spPr bwMode="auto">
          <a:xfrm>
            <a:off x="261822" y="1066800"/>
            <a:ext cx="4035961" cy="3483429"/>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marL="1" lvl="1" eaLnBrk="0" hangingPunct="0">
              <a:spcBef>
                <a:spcPct val="20000"/>
              </a:spcBef>
              <a:defRPr/>
            </a:pPr>
            <a:r>
              <a:rPr lang="en-US" sz="2000" dirty="0" smtClean="0">
                <a:latin typeface="+mn-lt"/>
              </a:rPr>
              <a:t>15-station seismic array </a:t>
            </a:r>
            <a:r>
              <a:rPr lang="en-US" sz="1600" dirty="0" smtClean="0">
                <a:latin typeface="+mn-lt"/>
              </a:rPr>
              <a:t>(installed 2012)</a:t>
            </a:r>
            <a:endParaRPr lang="en-US" sz="1600" dirty="0">
              <a:latin typeface="+mn-lt"/>
            </a:endParaRPr>
          </a:p>
          <a:p>
            <a:pPr marL="1" lvl="1" eaLnBrk="0" hangingPunct="0">
              <a:spcBef>
                <a:spcPct val="20000"/>
              </a:spcBef>
              <a:defRPr/>
            </a:pPr>
            <a:r>
              <a:rPr lang="en-US" sz="2000" dirty="0" smtClean="0">
                <a:latin typeface="+mn-lt"/>
              </a:rPr>
              <a:t>8 borehole (250 m deep) geophones</a:t>
            </a:r>
          </a:p>
          <a:p>
            <a:pPr marL="1" lvl="1" eaLnBrk="0" hangingPunct="0">
              <a:spcBef>
                <a:spcPct val="20000"/>
              </a:spcBef>
              <a:defRPr/>
            </a:pPr>
            <a:r>
              <a:rPr lang="en-US" sz="2000" dirty="0" smtClean="0">
                <a:latin typeface="+mn-lt"/>
              </a:rPr>
              <a:t>7 surface geophones</a:t>
            </a:r>
          </a:p>
          <a:p>
            <a:pPr marL="1" lvl="1" eaLnBrk="0" hangingPunct="0">
              <a:spcBef>
                <a:spcPct val="20000"/>
              </a:spcBef>
              <a:defRPr/>
            </a:pPr>
            <a:r>
              <a:rPr lang="en-US" sz="2000" dirty="0" smtClean="0">
                <a:latin typeface="+mn-lt"/>
              </a:rPr>
              <a:t>Real-time telemetry</a:t>
            </a:r>
          </a:p>
          <a:p>
            <a:pPr marL="1" lvl="1" eaLnBrk="0" hangingPunct="0">
              <a:spcBef>
                <a:spcPct val="20000"/>
              </a:spcBef>
              <a:defRPr/>
            </a:pPr>
            <a:r>
              <a:rPr lang="en-US" sz="2000" dirty="0" smtClean="0">
                <a:latin typeface="+mn-lt"/>
              </a:rPr>
              <a:t>Strong motion sensor in nearest building (ISMP)</a:t>
            </a:r>
          </a:p>
          <a:p>
            <a:pPr marL="176188" lvl="1" indent="-176188" eaLnBrk="0" hangingPunct="0">
              <a:spcBef>
                <a:spcPct val="20000"/>
              </a:spcBef>
              <a:defRPr/>
            </a:pPr>
            <a:endParaRPr lang="en-US" sz="2000" b="1" dirty="0" smtClean="0">
              <a:latin typeface="+mn-lt"/>
            </a:endParaRPr>
          </a:p>
          <a:p>
            <a:pPr marL="633323" lvl="2" indent="-176188" eaLnBrk="0" hangingPunct="0">
              <a:spcBef>
                <a:spcPct val="20000"/>
              </a:spcBef>
              <a:buFont typeface="Arial" pitchFamily="34" charset="0"/>
              <a:buChar char="•"/>
              <a:defRPr/>
            </a:pPr>
            <a:endParaRPr lang="en-US" sz="1400" dirty="0" smtClean="0">
              <a:latin typeface="+mn-lt"/>
            </a:endParaRPr>
          </a:p>
        </p:txBody>
      </p:sp>
      <p:pic>
        <p:nvPicPr>
          <p:cNvPr id="6" name="Picture 5" descr="MSA_Overview.jpg"/>
          <p:cNvPicPr/>
          <p:nvPr/>
        </p:nvPicPr>
        <p:blipFill>
          <a:blip r:embed="rId2" cstate="print"/>
          <a:srcRect l="12094" t="9281" r="9629" b="17623"/>
          <a:stretch>
            <a:fillRect/>
          </a:stretch>
        </p:blipFill>
        <p:spPr>
          <a:xfrm>
            <a:off x="4324173" y="1237824"/>
            <a:ext cx="4198802" cy="5080000"/>
          </a:xfrm>
          <a:prstGeom prst="rect">
            <a:avLst/>
          </a:prstGeom>
        </p:spPr>
      </p:pic>
      <p:pic>
        <p:nvPicPr>
          <p:cNvPr id="7" name="Picture 6" descr="C:\Documents and Settings\tcladouhos\My Documents\My Pictures\MSA_install-week2\DSC_0013.JPG"/>
          <p:cNvPicPr>
            <a:picLocks noChangeAspect="1" noChangeArrowheads="1"/>
          </p:cNvPicPr>
          <p:nvPr/>
        </p:nvPicPr>
        <p:blipFill>
          <a:blip r:embed="rId3" cstate="print"/>
          <a:srcRect/>
          <a:stretch>
            <a:fillRect/>
          </a:stretch>
        </p:blipFill>
        <p:spPr bwMode="auto">
          <a:xfrm>
            <a:off x="1905002" y="3334893"/>
            <a:ext cx="1981200" cy="2982931"/>
          </a:xfrm>
          <a:prstGeom prst="rect">
            <a:avLst/>
          </a:prstGeom>
          <a:noFill/>
        </p:spPr>
      </p:pic>
      <p:sp>
        <p:nvSpPr>
          <p:cNvPr id="8" name="TextBox 7"/>
          <p:cNvSpPr txBox="1"/>
          <p:nvPr/>
        </p:nvSpPr>
        <p:spPr>
          <a:xfrm rot="16200000">
            <a:off x="470513" y="4363401"/>
            <a:ext cx="1933155" cy="7620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2 Hz,</a:t>
            </a:r>
            <a:r>
              <a:rPr kumimoji="0" lang="en-US" sz="2000" b="0" i="0" u="none" strike="noStrike" kern="1200" cap="none" spc="0" normalizeH="0" noProof="0" dirty="0" smtClean="0">
                <a:ln>
                  <a:noFill/>
                </a:ln>
                <a:solidFill>
                  <a:schemeClr val="tx1"/>
                </a:solidFill>
                <a:effectLst/>
                <a:uLnTx/>
                <a:uFillTx/>
                <a:latin typeface="+mj-lt"/>
                <a:ea typeface="+mj-ea"/>
                <a:cs typeface="+mj-cs"/>
              </a:rPr>
              <a:t> 3 component </a:t>
            </a:r>
          </a:p>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noProof="0" dirty="0" smtClean="0">
                <a:ln>
                  <a:noFill/>
                </a:ln>
                <a:solidFill>
                  <a:schemeClr val="tx1"/>
                </a:solidFill>
                <a:effectLst/>
                <a:uLnTx/>
                <a:uFillTx/>
                <a:latin typeface="+mj-lt"/>
                <a:ea typeface="+mj-ea"/>
                <a:cs typeface="+mj-cs"/>
              </a:rPr>
              <a:t>geophones</a:t>
            </a:r>
            <a:endParaRPr kumimoji="0" lang="en-US" sz="2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9" name="TextBox 8"/>
          <p:cNvSpPr txBox="1"/>
          <p:nvPr/>
        </p:nvSpPr>
        <p:spPr>
          <a:xfrm rot="2893945">
            <a:off x="4837246" y="3049584"/>
            <a:ext cx="685800" cy="6096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800" b="0" i="0" u="none" strike="noStrike" kern="1200" cap="none" spc="0" normalizeH="0" baseline="0" noProof="0" dirty="0" smtClean="0">
                <a:ln>
                  <a:noFill/>
                </a:ln>
                <a:solidFill>
                  <a:srgbClr val="FFC000"/>
                </a:solidFill>
                <a:effectLst/>
                <a:uLnTx/>
                <a:uFillTx/>
                <a:latin typeface="+mj-lt"/>
                <a:ea typeface="+mj-ea"/>
                <a:cs typeface="+mj-cs"/>
              </a:rPr>
              <a:t>1 km</a:t>
            </a:r>
          </a:p>
        </p:txBody>
      </p:sp>
      <p:pic>
        <p:nvPicPr>
          <p:cNvPr id="10" name="Picture 9" descr="C:\Users\muddenberg\Desktop\Map elements\MSA_Locations.jpg"/>
          <p:cNvPicPr/>
          <p:nvPr/>
        </p:nvPicPr>
        <p:blipFill>
          <a:blip r:embed="rId4" cstate="print"/>
          <a:srcRect l="7270" t="71955" r="55496" b="9655"/>
          <a:stretch>
            <a:fillRect/>
          </a:stretch>
        </p:blipFill>
        <p:spPr bwMode="auto">
          <a:xfrm>
            <a:off x="6941456" y="5136326"/>
            <a:ext cx="1668335" cy="1066800"/>
          </a:xfrm>
          <a:prstGeom prst="rect">
            <a:avLst/>
          </a:prstGeom>
          <a:noFill/>
          <a:ln w="9525">
            <a:noFill/>
            <a:miter lim="800000"/>
            <a:headEnd/>
            <a:tailEnd/>
          </a:ln>
        </p:spPr>
      </p:pic>
    </p:spTree>
    <p:extLst>
      <p:ext uri="{BB962C8B-B14F-4D97-AF65-F5344CB8AC3E}">
        <p14:creationId xmlns:p14="http://schemas.microsoft.com/office/powerpoint/2010/main" val="212080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00" r="44923"/>
          <a:stretch/>
        </p:blipFill>
        <p:spPr>
          <a:xfrm>
            <a:off x="413095" y="3047421"/>
            <a:ext cx="6444905" cy="276207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95" t="4826" r="51857" b="10673"/>
          <a:stretch/>
        </p:blipFill>
        <p:spPr>
          <a:xfrm>
            <a:off x="6172200" y="0"/>
            <a:ext cx="2514600" cy="6666669"/>
          </a:xfrm>
          <a:prstGeom prst="rect">
            <a:avLst/>
          </a:prstGeom>
        </p:spPr>
      </p:pic>
      <p:sp>
        <p:nvSpPr>
          <p:cNvPr id="2" name="Title 1"/>
          <p:cNvSpPr>
            <a:spLocks noGrp="1"/>
          </p:cNvSpPr>
          <p:nvPr>
            <p:ph type="title"/>
          </p:nvPr>
        </p:nvSpPr>
        <p:spPr>
          <a:xfrm>
            <a:off x="228600" y="160427"/>
            <a:ext cx="5029200" cy="639762"/>
          </a:xfrm>
        </p:spPr>
        <p:txBody>
          <a:bodyPr>
            <a:normAutofit/>
          </a:bodyPr>
          <a:lstStyle/>
          <a:p>
            <a:r>
              <a:rPr lang="en-US" sz="2400" b="1" dirty="0" smtClean="0"/>
              <a:t>Rig </a:t>
            </a:r>
            <a:r>
              <a:rPr lang="en-US" sz="2400" b="1" dirty="0"/>
              <a:t>Operations 2014</a:t>
            </a:r>
            <a:endParaRPr lang="en-US" sz="2400" dirty="0"/>
          </a:p>
        </p:txBody>
      </p:sp>
      <p:sp>
        <p:nvSpPr>
          <p:cNvPr id="5" name="TextBox 4"/>
          <p:cNvSpPr txBox="1"/>
          <p:nvPr/>
        </p:nvSpPr>
        <p:spPr>
          <a:xfrm rot="16200000">
            <a:off x="6481679" y="5065147"/>
            <a:ext cx="1447960" cy="461665"/>
          </a:xfrm>
          <a:prstGeom prst="rect">
            <a:avLst/>
          </a:prstGeom>
          <a:noFill/>
        </p:spPr>
        <p:txBody>
          <a:bodyPr wrap="none" rtlCol="0">
            <a:spAutoFit/>
          </a:bodyPr>
          <a:lstStyle/>
          <a:p>
            <a:r>
              <a:rPr lang="en-US" sz="2400" dirty="0" smtClean="0"/>
              <a:t>New Liner</a:t>
            </a:r>
            <a:endParaRPr lang="en-US" sz="2400" dirty="0"/>
          </a:p>
        </p:txBody>
      </p:sp>
      <p:sp>
        <p:nvSpPr>
          <p:cNvPr id="6" name="TextBox 5"/>
          <p:cNvSpPr txBox="1"/>
          <p:nvPr/>
        </p:nvSpPr>
        <p:spPr>
          <a:xfrm rot="16200000">
            <a:off x="6527965" y="1854035"/>
            <a:ext cx="2036135" cy="461665"/>
          </a:xfrm>
          <a:prstGeom prst="rect">
            <a:avLst/>
          </a:prstGeom>
          <a:noFill/>
        </p:spPr>
        <p:txBody>
          <a:bodyPr wrap="none" rtlCol="0">
            <a:spAutoFit/>
          </a:bodyPr>
          <a:lstStyle/>
          <a:p>
            <a:r>
              <a:rPr lang="en-US" sz="2400" dirty="0" smtClean="0"/>
              <a:t>9 5/8” tie-back</a:t>
            </a:r>
            <a:endParaRPr lang="en-US" sz="2400" dirty="0"/>
          </a:p>
        </p:txBody>
      </p:sp>
      <p:sp>
        <p:nvSpPr>
          <p:cNvPr id="8" name="Rectangle 7"/>
          <p:cNvSpPr/>
          <p:nvPr/>
        </p:nvSpPr>
        <p:spPr>
          <a:xfrm>
            <a:off x="435738" y="884538"/>
            <a:ext cx="5736462" cy="2031325"/>
          </a:xfrm>
          <a:prstGeom prst="rect">
            <a:avLst/>
          </a:prstGeom>
        </p:spPr>
        <p:txBody>
          <a:bodyPr wrap="square">
            <a:spAutoFit/>
          </a:bodyPr>
          <a:lstStyle/>
          <a:p>
            <a:r>
              <a:rPr lang="en-US" dirty="0" smtClean="0"/>
              <a:t>2012 stimulation problems</a:t>
            </a:r>
          </a:p>
          <a:p>
            <a:pPr marL="285750" indent="-285750">
              <a:buFont typeface="Arial" panose="020B0604020202020204" pitchFamily="34" charset="0"/>
              <a:buChar char="•"/>
            </a:pPr>
            <a:r>
              <a:rPr lang="en-US" dirty="0" smtClean="0"/>
              <a:t>Leaks </a:t>
            </a:r>
            <a:r>
              <a:rPr lang="en-US" dirty="0"/>
              <a:t>in 13 3/8” </a:t>
            </a:r>
            <a:r>
              <a:rPr lang="en-US" dirty="0" smtClean="0"/>
              <a:t>casing at 1800ft (PAS) and 2250ft</a:t>
            </a:r>
          </a:p>
          <a:p>
            <a:pPr marL="285750" indent="-285750">
              <a:buFont typeface="Arial" panose="020B0604020202020204" pitchFamily="34" charset="0"/>
              <a:buChar char="•"/>
            </a:pPr>
            <a:r>
              <a:rPr lang="en-US" dirty="0" smtClean="0"/>
              <a:t>Blockage in open hole at 6888ft </a:t>
            </a:r>
          </a:p>
          <a:p>
            <a:r>
              <a:rPr lang="en-US" dirty="0" smtClean="0"/>
              <a:t>2014 Repairs</a:t>
            </a:r>
          </a:p>
          <a:p>
            <a:pPr marL="285750" indent="-285750">
              <a:buFont typeface="Arial" panose="020B0604020202020204" pitchFamily="34" charset="0"/>
              <a:buChar char="•"/>
            </a:pPr>
            <a:r>
              <a:rPr lang="en-US" dirty="0" smtClean="0"/>
              <a:t>Installed 9 5/8” tieback </a:t>
            </a:r>
          </a:p>
          <a:p>
            <a:pPr marL="285750" indent="-285750">
              <a:buFont typeface="Arial" panose="020B0604020202020204" pitchFamily="34" charset="0"/>
              <a:buChar char="•"/>
            </a:pPr>
            <a:r>
              <a:rPr lang="en-US" dirty="0" smtClean="0"/>
              <a:t>Installed perforated liner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20578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Electric Centrifugal Stimulation Pumps </a:t>
            </a:r>
            <a:endParaRPr lang="en-US" sz="3200" dirty="0"/>
          </a:p>
        </p:txBody>
      </p:sp>
      <p:pic>
        <p:nvPicPr>
          <p:cNvPr id="3" name="Picture 2"/>
          <p:cNvPicPr>
            <a:picLocks noChangeAspect="1"/>
          </p:cNvPicPr>
          <p:nvPr/>
        </p:nvPicPr>
        <p:blipFill>
          <a:blip r:embed="rId2"/>
          <a:stretch>
            <a:fillRect/>
          </a:stretch>
        </p:blipFill>
        <p:spPr>
          <a:xfrm>
            <a:off x="419480" y="1143000"/>
            <a:ext cx="8267320" cy="5491072"/>
          </a:xfrm>
          <a:prstGeom prst="rect">
            <a:avLst/>
          </a:prstGeom>
        </p:spPr>
      </p:pic>
    </p:spTree>
    <p:extLst>
      <p:ext uri="{BB962C8B-B14F-4D97-AF65-F5344CB8AC3E}">
        <p14:creationId xmlns:p14="http://schemas.microsoft.com/office/powerpoint/2010/main" val="3097550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8313" y="-12700"/>
            <a:ext cx="8994785" cy="563562"/>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70C0"/>
                </a:solidFill>
              </a:rPr>
              <a:t>Wellhead pressure </a:t>
            </a:r>
            <a:r>
              <a:rPr lang="en-US" sz="3200" dirty="0" smtClean="0"/>
              <a:t>and </a:t>
            </a:r>
            <a:r>
              <a:rPr lang="en-US" sz="3200" dirty="0" smtClean="0">
                <a:solidFill>
                  <a:srgbClr val="00B050"/>
                </a:solidFill>
              </a:rPr>
              <a:t>flow rate </a:t>
            </a:r>
            <a:r>
              <a:rPr lang="en-US" sz="3200" dirty="0" smtClean="0"/>
              <a:t>during stimulation</a:t>
            </a:r>
            <a:endParaRPr lang="en-US" sz="3200" dirty="0"/>
          </a:p>
        </p:txBody>
      </p:sp>
      <p:grpSp>
        <p:nvGrpSpPr>
          <p:cNvPr id="3" name="Group 2"/>
          <p:cNvGrpSpPr/>
          <p:nvPr/>
        </p:nvGrpSpPr>
        <p:grpSpPr>
          <a:xfrm>
            <a:off x="38313" y="628318"/>
            <a:ext cx="9118387" cy="6077282"/>
            <a:chOff x="149215" y="572152"/>
            <a:chExt cx="9118387" cy="6077282"/>
          </a:xfrm>
        </p:grpSpPr>
        <p:pic>
          <p:nvPicPr>
            <p:cNvPr id="1026" name="Picture 2" descr="WHP_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15" y="762000"/>
              <a:ext cx="9059495" cy="540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56424" y="4267200"/>
              <a:ext cx="2121735" cy="369332"/>
            </a:xfrm>
            <a:prstGeom prst="rect">
              <a:avLst/>
            </a:prstGeom>
            <a:noFill/>
          </p:spPr>
          <p:txBody>
            <a:bodyPr wrap="none" rtlCol="0">
              <a:spAutoFit/>
            </a:bodyPr>
            <a:lstStyle/>
            <a:p>
              <a:r>
                <a:rPr lang="en-US" dirty="0" smtClean="0"/>
                <a:t>Round 2 (Nov 11-20)</a:t>
              </a:r>
              <a:endParaRPr lang="en-US" dirty="0"/>
            </a:p>
          </p:txBody>
        </p:sp>
        <p:sp>
          <p:nvSpPr>
            <p:cNvPr id="5" name="TextBox 4"/>
            <p:cNvSpPr txBox="1"/>
            <p:nvPr/>
          </p:nvSpPr>
          <p:spPr>
            <a:xfrm>
              <a:off x="3352797" y="572152"/>
              <a:ext cx="2652329" cy="369332"/>
            </a:xfrm>
            <a:prstGeom prst="rect">
              <a:avLst/>
            </a:prstGeom>
            <a:noFill/>
          </p:spPr>
          <p:txBody>
            <a:bodyPr wrap="none" rtlCol="0">
              <a:spAutoFit/>
            </a:bodyPr>
            <a:lstStyle/>
            <a:p>
              <a:r>
                <a:rPr lang="en-US" dirty="0" smtClean="0"/>
                <a:t>Round 1 (Sept 23- Oct 15)</a:t>
              </a:r>
              <a:endParaRPr lang="en-US" dirty="0"/>
            </a:p>
          </p:txBody>
        </p:sp>
        <p:sp>
          <p:nvSpPr>
            <p:cNvPr id="6" name="TextBox 5"/>
            <p:cNvSpPr txBox="1"/>
            <p:nvPr/>
          </p:nvSpPr>
          <p:spPr>
            <a:xfrm rot="620364">
              <a:off x="6725090" y="3451233"/>
              <a:ext cx="1660198" cy="369332"/>
            </a:xfrm>
            <a:prstGeom prst="rect">
              <a:avLst/>
            </a:prstGeom>
            <a:noFill/>
          </p:spPr>
          <p:txBody>
            <a:bodyPr wrap="none" rtlCol="0">
              <a:spAutoFit/>
            </a:bodyPr>
            <a:lstStyle/>
            <a:p>
              <a:r>
                <a:rPr lang="en-US" dirty="0"/>
                <a:t>h</a:t>
              </a:r>
              <a:r>
                <a:rPr lang="en-US" dirty="0" smtClean="0"/>
                <a:t>eat up /fall-off</a:t>
              </a:r>
            </a:p>
          </p:txBody>
        </p:sp>
        <p:sp>
          <p:nvSpPr>
            <p:cNvPr id="7" name="TextBox 6"/>
            <p:cNvSpPr txBox="1"/>
            <p:nvPr/>
          </p:nvSpPr>
          <p:spPr>
            <a:xfrm rot="501288">
              <a:off x="6555955" y="5134285"/>
              <a:ext cx="1735540" cy="369332"/>
            </a:xfrm>
            <a:prstGeom prst="rect">
              <a:avLst/>
            </a:prstGeom>
            <a:noFill/>
          </p:spPr>
          <p:txBody>
            <a:bodyPr wrap="none" rtlCol="0">
              <a:spAutoFit/>
            </a:bodyPr>
            <a:lstStyle/>
            <a:p>
              <a:r>
                <a:rPr lang="en-US" dirty="0" smtClean="0"/>
                <a:t>heat up / fall-off</a:t>
              </a:r>
            </a:p>
          </p:txBody>
        </p:sp>
        <p:sp>
          <p:nvSpPr>
            <p:cNvPr id="8" name="TextBox 7"/>
            <p:cNvSpPr txBox="1"/>
            <p:nvPr/>
          </p:nvSpPr>
          <p:spPr>
            <a:xfrm rot="20028376">
              <a:off x="811183" y="1640147"/>
              <a:ext cx="431528" cy="369332"/>
            </a:xfrm>
            <a:prstGeom prst="rect">
              <a:avLst/>
            </a:prstGeom>
            <a:noFill/>
          </p:spPr>
          <p:txBody>
            <a:bodyPr wrap="none" rtlCol="0">
              <a:spAutoFit/>
            </a:bodyPr>
            <a:lstStyle/>
            <a:p>
              <a:r>
                <a:rPr lang="en-US" dirty="0" err="1" smtClean="0"/>
                <a:t>srt</a:t>
              </a:r>
              <a:endParaRPr lang="en-US" dirty="0" smtClean="0"/>
            </a:p>
          </p:txBody>
        </p:sp>
        <p:sp>
          <p:nvSpPr>
            <p:cNvPr id="9" name="TextBox 8"/>
            <p:cNvSpPr txBox="1"/>
            <p:nvPr/>
          </p:nvSpPr>
          <p:spPr>
            <a:xfrm>
              <a:off x="3244212" y="1103781"/>
              <a:ext cx="1564980" cy="369332"/>
            </a:xfrm>
            <a:prstGeom prst="rect">
              <a:avLst/>
            </a:prstGeom>
            <a:noFill/>
          </p:spPr>
          <p:txBody>
            <a:bodyPr wrap="none" rtlCol="0">
              <a:spAutoFit/>
            </a:bodyPr>
            <a:lstStyle/>
            <a:p>
              <a:r>
                <a:rPr lang="en-US" dirty="0" smtClean="0"/>
                <a:t>Max WHP </a:t>
              </a:r>
              <a:r>
                <a:rPr lang="en-US" dirty="0" err="1" smtClean="0"/>
                <a:t>stim</a:t>
              </a:r>
              <a:endParaRPr lang="en-US" dirty="0" smtClean="0"/>
            </a:p>
          </p:txBody>
        </p:sp>
        <p:sp>
          <p:nvSpPr>
            <p:cNvPr id="10" name="TextBox 9"/>
            <p:cNvSpPr txBox="1"/>
            <p:nvPr/>
          </p:nvSpPr>
          <p:spPr>
            <a:xfrm>
              <a:off x="4678963" y="3245705"/>
              <a:ext cx="659155" cy="369332"/>
            </a:xfrm>
            <a:prstGeom prst="rect">
              <a:avLst/>
            </a:prstGeom>
            <a:noFill/>
          </p:spPr>
          <p:txBody>
            <a:bodyPr wrap="none" rtlCol="0">
              <a:spAutoFit/>
            </a:bodyPr>
            <a:lstStyle/>
            <a:p>
              <a:r>
                <a:rPr lang="en-US" dirty="0" smtClean="0"/>
                <a:t>TZIM</a:t>
              </a:r>
            </a:p>
          </p:txBody>
        </p:sp>
        <p:sp>
          <p:nvSpPr>
            <p:cNvPr id="11" name="TextBox 10"/>
            <p:cNvSpPr txBox="1"/>
            <p:nvPr/>
          </p:nvSpPr>
          <p:spPr>
            <a:xfrm>
              <a:off x="4769592" y="5005961"/>
              <a:ext cx="869149" cy="646331"/>
            </a:xfrm>
            <a:prstGeom prst="rect">
              <a:avLst/>
            </a:prstGeom>
            <a:noFill/>
          </p:spPr>
          <p:txBody>
            <a:bodyPr wrap="none" rtlCol="0">
              <a:spAutoFit/>
            </a:bodyPr>
            <a:lstStyle/>
            <a:p>
              <a:r>
                <a:rPr lang="en-US" dirty="0" smtClean="0"/>
                <a:t>TZIM &amp;</a:t>
              </a:r>
            </a:p>
            <a:p>
              <a:r>
                <a:rPr lang="en-US" dirty="0" smtClean="0"/>
                <a:t>tracer</a:t>
              </a:r>
            </a:p>
          </p:txBody>
        </p:sp>
        <p:sp>
          <p:nvSpPr>
            <p:cNvPr id="14" name="TextBox 13"/>
            <p:cNvSpPr txBox="1"/>
            <p:nvPr/>
          </p:nvSpPr>
          <p:spPr>
            <a:xfrm rot="17380395">
              <a:off x="6158305" y="3014237"/>
              <a:ext cx="431528" cy="369332"/>
            </a:xfrm>
            <a:prstGeom prst="rect">
              <a:avLst/>
            </a:prstGeom>
            <a:noFill/>
          </p:spPr>
          <p:txBody>
            <a:bodyPr wrap="square" rtlCol="0">
              <a:spAutoFit/>
            </a:bodyPr>
            <a:lstStyle/>
            <a:p>
              <a:r>
                <a:rPr lang="en-US" dirty="0" err="1" smtClean="0"/>
                <a:t>srt</a:t>
              </a:r>
              <a:endParaRPr lang="en-US" dirty="0" smtClean="0"/>
            </a:p>
          </p:txBody>
        </p:sp>
        <p:sp>
          <p:nvSpPr>
            <p:cNvPr id="15" name="TextBox 14"/>
            <p:cNvSpPr txBox="1"/>
            <p:nvPr/>
          </p:nvSpPr>
          <p:spPr>
            <a:xfrm rot="18946245">
              <a:off x="905853" y="5258424"/>
              <a:ext cx="431528" cy="369332"/>
            </a:xfrm>
            <a:prstGeom prst="rect">
              <a:avLst/>
            </a:prstGeom>
            <a:noFill/>
          </p:spPr>
          <p:txBody>
            <a:bodyPr wrap="square" rtlCol="0">
              <a:spAutoFit/>
            </a:bodyPr>
            <a:lstStyle/>
            <a:p>
              <a:r>
                <a:rPr lang="en-US" dirty="0" err="1" smtClean="0"/>
                <a:t>srt</a:t>
              </a:r>
              <a:endParaRPr lang="en-US" dirty="0" smtClean="0"/>
            </a:p>
          </p:txBody>
        </p:sp>
        <p:sp>
          <p:nvSpPr>
            <p:cNvPr id="16" name="TextBox 15"/>
            <p:cNvSpPr txBox="1"/>
            <p:nvPr/>
          </p:nvSpPr>
          <p:spPr>
            <a:xfrm rot="18946245">
              <a:off x="2522570" y="1317358"/>
              <a:ext cx="431528" cy="369332"/>
            </a:xfrm>
            <a:prstGeom prst="rect">
              <a:avLst/>
            </a:prstGeom>
            <a:noFill/>
          </p:spPr>
          <p:txBody>
            <a:bodyPr wrap="square" rtlCol="0">
              <a:spAutoFit/>
            </a:bodyPr>
            <a:lstStyle/>
            <a:p>
              <a:r>
                <a:rPr lang="en-US" dirty="0" err="1" smtClean="0"/>
                <a:t>srt</a:t>
              </a:r>
              <a:endParaRPr lang="en-US" dirty="0" smtClean="0"/>
            </a:p>
          </p:txBody>
        </p:sp>
        <p:sp>
          <p:nvSpPr>
            <p:cNvPr id="17" name="TextBox 16"/>
            <p:cNvSpPr txBox="1"/>
            <p:nvPr/>
          </p:nvSpPr>
          <p:spPr>
            <a:xfrm rot="20028376">
              <a:off x="1600478" y="1240890"/>
              <a:ext cx="431528" cy="369332"/>
            </a:xfrm>
            <a:prstGeom prst="rect">
              <a:avLst/>
            </a:prstGeom>
            <a:noFill/>
          </p:spPr>
          <p:txBody>
            <a:bodyPr wrap="none" rtlCol="0">
              <a:spAutoFit/>
            </a:bodyPr>
            <a:lstStyle/>
            <a:p>
              <a:r>
                <a:rPr lang="en-US" dirty="0" err="1" smtClean="0"/>
                <a:t>srt</a:t>
              </a:r>
              <a:endParaRPr lang="en-US" dirty="0" smtClean="0"/>
            </a:p>
          </p:txBody>
        </p:sp>
        <p:sp>
          <p:nvSpPr>
            <p:cNvPr id="18" name="TextBox 17"/>
            <p:cNvSpPr txBox="1"/>
            <p:nvPr/>
          </p:nvSpPr>
          <p:spPr>
            <a:xfrm rot="18946245">
              <a:off x="2780332" y="5007239"/>
              <a:ext cx="431528" cy="369332"/>
            </a:xfrm>
            <a:prstGeom prst="rect">
              <a:avLst/>
            </a:prstGeom>
            <a:noFill/>
          </p:spPr>
          <p:txBody>
            <a:bodyPr wrap="square" rtlCol="0">
              <a:spAutoFit/>
            </a:bodyPr>
            <a:lstStyle/>
            <a:p>
              <a:r>
                <a:rPr lang="en-US" dirty="0" err="1" smtClean="0"/>
                <a:t>srt</a:t>
              </a:r>
              <a:endParaRPr lang="en-US" dirty="0" smtClean="0"/>
            </a:p>
          </p:txBody>
        </p:sp>
        <p:sp>
          <p:nvSpPr>
            <p:cNvPr id="19" name="TextBox 18"/>
            <p:cNvSpPr txBox="1"/>
            <p:nvPr/>
          </p:nvSpPr>
          <p:spPr>
            <a:xfrm rot="17206709">
              <a:off x="5513803" y="2986600"/>
              <a:ext cx="885443" cy="369332"/>
            </a:xfrm>
            <a:prstGeom prst="rect">
              <a:avLst/>
            </a:prstGeom>
            <a:noFill/>
          </p:spPr>
          <p:txBody>
            <a:bodyPr wrap="square" rtlCol="0">
              <a:spAutoFit/>
            </a:bodyPr>
            <a:lstStyle/>
            <a:p>
              <a:r>
                <a:rPr lang="en-US" dirty="0" err="1" smtClean="0"/>
                <a:t>f&amp;I</a:t>
              </a:r>
              <a:r>
                <a:rPr lang="en-US" dirty="0" smtClean="0"/>
                <a:t> PTS</a:t>
              </a:r>
            </a:p>
          </p:txBody>
        </p:sp>
        <p:sp>
          <p:nvSpPr>
            <p:cNvPr id="20" name="TextBox 19"/>
            <p:cNvSpPr txBox="1"/>
            <p:nvPr/>
          </p:nvSpPr>
          <p:spPr>
            <a:xfrm>
              <a:off x="8127260" y="5638800"/>
              <a:ext cx="1081450" cy="369332"/>
            </a:xfrm>
            <a:prstGeom prst="rect">
              <a:avLst/>
            </a:prstGeom>
            <a:noFill/>
          </p:spPr>
          <p:txBody>
            <a:bodyPr wrap="none" rtlCol="0">
              <a:spAutoFit/>
            </a:bodyPr>
            <a:lstStyle/>
            <a:p>
              <a:r>
                <a:rPr lang="en-US" dirty="0"/>
                <a:t>f</a:t>
              </a:r>
              <a:r>
                <a:rPr lang="en-US" dirty="0" smtClean="0"/>
                <a:t>low back</a:t>
              </a:r>
            </a:p>
          </p:txBody>
        </p:sp>
        <p:sp>
          <p:nvSpPr>
            <p:cNvPr id="21" name="TextBox 20"/>
            <p:cNvSpPr txBox="1"/>
            <p:nvPr/>
          </p:nvSpPr>
          <p:spPr>
            <a:xfrm>
              <a:off x="8186152" y="3833574"/>
              <a:ext cx="1081450" cy="369332"/>
            </a:xfrm>
            <a:prstGeom prst="rect">
              <a:avLst/>
            </a:prstGeom>
            <a:noFill/>
          </p:spPr>
          <p:txBody>
            <a:bodyPr wrap="none" rtlCol="0">
              <a:spAutoFit/>
            </a:bodyPr>
            <a:lstStyle/>
            <a:p>
              <a:r>
                <a:rPr lang="en-US" dirty="0"/>
                <a:t>f</a:t>
              </a:r>
              <a:r>
                <a:rPr lang="en-US" dirty="0" smtClean="0"/>
                <a:t>low back</a:t>
              </a:r>
            </a:p>
          </p:txBody>
        </p:sp>
        <p:sp>
          <p:nvSpPr>
            <p:cNvPr id="29" name="TextBox 28"/>
            <p:cNvSpPr txBox="1"/>
            <p:nvPr/>
          </p:nvSpPr>
          <p:spPr>
            <a:xfrm rot="17206709">
              <a:off x="5352671" y="4871942"/>
              <a:ext cx="885443" cy="369332"/>
            </a:xfrm>
            <a:prstGeom prst="rect">
              <a:avLst/>
            </a:prstGeom>
            <a:noFill/>
          </p:spPr>
          <p:txBody>
            <a:bodyPr wrap="square" rtlCol="0">
              <a:spAutoFit/>
            </a:bodyPr>
            <a:lstStyle/>
            <a:p>
              <a:r>
                <a:rPr lang="en-US" dirty="0" err="1" smtClean="0"/>
                <a:t>inj</a:t>
              </a:r>
              <a:r>
                <a:rPr lang="en-US" dirty="0" smtClean="0"/>
                <a:t> PTS</a:t>
              </a:r>
            </a:p>
          </p:txBody>
        </p:sp>
        <p:sp>
          <p:nvSpPr>
            <p:cNvPr id="31" name="TextBox 30"/>
            <p:cNvSpPr txBox="1"/>
            <p:nvPr/>
          </p:nvSpPr>
          <p:spPr>
            <a:xfrm>
              <a:off x="3300666" y="4692957"/>
              <a:ext cx="1163588" cy="646331"/>
            </a:xfrm>
            <a:prstGeom prst="rect">
              <a:avLst/>
            </a:prstGeom>
            <a:noFill/>
          </p:spPr>
          <p:txBody>
            <a:bodyPr wrap="none" rtlCol="0">
              <a:spAutoFit/>
            </a:bodyPr>
            <a:lstStyle/>
            <a:p>
              <a:r>
                <a:rPr lang="en-US" dirty="0" smtClean="0"/>
                <a:t>Max WHP </a:t>
              </a:r>
            </a:p>
            <a:p>
              <a:pPr algn="ctr"/>
              <a:r>
                <a:rPr lang="en-US" dirty="0" err="1" smtClean="0"/>
                <a:t>stim</a:t>
              </a:r>
              <a:endParaRPr lang="en-US" dirty="0" smtClean="0"/>
            </a:p>
          </p:txBody>
        </p:sp>
        <p:sp>
          <p:nvSpPr>
            <p:cNvPr id="32" name="TextBox 31"/>
            <p:cNvSpPr txBox="1"/>
            <p:nvPr/>
          </p:nvSpPr>
          <p:spPr>
            <a:xfrm>
              <a:off x="3733059" y="6280102"/>
              <a:ext cx="1918859" cy="369332"/>
            </a:xfrm>
            <a:prstGeom prst="rect">
              <a:avLst/>
            </a:prstGeom>
            <a:noFill/>
          </p:spPr>
          <p:txBody>
            <a:bodyPr wrap="none" rtlCol="0">
              <a:spAutoFit/>
            </a:bodyPr>
            <a:lstStyle/>
            <a:p>
              <a:r>
                <a:rPr lang="en-US" dirty="0" err="1" smtClean="0"/>
                <a:t>srt</a:t>
              </a:r>
              <a:r>
                <a:rPr lang="en-US" dirty="0" smtClean="0"/>
                <a:t> = step-rate test</a:t>
              </a:r>
              <a:endParaRPr lang="en-US" dirty="0"/>
            </a:p>
          </p:txBody>
        </p:sp>
        <p:sp>
          <p:nvSpPr>
            <p:cNvPr id="25" name="TextBox 24"/>
            <p:cNvSpPr txBox="1"/>
            <p:nvPr/>
          </p:nvSpPr>
          <p:spPr>
            <a:xfrm>
              <a:off x="7485747" y="2297668"/>
              <a:ext cx="891591" cy="369332"/>
            </a:xfrm>
            <a:prstGeom prst="rect">
              <a:avLst/>
            </a:prstGeom>
            <a:noFill/>
          </p:spPr>
          <p:txBody>
            <a:bodyPr wrap="none" rtlCol="0">
              <a:spAutoFit/>
            </a:bodyPr>
            <a:lstStyle/>
            <a:p>
              <a:r>
                <a:rPr lang="en-US" dirty="0" smtClean="0"/>
                <a:t>14 days</a:t>
              </a:r>
              <a:endParaRPr lang="en-US" dirty="0"/>
            </a:p>
          </p:txBody>
        </p:sp>
        <p:sp>
          <p:nvSpPr>
            <p:cNvPr id="26" name="TextBox 25"/>
            <p:cNvSpPr txBox="1"/>
            <p:nvPr/>
          </p:nvSpPr>
          <p:spPr>
            <a:xfrm>
              <a:off x="6063740" y="4100155"/>
              <a:ext cx="1228863" cy="369332"/>
            </a:xfrm>
            <a:prstGeom prst="rect">
              <a:avLst/>
            </a:prstGeom>
            <a:noFill/>
          </p:spPr>
          <p:txBody>
            <a:bodyPr wrap="none" rtlCol="0">
              <a:spAutoFit/>
            </a:bodyPr>
            <a:lstStyle/>
            <a:p>
              <a:r>
                <a:rPr lang="en-US" dirty="0" smtClean="0"/>
                <a:t>8 </a:t>
              </a:r>
              <a:r>
                <a:rPr lang="en-US" dirty="0" err="1" smtClean="0"/>
                <a:t>stim</a:t>
              </a:r>
              <a:r>
                <a:rPr lang="en-US" dirty="0" smtClean="0"/>
                <a:t> days</a:t>
              </a:r>
              <a:endParaRPr lang="en-US" dirty="0"/>
            </a:p>
          </p:txBody>
        </p:sp>
        <p:sp>
          <p:nvSpPr>
            <p:cNvPr id="27" name="TextBox 26"/>
            <p:cNvSpPr txBox="1"/>
            <p:nvPr/>
          </p:nvSpPr>
          <p:spPr>
            <a:xfrm>
              <a:off x="6168983" y="5961623"/>
              <a:ext cx="1228863" cy="369332"/>
            </a:xfrm>
            <a:prstGeom prst="rect">
              <a:avLst/>
            </a:prstGeom>
            <a:noFill/>
          </p:spPr>
          <p:txBody>
            <a:bodyPr wrap="none" rtlCol="0">
              <a:spAutoFit/>
            </a:bodyPr>
            <a:lstStyle/>
            <a:p>
              <a:r>
                <a:rPr lang="en-US" dirty="0" smtClean="0"/>
                <a:t>8 </a:t>
              </a:r>
              <a:r>
                <a:rPr lang="en-US" dirty="0" err="1" smtClean="0"/>
                <a:t>stim</a:t>
              </a:r>
              <a:r>
                <a:rPr lang="en-US" dirty="0" smtClean="0"/>
                <a:t> days</a:t>
              </a:r>
              <a:endParaRPr lang="en-US" dirty="0"/>
            </a:p>
          </p:txBody>
        </p:sp>
      </p:grpSp>
      <p:cxnSp>
        <p:nvCxnSpPr>
          <p:cNvPr id="13" name="Straight Arrow Connector 12"/>
          <p:cNvCxnSpPr/>
          <p:nvPr/>
        </p:nvCxnSpPr>
        <p:spPr>
          <a:xfrm>
            <a:off x="4994498" y="1549103"/>
            <a:ext cx="7238" cy="31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688577" y="1828671"/>
            <a:ext cx="7238" cy="31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991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914400"/>
            <a:ext cx="8801480" cy="5334000"/>
          </a:xfrm>
          <a:prstGeom prst="rect">
            <a:avLst/>
          </a:prstGeom>
        </p:spPr>
      </p:pic>
      <p:sp>
        <p:nvSpPr>
          <p:cNvPr id="3" name="TextBox 2"/>
          <p:cNvSpPr txBox="1"/>
          <p:nvPr/>
        </p:nvSpPr>
        <p:spPr>
          <a:xfrm>
            <a:off x="5791200" y="4045505"/>
            <a:ext cx="2091919" cy="646331"/>
          </a:xfrm>
          <a:prstGeom prst="rect">
            <a:avLst/>
          </a:prstGeom>
          <a:noFill/>
        </p:spPr>
        <p:txBody>
          <a:bodyPr wrap="none" rtlCol="0">
            <a:spAutoFit/>
          </a:bodyPr>
          <a:lstStyle/>
          <a:p>
            <a:pPr algn="ctr"/>
            <a:r>
              <a:rPr lang="en-US" dirty="0" smtClean="0"/>
              <a:t>Stimulation initiated</a:t>
            </a:r>
          </a:p>
          <a:p>
            <a:pPr algn="ctr"/>
            <a:r>
              <a:rPr lang="en-US" dirty="0" smtClean="0"/>
              <a:t>(aseismic)</a:t>
            </a:r>
          </a:p>
        </p:txBody>
      </p:sp>
      <p:cxnSp>
        <p:nvCxnSpPr>
          <p:cNvPr id="4" name="Straight Arrow Connector 3"/>
          <p:cNvCxnSpPr/>
          <p:nvPr/>
        </p:nvCxnSpPr>
        <p:spPr>
          <a:xfrm flipV="1">
            <a:off x="5791200" y="2895600"/>
            <a:ext cx="0" cy="1519237"/>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514540" y="271418"/>
            <a:ext cx="8229600" cy="555114"/>
          </a:xfrm>
        </p:spPr>
        <p:txBody>
          <a:bodyPr>
            <a:noAutofit/>
          </a:bodyPr>
          <a:lstStyle/>
          <a:p>
            <a:r>
              <a:rPr lang="en-US" sz="3200" dirty="0" smtClean="0"/>
              <a:t>Stimulation Start</a:t>
            </a:r>
            <a:endParaRPr lang="en-US" sz="3200" dirty="0"/>
          </a:p>
        </p:txBody>
      </p:sp>
    </p:spTree>
    <p:extLst>
      <p:ext uri="{BB962C8B-B14F-4D97-AF65-F5344CB8AC3E}">
        <p14:creationId xmlns:p14="http://schemas.microsoft.com/office/powerpoint/2010/main" val="2214717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ARE Green Theme">
  <a:themeElements>
    <a:clrScheme name="Custom 2">
      <a:dk1>
        <a:sysClr val="windowText" lastClr="000000"/>
      </a:dk1>
      <a:lt1>
        <a:sysClr val="window" lastClr="FFFFFF"/>
      </a:lt1>
      <a:dk2>
        <a:srgbClr val="527D55"/>
      </a:dk2>
      <a:lt2>
        <a:srgbClr val="EAEBDE"/>
      </a:lt2>
      <a:accent1>
        <a:srgbClr val="44472B"/>
      </a:accent1>
      <a:accent2>
        <a:srgbClr val="4A734A"/>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ARE Green Theme</Template>
  <TotalTime>6835</TotalTime>
  <Words>1091</Words>
  <Application>Microsoft Office PowerPoint</Application>
  <PresentationFormat>On-screen Show (4:3)</PresentationFormat>
  <Paragraphs>319</Paragraphs>
  <Slides>41</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41</vt:i4>
      </vt:variant>
    </vt:vector>
  </HeadingPairs>
  <TitlesOfParts>
    <vt:vector size="54" baseType="lpstr">
      <vt:lpstr>MS PGothic</vt:lpstr>
      <vt:lpstr>Arial</vt:lpstr>
      <vt:lpstr>Arial Narrow</vt:lpstr>
      <vt:lpstr>Calibri</vt:lpstr>
      <vt:lpstr>Segoe UI</vt:lpstr>
      <vt:lpstr>Symbol</vt:lpstr>
      <vt:lpstr>Times New Roman</vt:lpstr>
      <vt:lpstr>Wingdings</vt:lpstr>
      <vt:lpstr>Wingdings 2</vt:lpstr>
      <vt:lpstr>ヒラギノ角ゴ Pro W3</vt:lpstr>
      <vt:lpstr>ARE Green Theme</vt:lpstr>
      <vt:lpstr>Office Theme</vt:lpstr>
      <vt:lpstr>2_Office Theme</vt:lpstr>
      <vt:lpstr>PowerPoint Presentation</vt:lpstr>
      <vt:lpstr>Newberry Volcano EGS Demonstration </vt:lpstr>
      <vt:lpstr>AltaRock TZIM Technology</vt:lpstr>
      <vt:lpstr>PowerPoint Presentation</vt:lpstr>
      <vt:lpstr>PowerPoint Presentation</vt:lpstr>
      <vt:lpstr>Rig Operations 2014</vt:lpstr>
      <vt:lpstr>Electric Centrifugal Stimulation Pumps </vt:lpstr>
      <vt:lpstr>PowerPoint Presentation</vt:lpstr>
      <vt:lpstr>Stimulation Start</vt:lpstr>
      <vt:lpstr>Injectivity Index</vt:lpstr>
      <vt:lpstr>Pressure Fall-off Test</vt:lpstr>
      <vt:lpstr>Seismicity Rate </vt:lpstr>
      <vt:lpstr>PowerPoint Presentation</vt:lpstr>
      <vt:lpstr>Micro-Seismic event size distribution</vt:lpstr>
      <vt:lpstr>Flowing Temperature Survey, October 15</vt:lpstr>
      <vt:lpstr>Progression of seismicity from well </vt:lpstr>
      <vt:lpstr>PTS Logging to document TZIM effect </vt:lpstr>
      <vt:lpstr>PowerPoint Presentation</vt:lpstr>
      <vt:lpstr>Nov. 24-25 flowback: TZIM degradation product</vt:lpstr>
      <vt:lpstr>Nov. 24-25 flowback: Tracer Returns </vt:lpstr>
      <vt:lpstr>Potential Production Well Targets</vt:lpstr>
      <vt:lpstr>PowerPoint Presentation</vt:lpstr>
      <vt:lpstr>PowerPoint Presentation</vt:lpstr>
      <vt:lpstr>55A-29 Well Target Options</vt:lpstr>
      <vt:lpstr>PowerPoint Presentation</vt:lpstr>
      <vt:lpstr>PowerPoint Presentation</vt:lpstr>
      <vt:lpstr>PowerPoint Presentation</vt:lpstr>
      <vt:lpstr>PowerPoint Presentation</vt:lpstr>
      <vt:lpstr>All P&amp;T Axes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Model</vt:lpstr>
      <vt:lpstr>Innovation: Centrifugal Stimulation pumps</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Yini Nordin</dc:creator>
  <cp:lastModifiedBy>Yini Nordin</cp:lastModifiedBy>
  <cp:revision>274</cp:revision>
  <cp:lastPrinted>2015-01-24T00:47:35Z</cp:lastPrinted>
  <dcterms:created xsi:type="dcterms:W3CDTF">2013-09-10T21:13:43Z</dcterms:created>
  <dcterms:modified xsi:type="dcterms:W3CDTF">2015-02-12T00:39:33Z</dcterms:modified>
</cp:coreProperties>
</file>