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1.xml" ContentType="application/vnd.ms-office.chartstyle+xml"/>
  <Override PartName="/ppt/charts/colors1.xml" ContentType="application/vnd.ms-office.chartcolor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14" autoAdjust="0"/>
    <p:restoredTop sz="94660"/>
  </p:normalViewPr>
  <p:slideViewPr>
    <p:cSldViewPr snapToGrid="0">
      <p:cViewPr varScale="1">
        <p:scale>
          <a:sx n="84" d="100"/>
          <a:sy n="84" d="100"/>
        </p:scale>
        <p:origin x="-448" y="-10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Projects\HydraulicFracture\Jintegral_Results.xlsx" TargetMode="External"/><Relationship Id="rId2" Type="http://schemas.microsoft.com/office/2011/relationships/chartStyle" Target="style1.xml"/><Relationship Id="rId3" Type="http://schemas.microsoft.com/office/2011/relationships/chartColorStyle" Target="colors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Projects\HydraulicFracture\Jintegral_Results.xlsx" TargetMode="External"/><Relationship Id="rId2" Type="http://schemas.microsoft.com/office/2011/relationships/chartStyle" Target="style2.xml"/><Relationship Id="rId3" Type="http://schemas.microsoft.com/office/2011/relationships/chartColorStyle" Target="colors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D:\Work\Projects\HydraulicFracture\Jintegral_Results.xlsx" TargetMode="External"/><Relationship Id="rId2" Type="http://schemas.microsoft.com/office/2011/relationships/chartStyle" Target="style3.xml"/><Relationship Id="rId3" Type="http://schemas.microsoft.com/office/2011/relationships/chartColorStyle" Target="colors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Energy Release Rate at</a:t>
            </a:r>
            <a:r>
              <a:rPr lang="en-US" baseline="0"/>
              <a:t> different crack extension angles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J-integral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Angle!$A$2:$A$20</c:f>
              <c:numCache>
                <c:formatCode>General</c:formatCode>
                <c:ptCount val="19"/>
                <c:pt idx="0">
                  <c:v>0.0</c:v>
                </c:pt>
                <c:pt idx="1">
                  <c:v>5.294117647058822</c:v>
                </c:pt>
                <c:pt idx="2">
                  <c:v>10.58823529411765</c:v>
                </c:pt>
                <c:pt idx="3">
                  <c:v>15.88235294117647</c:v>
                </c:pt>
                <c:pt idx="4">
                  <c:v>21.17647058823529</c:v>
                </c:pt>
                <c:pt idx="5">
                  <c:v>26.47058823529412</c:v>
                </c:pt>
                <c:pt idx="6">
                  <c:v>31.76470588235293</c:v>
                </c:pt>
                <c:pt idx="7">
                  <c:v>37.05882352941175</c:v>
                </c:pt>
                <c:pt idx="8">
                  <c:v>42.35294117647058</c:v>
                </c:pt>
                <c:pt idx="9">
                  <c:v>45.0</c:v>
                </c:pt>
                <c:pt idx="10">
                  <c:v>47.64705882352941</c:v>
                </c:pt>
                <c:pt idx="11">
                  <c:v>52.94117647058823</c:v>
                </c:pt>
                <c:pt idx="12">
                  <c:v>58.23529411764706</c:v>
                </c:pt>
                <c:pt idx="13">
                  <c:v>63.5294117647059</c:v>
                </c:pt>
                <c:pt idx="14">
                  <c:v>68.82352941176471</c:v>
                </c:pt>
                <c:pt idx="15">
                  <c:v>74.11764705882352</c:v>
                </c:pt>
                <c:pt idx="16">
                  <c:v>79.41176470588237</c:v>
                </c:pt>
                <c:pt idx="17">
                  <c:v>84.70588235294117</c:v>
                </c:pt>
                <c:pt idx="18">
                  <c:v>90.00000000000001</c:v>
                </c:pt>
              </c:numCache>
            </c:numRef>
          </c:xVal>
          <c:yVal>
            <c:numRef>
              <c:f>Angle!$B$2:$B$20</c:f>
              <c:numCache>
                <c:formatCode>General</c:formatCode>
                <c:ptCount val="19"/>
                <c:pt idx="0">
                  <c:v>0.809759</c:v>
                </c:pt>
                <c:pt idx="1">
                  <c:v>0.931929</c:v>
                </c:pt>
                <c:pt idx="2">
                  <c:v>0.992938</c:v>
                </c:pt>
                <c:pt idx="3">
                  <c:v>1.04649</c:v>
                </c:pt>
                <c:pt idx="4">
                  <c:v>1.09193</c:v>
                </c:pt>
                <c:pt idx="5">
                  <c:v>1.129</c:v>
                </c:pt>
                <c:pt idx="6">
                  <c:v>1.15735</c:v>
                </c:pt>
                <c:pt idx="7">
                  <c:v>1.17673</c:v>
                </c:pt>
                <c:pt idx="8">
                  <c:v>1.18697</c:v>
                </c:pt>
                <c:pt idx="9">
                  <c:v>1.18863</c:v>
                </c:pt>
                <c:pt idx="10">
                  <c:v>1.18798</c:v>
                </c:pt>
                <c:pt idx="11">
                  <c:v>1.17977</c:v>
                </c:pt>
                <c:pt idx="12">
                  <c:v>1.16239</c:v>
                </c:pt>
                <c:pt idx="13">
                  <c:v>1.13599</c:v>
                </c:pt>
                <c:pt idx="14">
                  <c:v>1.10082</c:v>
                </c:pt>
                <c:pt idx="15">
                  <c:v>1.0572</c:v>
                </c:pt>
                <c:pt idx="16">
                  <c:v>1.00538</c:v>
                </c:pt>
                <c:pt idx="17">
                  <c:v>0.945988</c:v>
                </c:pt>
                <c:pt idx="18">
                  <c:v>0.827255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988664"/>
        <c:axId val="2128982056"/>
      </c:scatterChart>
      <c:valAx>
        <c:axId val="2128988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Angle (in degrees)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982056"/>
        <c:crosses val="autoZero"/>
        <c:crossBetween val="midCat"/>
      </c:valAx>
      <c:valAx>
        <c:axId val="21289820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Energy Release Rate (psi mm)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988664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Stress Intensity Factor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KI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K1vsPressure!$B$2:$B$5</c:f>
              <c:numCache>
                <c:formatCode>General</c:formatCode>
                <c:ptCount val="4"/>
                <c:pt idx="0">
                  <c:v>6000.0</c:v>
                </c:pt>
                <c:pt idx="1">
                  <c:v>7000.0</c:v>
                </c:pt>
                <c:pt idx="2">
                  <c:v>8000.0</c:v>
                </c:pt>
                <c:pt idx="3">
                  <c:v>9000.0</c:v>
                </c:pt>
              </c:numCache>
            </c:numRef>
          </c:xVal>
          <c:yVal>
            <c:numRef>
              <c:f>K1vsPressure!$F$2:$F$5</c:f>
              <c:numCache>
                <c:formatCode>General</c:formatCode>
                <c:ptCount val="4"/>
                <c:pt idx="0">
                  <c:v>0.186567850270972</c:v>
                </c:pt>
                <c:pt idx="1">
                  <c:v>0.387326617941278</c:v>
                </c:pt>
                <c:pt idx="2">
                  <c:v>0.588713427377136</c:v>
                </c:pt>
                <c:pt idx="3">
                  <c:v>0.790045468504009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902040"/>
        <c:axId val="2128895480"/>
      </c:scatterChart>
      <c:valAx>
        <c:axId val="2128902040"/>
        <c:scaling>
          <c:orientation val="minMax"/>
          <c:min val="500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Internal Pressure (psi)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895480"/>
        <c:crosses val="autoZero"/>
        <c:crossBetween val="midCat"/>
      </c:valAx>
      <c:valAx>
        <c:axId val="212889548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</a:t>
                </a:r>
                <a:r>
                  <a:rPr lang="en-US" baseline="0"/>
                  <a:t> (MPa m</a:t>
                </a:r>
                <a:r>
                  <a:rPr lang="en-US" baseline="30000"/>
                  <a:t> 0.5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90204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Different Confining Pressure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5000 psi</c:v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xVal>
            <c:numRef>
              <c:f>K1vsPressure!$C$2:$C$5</c:f>
              <c:numCache>
                <c:formatCode>General</c:formatCode>
                <c:ptCount val="4"/>
                <c:pt idx="0">
                  <c:v>1000.0</c:v>
                </c:pt>
                <c:pt idx="1">
                  <c:v>2000.0</c:v>
                </c:pt>
                <c:pt idx="2">
                  <c:v>3000.0</c:v>
                </c:pt>
                <c:pt idx="3">
                  <c:v>4000.0</c:v>
                </c:pt>
              </c:numCache>
            </c:numRef>
          </c:xVal>
          <c:yVal>
            <c:numRef>
              <c:f>K1vsPressure!$G$2:$G$5</c:f>
              <c:numCache>
                <c:formatCode>General</c:formatCode>
                <c:ptCount val="4"/>
                <c:pt idx="0">
                  <c:v>0.186567850270972</c:v>
                </c:pt>
                <c:pt idx="1">
                  <c:v>0.387326617941278</c:v>
                </c:pt>
                <c:pt idx="2">
                  <c:v>0.588713427377136</c:v>
                </c:pt>
                <c:pt idx="3">
                  <c:v>0.790045468504009</c:v>
                </c:pt>
              </c:numCache>
            </c:numRef>
          </c:yVal>
          <c:smooth val="0"/>
        </c:ser>
        <c:ser>
          <c:idx val="1"/>
          <c:order val="1"/>
          <c:tx>
            <c:v>10000 psi</c:v>
          </c:tx>
          <c:spPr>
            <a:ln w="19050" cap="rnd">
              <a:solidFill>
                <a:schemeClr val="accent2"/>
              </a:solidFill>
              <a:prstDash val="dashDot"/>
              <a:bevel/>
            </a:ln>
            <a:effectLst/>
          </c:spPr>
          <c:marker>
            <c:symbol val="triang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xVal>
            <c:numRef>
              <c:f>K1vsPressure!$C$7:$C$10</c:f>
              <c:numCache>
                <c:formatCode>General</c:formatCode>
                <c:ptCount val="4"/>
                <c:pt idx="0">
                  <c:v>1000.0</c:v>
                </c:pt>
                <c:pt idx="1">
                  <c:v>2000.0</c:v>
                </c:pt>
                <c:pt idx="2">
                  <c:v>3000.0</c:v>
                </c:pt>
                <c:pt idx="3">
                  <c:v>4000.0</c:v>
                </c:pt>
              </c:numCache>
            </c:numRef>
          </c:xVal>
          <c:yVal>
            <c:numRef>
              <c:f>K1vsPressure!$G$7:$G$10</c:f>
              <c:numCache>
                <c:formatCode>General</c:formatCode>
                <c:ptCount val="4"/>
                <c:pt idx="0">
                  <c:v>0.175649631793482</c:v>
                </c:pt>
                <c:pt idx="1">
                  <c:v>0.373153300867443</c:v>
                </c:pt>
                <c:pt idx="2">
                  <c:v>0.573574710241294</c:v>
                </c:pt>
                <c:pt idx="3">
                  <c:v>0.774653235882555</c:v>
                </c:pt>
              </c:numCache>
            </c:numRef>
          </c:yVal>
          <c:smooth val="0"/>
        </c:ser>
        <c:ser>
          <c:idx val="2"/>
          <c:order val="2"/>
          <c:tx>
            <c:v>20000 psi</c:v>
          </c:tx>
          <c:spPr>
            <a:ln w="19050" cap="rnd">
              <a:solidFill>
                <a:schemeClr val="accent3"/>
              </a:solidFill>
              <a:prstDash val="dash"/>
              <a:round/>
            </a:ln>
            <a:effectLst/>
          </c:spPr>
          <c:marker>
            <c:symbol val="squar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xVal>
            <c:numRef>
              <c:f>K1vsPressure!$C$12:$C$15</c:f>
              <c:numCache>
                <c:formatCode>General</c:formatCode>
                <c:ptCount val="4"/>
                <c:pt idx="0">
                  <c:v>1000.0</c:v>
                </c:pt>
                <c:pt idx="1">
                  <c:v>2000.0</c:v>
                </c:pt>
                <c:pt idx="2">
                  <c:v>3000.0</c:v>
                </c:pt>
                <c:pt idx="3">
                  <c:v>4000.0</c:v>
                </c:pt>
              </c:numCache>
            </c:numRef>
          </c:xVal>
          <c:yVal>
            <c:numRef>
              <c:f>K1vsPressure!$G$12:$G$15</c:f>
              <c:numCache>
                <c:formatCode>General</c:formatCode>
                <c:ptCount val="4"/>
                <c:pt idx="0">
                  <c:v>0.169291081005587</c:v>
                </c:pt>
                <c:pt idx="1">
                  <c:v>0.351299114028642</c:v>
                </c:pt>
                <c:pt idx="2">
                  <c:v>0.54728084122259</c:v>
                </c:pt>
                <c:pt idx="3">
                  <c:v>0.746306601734887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8833336"/>
        <c:axId val="2128824616"/>
      </c:scatterChart>
      <c:valAx>
        <c:axId val="2128833336"/>
        <c:scaling>
          <c:orientation val="minMax"/>
          <c:max val="5000.0"/>
          <c:min val="0.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Over Pressure (Pext - Pint) (psi)</a:t>
                </a:r>
              </a:p>
            </c:rich>
          </c:tx>
          <c:layout>
            <c:manualLayout>
              <c:xMode val="edge"/>
              <c:yMode val="edge"/>
              <c:x val="0.383627381511588"/>
              <c:y val="0.925785784848262"/>
            </c:manualLayout>
          </c:layout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824616"/>
        <c:crosses val="autoZero"/>
        <c:crossBetween val="midCat"/>
      </c:valAx>
      <c:valAx>
        <c:axId val="21288246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KI</a:t>
                </a:r>
                <a:r>
                  <a:rPr lang="en-US" baseline="0"/>
                  <a:t> (MPa m</a:t>
                </a:r>
                <a:r>
                  <a:rPr lang="en-US" baseline="30000"/>
                  <a:t> 0.5</a:t>
                </a:r>
                <a:r>
                  <a:rPr lang="en-US" baseline="0"/>
                  <a:t>)</a:t>
                </a:r>
                <a:endParaRPr lang="en-US"/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128833336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944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500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7695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1530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87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8602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6501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243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99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9813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43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8FD09-2055-4296-AFE6-281527EE21DB}" type="datetimeFigureOut">
              <a:rPr lang="en-US" smtClean="0"/>
              <a:t>11/18/16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16B76B-05D5-4D02-B640-EBA36F2A08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548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5365" y="2181411"/>
            <a:ext cx="9144000" cy="593445"/>
          </a:xfrm>
        </p:spPr>
        <p:txBody>
          <a:bodyPr>
            <a:normAutofit fontScale="90000"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Numerical Modeling for Hydraulic Fracture </a:t>
            </a: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Prediction</a:t>
            </a:r>
            <a:b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 Fused Silica Surrogate Cylindrical Samples</a:t>
            </a:r>
            <a:endParaRPr lang="en-US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659186"/>
          </a:xfrm>
        </p:spPr>
        <p:txBody>
          <a:bodyPr>
            <a:norm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Varun Gupta</a:t>
            </a:r>
          </a:p>
          <a:p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7886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0741" y="1515498"/>
            <a:ext cx="1969530" cy="5342502"/>
            <a:chOff x="595861" y="838200"/>
            <a:chExt cx="1969530" cy="5342502"/>
          </a:xfrm>
        </p:grpSpPr>
        <p:sp>
          <p:nvSpPr>
            <p:cNvPr id="5" name="Can 4"/>
            <p:cNvSpPr/>
            <p:nvPr/>
          </p:nvSpPr>
          <p:spPr>
            <a:xfrm>
              <a:off x="1635751" y="1371600"/>
              <a:ext cx="274320" cy="2286000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Can 3"/>
            <p:cNvSpPr/>
            <p:nvPr/>
          </p:nvSpPr>
          <p:spPr>
            <a:xfrm>
              <a:off x="1041391" y="1143000"/>
              <a:ext cx="1463040" cy="4572000"/>
            </a:xfrm>
            <a:prstGeom prst="can">
              <a:avLst/>
            </a:prstGeom>
            <a:solidFill>
              <a:schemeClr val="accent1">
                <a:alpha val="72000"/>
              </a:schemeClr>
            </a:solidFill>
            <a:ln>
              <a:solidFill>
                <a:schemeClr val="accent1">
                  <a:shade val="50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8" name="Straight Arrow Connector 7"/>
            <p:cNvCxnSpPr/>
            <p:nvPr/>
          </p:nvCxnSpPr>
          <p:spPr>
            <a:xfrm>
              <a:off x="965191" y="1295400"/>
              <a:ext cx="0" cy="45339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1041391" y="5829300"/>
              <a:ext cx="152400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/>
            <p:cNvCxnSpPr/>
            <p:nvPr/>
          </p:nvCxnSpPr>
          <p:spPr>
            <a:xfrm>
              <a:off x="1635751" y="1295400"/>
              <a:ext cx="274320" cy="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/>
            <p:cNvCxnSpPr/>
            <p:nvPr/>
          </p:nvCxnSpPr>
          <p:spPr>
            <a:xfrm>
              <a:off x="2031991" y="1371600"/>
              <a:ext cx="0" cy="2286000"/>
            </a:xfrm>
            <a:prstGeom prst="straightConnector1">
              <a:avLst/>
            </a:prstGeom>
            <a:ln>
              <a:solidFill>
                <a:schemeClr val="tx1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 rot="16200000">
              <a:off x="273016" y="3118087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50.8 mm</a:t>
              </a:r>
              <a:endParaRPr lang="en-US" dirty="0"/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1396846" y="5811370"/>
              <a:ext cx="84029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16 mm</a:t>
              </a:r>
              <a:endParaRPr lang="en-US" dirty="0"/>
            </a:p>
          </p:txBody>
        </p:sp>
        <p:sp>
          <p:nvSpPr>
            <p:cNvPr id="20" name="TextBox 19"/>
            <p:cNvSpPr txBox="1"/>
            <p:nvPr/>
          </p:nvSpPr>
          <p:spPr>
            <a:xfrm rot="5400000">
              <a:off x="1712024" y="2329933"/>
              <a:ext cx="101502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25.4 mm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308682" y="838200"/>
              <a:ext cx="8980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3.2 mm</a:t>
              </a:r>
              <a:endParaRPr lang="en-US" dirty="0"/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22312" y="999197"/>
            <a:ext cx="3877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Geometry and Material Properties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06913" y="2435531"/>
            <a:ext cx="707277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Material: Fused Quartz</a:t>
            </a:r>
          </a:p>
          <a:p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Assumptions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Linear Elastic material behavior is assumed with the following properties: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Young’s Modulus = 74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Gpa</a:t>
            </a: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Poisson’s Ratio = 0.17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Fracture Toughness = 0.65-0.70 MPa 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Thermo-mechanical effects are not considered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6315" y="196537"/>
            <a:ext cx="117781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Goal: </a:t>
            </a:r>
            <a:r>
              <a:rPr lang="en-US" dirty="0" smtClean="0"/>
              <a:t>To predict overpressures required to fracture an homogeneous pure (surrogate) material with known mechanical properties to compare these values to experimental overpressures obtained in our lab-scale stimulation system.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869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46493" y="137459"/>
            <a:ext cx="40703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Numerical Model: Loading and BCs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49474" y="643312"/>
            <a:ext cx="1215726" cy="5206235"/>
          </a:xfrm>
          <a:prstGeom prst="rect">
            <a:avLst/>
          </a:prstGeom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10374152" y="1381464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 flipV="1">
            <a:off x="10368673" y="172135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0368673" y="2057963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 flipV="1">
            <a:off x="10368673" y="239567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 flipV="1">
            <a:off x="10368673" y="2730104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flipH="1" flipV="1">
            <a:off x="10363194" y="306999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10363194" y="3406603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10363194" y="374431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 flipH="1" flipV="1">
            <a:off x="10374152" y="4078744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flipH="1" flipV="1">
            <a:off x="10368673" y="441863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 flipH="1" flipV="1">
            <a:off x="10368673" y="4755243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 flipV="1">
            <a:off x="10368673" y="509295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/>
          <p:nvPr/>
        </p:nvCxnSpPr>
        <p:spPr>
          <a:xfrm rot="16200000" flipH="1" flipV="1">
            <a:off x="9865102" y="1106548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rot="16200000" flipH="1" flipV="1">
            <a:off x="10030659" y="1104474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rot="16200000" flipH="1" flipV="1">
            <a:off x="10196217" y="1104473"/>
            <a:ext cx="191048" cy="65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9617635" y="1322256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/>
          <p:nvPr/>
        </p:nvCxnSpPr>
        <p:spPr>
          <a:xfrm flipV="1">
            <a:off x="9617635" y="1496830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V="1">
            <a:off x="9617634" y="1680197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V="1">
            <a:off x="9609092" y="1854771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V="1">
            <a:off x="9609092" y="2029345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9609091" y="2212712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V="1">
            <a:off x="9608680" y="2395676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V="1">
            <a:off x="9608680" y="2570250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flipV="1">
            <a:off x="9608679" y="2753617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flipV="1">
            <a:off x="9606352" y="2928191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/>
          <p:nvPr/>
        </p:nvCxnSpPr>
        <p:spPr>
          <a:xfrm>
            <a:off x="9742626" y="3140177"/>
            <a:ext cx="1" cy="1165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9834723" y="3134644"/>
            <a:ext cx="1" cy="116598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9606352" y="3102330"/>
            <a:ext cx="249981" cy="2"/>
          </a:xfrm>
          <a:prstGeom prst="straightConnector1">
            <a:avLst/>
          </a:prstGeom>
          <a:ln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 flipH="1">
            <a:off x="10032075" y="5305616"/>
            <a:ext cx="90819" cy="364977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9657613" y="5654571"/>
            <a:ext cx="6222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Fixed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0646659" y="2928191"/>
            <a:ext cx="13452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aseline="-25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ext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5000 psi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209230" y="2308640"/>
            <a:ext cx="131799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6000-9000 psi</a:t>
            </a: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37906" y="1554587"/>
            <a:ext cx="6771405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Modeled as an axisymmetric problem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Constant confining pressure of 5000 psi is applied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Internal pressure is applied incrementally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Quantity of interest: Fracture parameters near the corner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Objective is to determine the internal pressure which leads to fracture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72998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910" y="280163"/>
            <a:ext cx="1333527" cy="63616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1415" y="3528079"/>
            <a:ext cx="3304488" cy="259786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437" y="1294485"/>
            <a:ext cx="531989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Number of elements: 44915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Number of nodes: 136066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Quadratic quadrilateral elements are used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 smtClean="0"/>
              <a:t>Localized refinement performed close to the corner</a:t>
            </a:r>
          </a:p>
          <a:p>
            <a:endParaRPr lang="en-US" dirty="0"/>
          </a:p>
        </p:txBody>
      </p:sp>
      <p:sp>
        <p:nvSpPr>
          <p:cNvPr id="2" name="Rectangular Callout 1"/>
          <p:cNvSpPr/>
          <p:nvPr/>
        </p:nvSpPr>
        <p:spPr>
          <a:xfrm>
            <a:off x="498708" y="3238043"/>
            <a:ext cx="948547" cy="709007"/>
          </a:xfrm>
          <a:prstGeom prst="wedgeRectCallout">
            <a:avLst>
              <a:gd name="adj1" fmla="val 159293"/>
              <a:gd name="adj2" fmla="val 128036"/>
            </a:avLst>
          </a:prstGeom>
          <a:solidFill>
            <a:schemeClr val="accent1">
              <a:alpha val="20000"/>
            </a:schemeClr>
          </a:solidFill>
          <a:effectLst>
            <a:outerShdw blurRad="50800" dist="50800" dir="5400000" algn="ctr" rotWithShape="0">
              <a:srgbClr val="000000">
                <a:alpha val="1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92543" y="144037"/>
            <a:ext cx="4172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Mesh Details and Stress distribution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2354" y="2148951"/>
            <a:ext cx="3275185" cy="30759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r="2865" b="333"/>
          <a:stretch/>
        </p:blipFill>
        <p:spPr>
          <a:xfrm>
            <a:off x="8013521" y="1436250"/>
            <a:ext cx="1794906" cy="230686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8692458" y="5458538"/>
            <a:ext cx="3089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in-plane principal stress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at</a:t>
            </a:r>
          </a:p>
          <a:p>
            <a:pPr algn="ctr"/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P</a:t>
            </a:r>
            <a:r>
              <a:rPr lang="en-US" sz="1400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= 9000 psi</a:t>
            </a:r>
          </a:p>
        </p:txBody>
      </p:sp>
    </p:spTree>
    <p:extLst>
      <p:ext uri="{BB962C8B-B14F-4D97-AF65-F5344CB8AC3E}">
        <p14:creationId xmlns:p14="http://schemas.microsoft.com/office/powerpoint/2010/main" val="13041870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472808" y="56593"/>
            <a:ext cx="32752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Direction of crack extension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20" y="1207863"/>
            <a:ext cx="3036899" cy="2300254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868267" y="2341922"/>
            <a:ext cx="1236743" cy="6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1868267" y="2357990"/>
            <a:ext cx="1236743" cy="338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urved Connector 12"/>
          <p:cNvCxnSpPr/>
          <p:nvPr/>
        </p:nvCxnSpPr>
        <p:spPr>
          <a:xfrm rot="5400000">
            <a:off x="2149687" y="2366779"/>
            <a:ext cx="147634" cy="78944"/>
          </a:xfrm>
          <a:prstGeom prst="curvedConnector3">
            <a:avLst>
              <a:gd name="adj1" fmla="val 72279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1868267" y="2357990"/>
            <a:ext cx="0" cy="937802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284363" y="2280818"/>
            <a:ext cx="2664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1200" dirty="0" smtClean="0"/>
              <a:t>θ</a:t>
            </a:r>
            <a:endParaRPr lang="en-US" sz="1200" dirty="0"/>
          </a:p>
        </p:txBody>
      </p:sp>
      <p:graphicFrame>
        <p:nvGraphicFramePr>
          <p:cNvPr id="24" name="Chart 2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90227889"/>
              </p:ext>
            </p:extLst>
          </p:nvPr>
        </p:nvGraphicFramePr>
        <p:xfrm>
          <a:off x="5242324" y="695823"/>
          <a:ext cx="5654040" cy="46901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273834" y="5925729"/>
            <a:ext cx="92845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Maximum energy release rate is attained at an angle of 45°, which is the angle of crack initiation 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62586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113" y="69750"/>
            <a:ext cx="49423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Stress Intensity Factor vs Internal Pressure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67263673"/>
              </p:ext>
            </p:extLst>
          </p:nvPr>
        </p:nvGraphicFramePr>
        <p:xfrm>
          <a:off x="3023413" y="811845"/>
          <a:ext cx="6118860" cy="44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8954" y="5683837"/>
            <a:ext cx="9284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Given the fracture toughness of KIC = 0.7 </a:t>
            </a:r>
            <a:r>
              <a:rPr lang="en-US" sz="16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Mpa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m</a:t>
            </a:r>
            <a:r>
              <a:rPr lang="en-US" sz="16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0.5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at 5000 psi confining pressure the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fracture is predicted at P</a:t>
            </a:r>
            <a:r>
              <a:rPr lang="en-US" sz="1600" b="1" baseline="-25000" dirty="0" smtClean="0">
                <a:latin typeface="Arial" panose="020B0604020202020204" pitchFamily="34" charset="0"/>
                <a:cs typeface="Arial" panose="020B0604020202020204" pitchFamily="34" charset="0"/>
              </a:rPr>
              <a:t>int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~ 8500 </a:t>
            </a:r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psi, i.e., overpressure = 3500psi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4210187" y="2039309"/>
            <a:ext cx="3644443" cy="13157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834895" y="2078780"/>
            <a:ext cx="6579" cy="2769514"/>
          </a:xfrm>
          <a:prstGeom prst="line">
            <a:avLst/>
          </a:prstGeom>
          <a:ln w="12700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39934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3113" y="236050"/>
            <a:ext cx="4314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Effect of Different Confining Pressure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88055657"/>
              </p:ext>
            </p:extLst>
          </p:nvPr>
        </p:nvGraphicFramePr>
        <p:xfrm>
          <a:off x="2327910" y="1186815"/>
          <a:ext cx="7536180" cy="44843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88954" y="5744310"/>
            <a:ext cx="928452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Confining pressure does not seem to have a significant role in the fracturing overpressure.</a:t>
            </a:r>
            <a:endParaRPr lang="en-US" sz="1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28510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18524" y="201232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Smoothed corner</a:t>
            </a:r>
            <a:endParaRPr lang="en-US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3969" y="923787"/>
            <a:ext cx="4567623" cy="4029954"/>
          </a:xfrm>
          <a:prstGeom prst="rect">
            <a:avLst/>
          </a:prstGeom>
        </p:spPr>
      </p:pic>
      <p:cxnSp>
        <p:nvCxnSpPr>
          <p:cNvPr id="7" name="Straight Arrow Connector 6"/>
          <p:cNvCxnSpPr/>
          <p:nvPr/>
        </p:nvCxnSpPr>
        <p:spPr>
          <a:xfrm>
            <a:off x="8700117" y="2432482"/>
            <a:ext cx="701335" cy="5326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8282866" y="2063150"/>
            <a:ext cx="10230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 0.1mm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6927" y="2247816"/>
            <a:ext cx="92845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Smoothing the corner out averts failure until much higher load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For example, introducing 0.1 mm fillet radius increases the fracture</a:t>
            </a:r>
          </a:p>
          <a:p>
            <a:pPr marL="274320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overpressure to ~10,600 psi</a:t>
            </a:r>
          </a:p>
          <a:p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3664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357</Words>
  <Application>Microsoft Macintosh PowerPoint</Application>
  <PresentationFormat>Custom</PresentationFormat>
  <Paragraphs>62</Paragraphs>
  <Slides>8</Slides>
  <Notes>0</Notes>
  <HiddenSlides>1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Numerical Modeling for Hydraulic Fracture Prediction on Fused Silica Surrogate Cylindrical Samples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PNNL IM Services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Numerical Modeling for Hydraulic Fracture Prediction</dc:title>
  <dc:creator>Gupta, Varun</dc:creator>
  <cp:lastModifiedBy>Carlos Fernandez</cp:lastModifiedBy>
  <cp:revision>24</cp:revision>
  <dcterms:created xsi:type="dcterms:W3CDTF">2016-03-01T01:12:29Z</dcterms:created>
  <dcterms:modified xsi:type="dcterms:W3CDTF">2016-11-19T00:45:39Z</dcterms:modified>
</cp:coreProperties>
</file>